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drawings/drawing4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08"/>
  </p:notesMasterIdLst>
  <p:sldIdLst>
    <p:sldId id="257" r:id="rId2"/>
    <p:sldId id="693" r:id="rId3"/>
    <p:sldId id="447" r:id="rId4"/>
    <p:sldId id="258" r:id="rId5"/>
    <p:sldId id="448" r:id="rId6"/>
    <p:sldId id="449" r:id="rId7"/>
    <p:sldId id="450" r:id="rId8"/>
    <p:sldId id="451" r:id="rId9"/>
    <p:sldId id="452" r:id="rId10"/>
    <p:sldId id="453" r:id="rId11"/>
    <p:sldId id="269" r:id="rId12"/>
    <p:sldId id="263" r:id="rId13"/>
    <p:sldId id="264" r:id="rId14"/>
    <p:sldId id="275" r:id="rId15"/>
    <p:sldId id="276" r:id="rId16"/>
    <p:sldId id="278" r:id="rId17"/>
    <p:sldId id="279" r:id="rId18"/>
    <p:sldId id="398" r:id="rId19"/>
    <p:sldId id="391" r:id="rId20"/>
    <p:sldId id="393" r:id="rId21"/>
    <p:sldId id="394" r:id="rId22"/>
    <p:sldId id="395" r:id="rId23"/>
    <p:sldId id="396" r:id="rId24"/>
    <p:sldId id="350" r:id="rId25"/>
    <p:sldId id="325" r:id="rId26"/>
    <p:sldId id="326" r:id="rId27"/>
    <p:sldId id="327" r:id="rId28"/>
    <p:sldId id="351" r:id="rId29"/>
    <p:sldId id="328" r:id="rId30"/>
    <p:sldId id="342" r:id="rId31"/>
    <p:sldId id="343" r:id="rId32"/>
    <p:sldId id="348" r:id="rId33"/>
    <p:sldId id="349" r:id="rId34"/>
    <p:sldId id="673" r:id="rId35"/>
    <p:sldId id="694" r:id="rId36"/>
    <p:sldId id="280" r:id="rId37"/>
    <p:sldId id="281" r:id="rId38"/>
    <p:sldId id="354" r:id="rId39"/>
    <p:sldId id="356" r:id="rId40"/>
    <p:sldId id="282" r:id="rId41"/>
    <p:sldId id="361" r:id="rId42"/>
    <p:sldId id="362" r:id="rId43"/>
    <p:sldId id="363" r:id="rId44"/>
    <p:sldId id="364" r:id="rId45"/>
    <p:sldId id="365" r:id="rId46"/>
    <p:sldId id="695" r:id="rId47"/>
    <p:sldId id="696" r:id="rId48"/>
    <p:sldId id="682" r:id="rId49"/>
    <p:sldId id="652" r:id="rId50"/>
    <p:sldId id="653" r:id="rId51"/>
    <p:sldId id="654" r:id="rId52"/>
    <p:sldId id="655" r:id="rId53"/>
    <p:sldId id="656" r:id="rId54"/>
    <p:sldId id="489" r:id="rId55"/>
    <p:sldId id="657" r:id="rId56"/>
    <p:sldId id="658" r:id="rId57"/>
    <p:sldId id="659" r:id="rId58"/>
    <p:sldId id="667" r:id="rId59"/>
    <p:sldId id="668" r:id="rId60"/>
    <p:sldId id="405" r:id="rId61"/>
    <p:sldId id="406" r:id="rId62"/>
    <p:sldId id="407" r:id="rId63"/>
    <p:sldId id="366" r:id="rId64"/>
    <p:sldId id="408" r:id="rId65"/>
    <p:sldId id="409" r:id="rId66"/>
    <p:sldId id="410" r:id="rId67"/>
    <p:sldId id="411" r:id="rId68"/>
    <p:sldId id="412" r:id="rId69"/>
    <p:sldId id="413" r:id="rId70"/>
    <p:sldId id="344" r:id="rId71"/>
    <p:sldId id="346" r:id="rId72"/>
    <p:sldId id="347" r:id="rId73"/>
    <p:sldId id="414" r:id="rId74"/>
    <p:sldId id="416" r:id="rId75"/>
    <p:sldId id="417" r:id="rId76"/>
    <p:sldId id="418" r:id="rId77"/>
    <p:sldId id="419" r:id="rId78"/>
    <p:sldId id="420" r:id="rId79"/>
    <p:sldId id="421" r:id="rId80"/>
    <p:sldId id="422" r:id="rId81"/>
    <p:sldId id="423" r:id="rId82"/>
    <p:sldId id="424" r:id="rId83"/>
    <p:sldId id="425" r:id="rId84"/>
    <p:sldId id="426" r:id="rId85"/>
    <p:sldId id="427" r:id="rId86"/>
    <p:sldId id="428" r:id="rId87"/>
    <p:sldId id="429" r:id="rId88"/>
    <p:sldId id="430" r:id="rId89"/>
    <p:sldId id="431" r:id="rId90"/>
    <p:sldId id="432" r:id="rId91"/>
    <p:sldId id="387" r:id="rId92"/>
    <p:sldId id="402" r:id="rId93"/>
    <p:sldId id="403" r:id="rId94"/>
    <p:sldId id="404" r:id="rId95"/>
    <p:sldId id="399" r:id="rId96"/>
    <p:sldId id="691" r:id="rId97"/>
    <p:sldId id="692" r:id="rId98"/>
    <p:sldId id="400" r:id="rId99"/>
    <p:sldId id="401" r:id="rId100"/>
    <p:sldId id="303" r:id="rId101"/>
    <p:sldId id="675" r:id="rId102"/>
    <p:sldId id="677" r:id="rId103"/>
    <p:sldId id="259" r:id="rId104"/>
    <p:sldId id="267" r:id="rId105"/>
    <p:sldId id="260" r:id="rId106"/>
    <p:sldId id="397" r:id="rId10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AB94DA-245A-ED4C-8E3F-F6D3AE8D876A}" v="19" dt="2023-03-10T13:20:10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PED_FABIANO:ADMIN1:Greg:PECASE:adhd_tx_metaanalysi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MBS06A\DFS\PED\FABIANO\ADMIN1\Greg\PECASE\Teacher_IEPrating.xls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DuPaul &amp; Eckert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Between Group</c:v>
                </c:pt>
                <c:pt idx="1">
                  <c:v>Pre-Post design</c:v>
                </c:pt>
                <c:pt idx="2">
                  <c:v>Within Subject</c:v>
                </c:pt>
                <c:pt idx="3">
                  <c:v>Single-Subject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0.45</c:v>
                </c:pt>
                <c:pt idx="1">
                  <c:v>0.64000000000000101</c:v>
                </c:pt>
                <c:pt idx="3">
                  <c:v>1.1599999999999999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12-704D-881C-27EFFC50391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Fabiano et al.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Between Group</c:v>
                </c:pt>
                <c:pt idx="1">
                  <c:v>Pre-Post design</c:v>
                </c:pt>
                <c:pt idx="2">
                  <c:v>Within Subject</c:v>
                </c:pt>
                <c:pt idx="3">
                  <c:v>Single-Subject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0.83</c:v>
                </c:pt>
                <c:pt idx="1">
                  <c:v>0.7</c:v>
                </c:pt>
                <c:pt idx="2">
                  <c:v>2.64</c:v>
                </c:pt>
                <c:pt idx="3">
                  <c:v>3.78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12-704D-881C-27EFFC503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4332296"/>
        <c:axId val="-2034320856"/>
      </c:barChart>
      <c:catAx>
        <c:axId val="-2034332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  <c:crossAx val="-2034320856"/>
        <c:crosses val="autoZero"/>
        <c:auto val="1"/>
        <c:lblAlgn val="ctr"/>
        <c:lblOffset val="100"/>
        <c:noMultiLvlLbl val="0"/>
      </c:catAx>
      <c:valAx>
        <c:axId val="-2034320856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  <c:crossAx val="-2034332296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6381839266671003"/>
          <c:y val="0.40277823303022903"/>
          <c:w val="0.208542521682029"/>
          <c:h val="0.16666685504699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>
              <a:solidFill>
                <a:srgbClr val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Use of Positive Behavioral Support Strategies: Tier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Praise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K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16.059999999999999</c:v>
                </c:pt>
                <c:pt idx="1">
                  <c:v>14.47</c:v>
                </c:pt>
                <c:pt idx="2">
                  <c:v>11.38</c:v>
                </c:pt>
                <c:pt idx="3">
                  <c:v>9.4700000000000006</c:v>
                </c:pt>
                <c:pt idx="4">
                  <c:v>9.1199999999999992</c:v>
                </c:pt>
                <c:pt idx="5">
                  <c:v>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B5-E441-B3EA-2904B572F97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Command + Reprimand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K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35.229999999999997</c:v>
                </c:pt>
                <c:pt idx="1">
                  <c:v>34.229999999999997</c:v>
                </c:pt>
                <c:pt idx="2">
                  <c:v>31.83</c:v>
                </c:pt>
                <c:pt idx="3">
                  <c:v>27.770000000000003</c:v>
                </c:pt>
                <c:pt idx="4">
                  <c:v>24.61</c:v>
                </c:pt>
                <c:pt idx="5">
                  <c:v>22.32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B5-E441-B3EA-2904B572F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740512"/>
        <c:axId val="1268668848"/>
      </c:lineChart>
      <c:catAx>
        <c:axId val="127074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8668848"/>
        <c:crosses val="autoZero"/>
        <c:auto val="1"/>
        <c:lblAlgn val="ctr"/>
        <c:lblOffset val="100"/>
        <c:noMultiLvlLbl val="0"/>
      </c:catAx>
      <c:valAx>
        <c:axId val="126866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74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Median Intervals without Negative Behavior</a:t>
            </a:r>
          </a:p>
          <a:p>
            <a:pPr>
              <a:defRPr/>
            </a:pPr>
            <a:r>
              <a:rPr lang="en-US"/>
              <a:t>High School Classrooms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Class 1</c:v>
                </c:pt>
              </c:strCache>
            </c:strRef>
          </c:tx>
          <c:spPr>
            <a:solidFill>
              <a:srgbClr val="081E3F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Baseline</c:v>
                </c:pt>
                <c:pt idx="1">
                  <c:v>Intervention 1</c:v>
                </c:pt>
                <c:pt idx="2">
                  <c:v>Reversal</c:v>
                </c:pt>
                <c:pt idx="3">
                  <c:v>Intervention 2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</c:v>
                </c:pt>
                <c:pt idx="1">
                  <c:v>17</c:v>
                </c:pt>
                <c:pt idx="2">
                  <c:v>11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AE-F34D-95A8-DA09C4E4004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Class 2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Baseline</c:v>
                </c:pt>
                <c:pt idx="1">
                  <c:v>Intervention 1</c:v>
                </c:pt>
                <c:pt idx="2">
                  <c:v>Reversal</c:v>
                </c:pt>
                <c:pt idx="3">
                  <c:v>Intervention 2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</c:v>
                </c:pt>
                <c:pt idx="1">
                  <c:v>17</c:v>
                </c:pt>
                <c:pt idx="2">
                  <c:v>11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AE-F34D-95A8-DA09C4E4004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Class 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Baseline</c:v>
                </c:pt>
                <c:pt idx="1">
                  <c:v>Intervention 1</c:v>
                </c:pt>
                <c:pt idx="2">
                  <c:v>Reversal</c:v>
                </c:pt>
                <c:pt idx="3">
                  <c:v>Intervention 2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3</c:v>
                </c:pt>
                <c:pt idx="1">
                  <c:v>17</c:v>
                </c:pt>
                <c:pt idx="2">
                  <c:v>8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AE-F34D-95A8-DA09C4E40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7677472"/>
        <c:axId val="1018054816"/>
      </c:barChart>
      <c:catAx>
        <c:axId val="101767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054816"/>
        <c:crosses val="autoZero"/>
        <c:auto val="1"/>
        <c:lblAlgn val="ctr"/>
        <c:lblOffset val="100"/>
        <c:noMultiLvlLbl val="0"/>
      </c:catAx>
      <c:valAx>
        <c:axId val="101805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7677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Teacher IEP Rating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8199003214485793E-2"/>
          <c:y val="0.40617700131233597"/>
          <c:w val="0.88862559241706196"/>
          <c:h val="0.44169687516714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Rating</c:v>
                </c:pt>
              </c:strCache>
            </c:strRef>
          </c:tx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errBars>
            <c:errBarType val="plus"/>
            <c:errValType val="cust"/>
            <c:noEndCap val="0"/>
            <c:plus>
              <c:numRef>
                <c:f>Sheet1!$C$2:$C$3</c:f>
                <c:numCache>
                  <c:formatCode>General</c:formatCode>
                  <c:ptCount val="2"/>
                  <c:pt idx="0">
                    <c:v>0.73</c:v>
                  </c:pt>
                  <c:pt idx="1">
                    <c:v>0.79</c:v>
                  </c:pt>
                </c:numCache>
              </c:numRef>
            </c:pl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Sheet1!$A$2:$A$3</c:f>
              <c:strCache>
                <c:ptCount val="2"/>
                <c:pt idx="0">
                  <c:v>Monitoring</c:v>
                </c:pt>
                <c:pt idx="1">
                  <c:v>Behavioral Consultation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5.1499999999999986</c:v>
                </c:pt>
                <c:pt idx="1">
                  <c:v>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8-5246-BAC0-000492282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1674552"/>
        <c:axId val="-2031671272"/>
      </c:barChart>
      <c:catAx>
        <c:axId val="-2031674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-2031671272"/>
        <c:crosses val="autoZero"/>
        <c:auto val="1"/>
        <c:lblAlgn val="ctr"/>
        <c:lblOffset val="100"/>
        <c:noMultiLvlLbl val="0"/>
      </c:catAx>
      <c:valAx>
        <c:axId val="-2031671272"/>
        <c:scaling>
          <c:orientation val="minMax"/>
          <c:max val="7"/>
          <c:min val="1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-2031674552"/>
        <c:crosses val="autoZero"/>
        <c:crossBetween val="between"/>
        <c:minorUnit val="0.5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7057742782152304E-2"/>
          <c:y val="5.6030183727034097E-2"/>
          <c:w val="0.54462423447069197"/>
          <c:h val="0.79822506561679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Monitoring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Sheet1!$F$2:$H$2</c:f>
                <c:numCache>
                  <c:formatCode>General</c:formatCode>
                  <c:ptCount val="3"/>
                  <c:pt idx="0">
                    <c:v>0.65</c:v>
                  </c:pt>
                  <c:pt idx="1">
                    <c:v>0.89</c:v>
                  </c:pt>
                  <c:pt idx="2">
                    <c:v>0.63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rgbClr val="000000"/>
                </a:solidFill>
              </a:ln>
            </c:spPr>
          </c:errBars>
          <c:cat>
            <c:strRef>
              <c:f>Sheet1!$B$1:$D$1</c:f>
              <c:strCache>
                <c:ptCount val="3"/>
                <c:pt idx="0">
                  <c:v>DBD-ADD</c:v>
                </c:pt>
                <c:pt idx="1">
                  <c:v>DBD-ODD</c:v>
                </c:pt>
                <c:pt idx="2">
                  <c:v>DBD-CD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1.22</c:v>
                </c:pt>
                <c:pt idx="1">
                  <c:v>0.99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3-0A48-963E-191CFC3D178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Behavioral Consultation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Sheet1!$F$3:$H$3</c:f>
                <c:numCache>
                  <c:formatCode>General</c:formatCode>
                  <c:ptCount val="3"/>
                  <c:pt idx="0">
                    <c:v>0.65</c:v>
                  </c:pt>
                  <c:pt idx="1">
                    <c:v>0.69</c:v>
                  </c:pt>
                  <c:pt idx="2">
                    <c:v>0.38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rgbClr val="000000"/>
                </a:solidFill>
              </a:ln>
            </c:spPr>
          </c:errBars>
          <c:cat>
            <c:strRef>
              <c:f>Sheet1!$B$1:$D$1</c:f>
              <c:strCache>
                <c:ptCount val="3"/>
                <c:pt idx="0">
                  <c:v>DBD-ADD</c:v>
                </c:pt>
                <c:pt idx="1">
                  <c:v>DBD-ODD</c:v>
                </c:pt>
                <c:pt idx="2">
                  <c:v>DBD-CD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1.05</c:v>
                </c:pt>
                <c:pt idx="1">
                  <c:v>0.66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E3-0A48-963E-191CFC3D1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2776728"/>
        <c:axId val="-2032773448"/>
      </c:barChart>
      <c:catAx>
        <c:axId val="-2032776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crossAx val="-2032773448"/>
        <c:crosses val="autoZero"/>
        <c:auto val="1"/>
        <c:lblAlgn val="ctr"/>
        <c:lblOffset val="100"/>
        <c:noMultiLvlLbl val="0"/>
      </c:catAx>
      <c:valAx>
        <c:axId val="-2032773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crossAx val="-2032776728"/>
        <c:crosses val="autoZero"/>
        <c:crossBetween val="between"/>
      </c:valAx>
    </c:plotArea>
    <c:legend>
      <c:legendPos val="r"/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Sheet1!$K$2</c:f>
              <c:strCache>
                <c:ptCount val="1"/>
                <c:pt idx="0">
                  <c:v>Monitoring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Sheet1!$R$2:$V$2</c:f>
                <c:numCache>
                  <c:formatCode>General</c:formatCode>
                  <c:ptCount val="5"/>
                  <c:pt idx="0">
                    <c:v>2.04</c:v>
                  </c:pt>
                  <c:pt idx="1">
                    <c:v>2.16</c:v>
                  </c:pt>
                  <c:pt idx="2">
                    <c:v>2.1</c:v>
                  </c:pt>
                  <c:pt idx="3">
                    <c:v>2.3199999999999981</c:v>
                  </c:pt>
                  <c:pt idx="4">
                    <c:v>1.6900000000000011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Sheet1!$L$1:$P$1</c:f>
              <c:strCache>
                <c:ptCount val="5"/>
                <c:pt idx="0">
                  <c:v>Peer</c:v>
                </c:pt>
                <c:pt idx="1">
                  <c:v>Teacher Relationship</c:v>
                </c:pt>
                <c:pt idx="2">
                  <c:v>Academic Progress</c:v>
                </c:pt>
                <c:pt idx="3">
                  <c:v>Classroom Functioning</c:v>
                </c:pt>
                <c:pt idx="4">
                  <c:v>Overall</c:v>
                </c:pt>
              </c:strCache>
            </c:strRef>
          </c:cat>
          <c:val>
            <c:numRef>
              <c:f>Sheet1!$L$2:$P$2</c:f>
              <c:numCache>
                <c:formatCode>General</c:formatCode>
                <c:ptCount val="5"/>
                <c:pt idx="0">
                  <c:v>3.44</c:v>
                </c:pt>
                <c:pt idx="1">
                  <c:v>3.3</c:v>
                </c:pt>
                <c:pt idx="2">
                  <c:v>3.77</c:v>
                </c:pt>
                <c:pt idx="3">
                  <c:v>3.63</c:v>
                </c:pt>
                <c:pt idx="4">
                  <c:v>4.1099999999999994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9-9F47-B166-24AF67D516C1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Behavioral Consultation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Sheet1!$R$3:$V$3</c:f>
                <c:numCache>
                  <c:formatCode>General</c:formatCode>
                  <c:ptCount val="5"/>
                  <c:pt idx="0">
                    <c:v>2.0299999999999998</c:v>
                  </c:pt>
                  <c:pt idx="1">
                    <c:v>1.82</c:v>
                  </c:pt>
                  <c:pt idx="2">
                    <c:v>2.04</c:v>
                  </c:pt>
                  <c:pt idx="3">
                    <c:v>1.9800000000000011</c:v>
                  </c:pt>
                  <c:pt idx="4">
                    <c:v>1.8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Sheet1!$L$1:$P$1</c:f>
              <c:strCache>
                <c:ptCount val="5"/>
                <c:pt idx="0">
                  <c:v>Peer</c:v>
                </c:pt>
                <c:pt idx="1">
                  <c:v>Teacher Relationship</c:v>
                </c:pt>
                <c:pt idx="2">
                  <c:v>Academic Progress</c:v>
                </c:pt>
                <c:pt idx="3">
                  <c:v>Classroom Functioning</c:v>
                </c:pt>
                <c:pt idx="4">
                  <c:v>Overall</c:v>
                </c:pt>
              </c:strCache>
            </c:strRef>
          </c:cat>
          <c:val>
            <c:numRef>
              <c:f>Sheet1!$L$3:$P$3</c:f>
              <c:numCache>
                <c:formatCode>General</c:formatCode>
                <c:ptCount val="5"/>
                <c:pt idx="0">
                  <c:v>2.37</c:v>
                </c:pt>
                <c:pt idx="1">
                  <c:v>1.8</c:v>
                </c:pt>
                <c:pt idx="2">
                  <c:v>2.97</c:v>
                </c:pt>
                <c:pt idx="3">
                  <c:v>2.48</c:v>
                </c:pt>
                <c:pt idx="4">
                  <c:v>3.07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9-9F47-B166-24AF67D51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1609976"/>
        <c:axId val="-2031607000"/>
      </c:barChart>
      <c:catAx>
        <c:axId val="-2031609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31607000"/>
        <c:crosses val="autoZero"/>
        <c:auto val="1"/>
        <c:lblAlgn val="ctr"/>
        <c:lblOffset val="100"/>
        <c:noMultiLvlLbl val="0"/>
      </c:catAx>
      <c:valAx>
        <c:axId val="-2031607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31609976"/>
        <c:crosses val="autoZero"/>
        <c:crossBetween val="between"/>
      </c:valAx>
      <c:spPr>
        <a:solidFill>
          <a:schemeClr val="bg1"/>
        </a:solidFill>
      </c:spPr>
    </c:plotArea>
    <c:legend>
      <c:legendPos val="r"/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Sheet1!$R$7</c:f>
              <c:strCache>
                <c:ptCount val="1"/>
                <c:pt idx="0">
                  <c:v>Monitoring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Sheet1!$V$7:$W$7</c:f>
                <c:numCache>
                  <c:formatCode>General</c:formatCode>
                  <c:ptCount val="2"/>
                  <c:pt idx="0">
                    <c:v>5.84</c:v>
                  </c:pt>
                  <c:pt idx="1">
                    <c:v>6.73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Sheet1!$S$6:$T$6</c:f>
              <c:strCache>
                <c:ptCount val="2"/>
                <c:pt idx="0">
                  <c:v>Academic Success</c:v>
                </c:pt>
                <c:pt idx="1">
                  <c:v>Academic Productivity</c:v>
                </c:pt>
              </c:strCache>
            </c:strRef>
          </c:cat>
          <c:val>
            <c:numRef>
              <c:f>Sheet1!$S$7:$T$7</c:f>
              <c:numCache>
                <c:formatCode>General</c:formatCode>
                <c:ptCount val="2"/>
                <c:pt idx="0">
                  <c:v>20.89</c:v>
                </c:pt>
                <c:pt idx="1">
                  <c:v>39.380000000000003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15-8E4C-A9A2-B480A96F2DD8}"/>
            </c:ext>
          </c:extLst>
        </c:ser>
        <c:ser>
          <c:idx val="1"/>
          <c:order val="1"/>
          <c:tx>
            <c:strRef>
              <c:f>Sheet1!$R$8</c:f>
              <c:strCache>
                <c:ptCount val="1"/>
                <c:pt idx="0">
                  <c:v>Behavioral Consultation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Sheet1!$V$8:$W$8</c:f>
                <c:numCache>
                  <c:formatCode>General</c:formatCode>
                  <c:ptCount val="2"/>
                  <c:pt idx="0">
                    <c:v>5.51</c:v>
                  </c:pt>
                  <c:pt idx="1">
                    <c:v>6.25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Sheet1!$S$6:$T$6</c:f>
              <c:strCache>
                <c:ptCount val="2"/>
                <c:pt idx="0">
                  <c:v>Academic Success</c:v>
                </c:pt>
                <c:pt idx="1">
                  <c:v>Academic Productivity</c:v>
                </c:pt>
              </c:strCache>
            </c:strRef>
          </c:cat>
          <c:val>
            <c:numRef>
              <c:f>Sheet1!$S$8:$T$8</c:f>
              <c:numCache>
                <c:formatCode>General</c:formatCode>
                <c:ptCount val="2"/>
                <c:pt idx="0">
                  <c:v>24.650000000000009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15-8E4C-A9A2-B480A96F2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1566248"/>
        <c:axId val="-2031563272"/>
      </c:barChart>
      <c:catAx>
        <c:axId val="-2031566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31563272"/>
        <c:crosses val="autoZero"/>
        <c:auto val="1"/>
        <c:lblAlgn val="ctr"/>
        <c:lblOffset val="100"/>
        <c:noMultiLvlLbl val="0"/>
      </c:catAx>
      <c:valAx>
        <c:axId val="-2031563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315662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Sheet1!$R$14</c:f>
              <c:strCache>
                <c:ptCount val="1"/>
                <c:pt idx="0">
                  <c:v>Monitoring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Sheet1!$W$14:$Y$14</c:f>
                <c:numCache>
                  <c:formatCode>General</c:formatCode>
                  <c:ptCount val="3"/>
                  <c:pt idx="0">
                    <c:v>1.28</c:v>
                  </c:pt>
                  <c:pt idx="1">
                    <c:v>1.56</c:v>
                  </c:pt>
                  <c:pt idx="2">
                    <c:v>1.180000000000001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Sheet1!$S$13:$U$13</c:f>
              <c:strCache>
                <c:ptCount val="3"/>
                <c:pt idx="0">
                  <c:v>Treatment Satisfaction</c:v>
                </c:pt>
                <c:pt idx="1">
                  <c:v>Demands of Treatment</c:v>
                </c:pt>
                <c:pt idx="2">
                  <c:v>Perceived Improvement</c:v>
                </c:pt>
              </c:strCache>
            </c:strRef>
          </c:cat>
          <c:val>
            <c:numRef>
              <c:f>Sheet1!$S$14:$U$14</c:f>
              <c:numCache>
                <c:formatCode>General</c:formatCode>
                <c:ptCount val="3"/>
                <c:pt idx="0">
                  <c:v>5.29</c:v>
                </c:pt>
                <c:pt idx="1">
                  <c:v>4.26</c:v>
                </c:pt>
                <c:pt idx="2">
                  <c:v>4.84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9-234A-B97B-C6EA78972FAD}"/>
            </c:ext>
          </c:extLst>
        </c:ser>
        <c:ser>
          <c:idx val="1"/>
          <c:order val="1"/>
          <c:tx>
            <c:strRef>
              <c:f>Sheet1!$R$15</c:f>
              <c:strCache>
                <c:ptCount val="1"/>
                <c:pt idx="0">
                  <c:v>Behavioral Consultation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Sheet1!$W$15:$Y$15</c:f>
                <c:numCache>
                  <c:formatCode>General</c:formatCode>
                  <c:ptCount val="3"/>
                  <c:pt idx="0">
                    <c:v>1.139999999999999</c:v>
                  </c:pt>
                  <c:pt idx="1">
                    <c:v>1.49</c:v>
                  </c:pt>
                  <c:pt idx="2">
                    <c:v>1.1900000000000011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Sheet1!$S$13:$U$13</c:f>
              <c:strCache>
                <c:ptCount val="3"/>
                <c:pt idx="0">
                  <c:v>Treatment Satisfaction</c:v>
                </c:pt>
                <c:pt idx="1">
                  <c:v>Demands of Treatment</c:v>
                </c:pt>
                <c:pt idx="2">
                  <c:v>Perceived Improvement</c:v>
                </c:pt>
              </c:strCache>
            </c:strRef>
          </c:cat>
          <c:val>
            <c:numRef>
              <c:f>Sheet1!$S$15:$U$15</c:f>
              <c:numCache>
                <c:formatCode>General</c:formatCode>
                <c:ptCount val="3"/>
                <c:pt idx="0">
                  <c:v>5.8599999999999977</c:v>
                </c:pt>
                <c:pt idx="1">
                  <c:v>5.26</c:v>
                </c:pt>
                <c:pt idx="2">
                  <c:v>5.54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99-234A-B97B-C6EA78972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32721464"/>
        <c:axId val="-2032718488"/>
      </c:barChart>
      <c:catAx>
        <c:axId val="-2032721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rgbClr val="4F81BD"/>
          </a:solidFill>
        </c:spPr>
        <c:crossAx val="-2032718488"/>
        <c:crosses val="autoZero"/>
        <c:auto val="1"/>
        <c:lblAlgn val="ctr"/>
        <c:lblOffset val="100"/>
        <c:noMultiLvlLbl val="0"/>
      </c:catAx>
      <c:valAx>
        <c:axId val="-2032718488"/>
        <c:scaling>
          <c:orientation val="minMax"/>
          <c:max val="7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rgbClr val="4F81BD"/>
          </a:solidFill>
        </c:spPr>
        <c:crossAx val="-2032721464"/>
        <c:crosses val="autoZero"/>
        <c:crossBetween val="between"/>
      </c:valAx>
    </c:plotArea>
    <c:legend>
      <c:legendPos val="r"/>
      <c:overlay val="0"/>
      <c:spPr>
        <a:solidFill>
          <a:srgbClr val="4F81BD"/>
        </a:solidFill>
      </c:spPr>
    </c:legend>
    <c:plotVisOnly val="1"/>
    <c:dispBlanksAs val="gap"/>
    <c:showDLblsOverMax val="0"/>
  </c:chart>
  <c:spPr>
    <a:solidFill>
      <a:srgbClr val="4F81BD"/>
    </a:solidFill>
  </c:sp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0.35833</cdr:x>
      <cdr:y>0.10764</cdr:y>
    </cdr:from>
    <cdr:to>
      <cdr:x>0.41042</cdr:x>
      <cdr:y>0.1875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38300" y="295275"/>
          <a:ext cx="23812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dirty="0"/>
            <a:t>*</a:t>
          </a:r>
          <a:r>
            <a:rPr lang="en-US" sz="1100" i="1" dirty="0"/>
            <a:t>p</a:t>
          </a:r>
          <a:r>
            <a:rPr lang="en-US" sz="1100" dirty="0"/>
            <a:t>&lt; .05</a:t>
          </a:r>
        </a:p>
      </cdr:txBody>
    </cdr:sp>
  </cdr:relSizeAnchor>
  <cdr:relSizeAnchor xmlns:cdr="http://schemas.openxmlformats.org/drawingml/2006/chartDrawing">
    <cdr:from>
      <cdr:x>0.53125</cdr:x>
      <cdr:y>0.10069</cdr:y>
    </cdr:from>
    <cdr:to>
      <cdr:x>0.58333</cdr:x>
      <cdr:y>0.18056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28875" y="276225"/>
          <a:ext cx="23812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*</a:t>
          </a:r>
          <a:r>
            <a:rPr lang="en-US" sz="1100" i="1" dirty="0"/>
            <a:t>p</a:t>
          </a:r>
          <a:r>
            <a:rPr lang="en-US" sz="1100" dirty="0"/>
            <a:t> &lt; .05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0.2043</cdr:x>
      <cdr:y>0.10769</cdr:y>
    </cdr:from>
    <cdr:to>
      <cdr:x>0.33138</cdr:x>
      <cdr:y>0.20144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7800" y="533400"/>
          <a:ext cx="900565" cy="464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i="1" dirty="0"/>
            <a:t>p</a:t>
          </a:r>
          <a:r>
            <a:rPr lang="en-US" sz="1100" i="0" dirty="0"/>
            <a:t> &lt; .05</a:t>
          </a:r>
          <a:endParaRPr lang="en-US" sz="1100" i="1" dirty="0"/>
        </a:p>
      </cdr:txBody>
    </cdr:sp>
  </cdr:relSizeAnchor>
  <cdr:relSizeAnchor xmlns:cdr="http://schemas.openxmlformats.org/drawingml/2006/chartDrawing">
    <cdr:from>
      <cdr:x>0.62366</cdr:x>
      <cdr:y>0.06154</cdr:y>
    </cdr:from>
    <cdr:to>
      <cdr:x>0.75074</cdr:x>
      <cdr:y>0.15529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419600" y="304800"/>
          <a:ext cx="900565" cy="464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i="1" dirty="0"/>
            <a:t>p</a:t>
          </a:r>
          <a:r>
            <a:rPr lang="en-US" sz="1100" i="0" dirty="0"/>
            <a:t> = .055</a:t>
          </a:r>
          <a:endParaRPr lang="en-US" sz="1100" i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0.13542</cdr:x>
      <cdr:y>0.31944</cdr:y>
    </cdr:from>
    <cdr:to>
      <cdr:x>0.29583</cdr:x>
      <cdr:y>0.43056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9125" y="876300"/>
          <a:ext cx="73342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i="1"/>
            <a:t>p</a:t>
          </a:r>
          <a:r>
            <a:rPr lang="en-US" sz="1100" i="0"/>
            <a:t> &lt; .05</a:t>
          </a:r>
          <a:endParaRPr lang="en-US" sz="1100" i="1"/>
        </a:p>
      </cdr:txBody>
    </cdr:sp>
  </cdr:relSizeAnchor>
  <cdr:relSizeAnchor xmlns:cdr="http://schemas.openxmlformats.org/drawingml/2006/chartDrawing">
    <cdr:from>
      <cdr:x>0.54639</cdr:x>
      <cdr:y>0.08065</cdr:y>
    </cdr:from>
    <cdr:to>
      <cdr:x>0.70681</cdr:x>
      <cdr:y>0.19177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038600" y="381000"/>
          <a:ext cx="1185728" cy="524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i="1" dirty="0"/>
            <a:t>p</a:t>
          </a:r>
          <a:r>
            <a:rPr lang="en-US" sz="1100" i="0" dirty="0"/>
            <a:t> &lt; .05</a:t>
          </a:r>
          <a:endParaRPr lang="en-US" sz="1100" i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0.07708</cdr:x>
      <cdr:y>0.01389</cdr:y>
    </cdr:from>
    <cdr:to>
      <cdr:x>0.20417</cdr:x>
      <cdr:y>0.13889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2425" y="38100"/>
          <a:ext cx="58102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i="1"/>
            <a:t>p</a:t>
          </a:r>
          <a:r>
            <a:rPr lang="en-US" sz="1100" i="0"/>
            <a:t> &lt; .10</a:t>
          </a:r>
          <a:endParaRPr lang="en-US" sz="1100" i="1"/>
        </a:p>
      </cdr:txBody>
    </cdr:sp>
  </cdr:relSizeAnchor>
  <cdr:relSizeAnchor xmlns:cdr="http://schemas.openxmlformats.org/drawingml/2006/chartDrawing">
    <cdr:from>
      <cdr:x>0.35106</cdr:x>
      <cdr:y>0.01538</cdr:y>
    </cdr:from>
    <cdr:to>
      <cdr:x>0.47814</cdr:x>
      <cdr:y>0.14038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14600" y="76200"/>
          <a:ext cx="910249" cy="619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i="1" dirty="0"/>
            <a:t>p</a:t>
          </a:r>
          <a:r>
            <a:rPr lang="en-US" sz="1100" i="0" dirty="0"/>
            <a:t> &lt; .05</a:t>
          </a:r>
          <a:endParaRPr lang="en-US" sz="1100" i="1" dirty="0"/>
        </a:p>
      </cdr:txBody>
    </cdr:sp>
  </cdr:relSizeAnchor>
  <cdr:relSizeAnchor xmlns:cdr="http://schemas.openxmlformats.org/drawingml/2006/chartDrawing">
    <cdr:from>
      <cdr:x>0.60638</cdr:x>
      <cdr:y>0.03077</cdr:y>
    </cdr:from>
    <cdr:to>
      <cdr:x>0.73346</cdr:x>
      <cdr:y>0.15577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343400" y="152400"/>
          <a:ext cx="910249" cy="619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i="1" dirty="0"/>
            <a:t>p</a:t>
          </a:r>
          <a:r>
            <a:rPr lang="en-US" sz="1100" i="0" dirty="0"/>
            <a:t> &lt; .05</a:t>
          </a:r>
          <a:endParaRPr lang="en-US" sz="1100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258A0C-19B9-7599-EA02-0280F3DE92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CE6DD-CDEC-FC1C-EEBE-2AC14E29496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7CEEAA-6C40-D84D-A1F9-220A6E040C37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5F8DE70-87F5-BC8D-85DA-0AAF759856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641482-651C-F962-E032-961A14F8E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BB33D-7069-FDC4-ABF3-604E310770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8AD8F-052C-F181-A517-2DC04CDB8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AA1DFC-C0FE-C447-A664-7694E75F20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31">
            <a:extLst>
              <a:ext uri="{FF2B5EF4-FFF2-40B4-BE49-F238E27FC236}">
                <a16:creationId xmlns:a16="http://schemas.microsoft.com/office/drawing/2014/main" id="{80D156C4-E648-2EA2-F07F-960D692ED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806405-8B8A-E245-B4E4-3C9D8F3F6728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E4D76ED-8F51-48B6-CEBA-A1132A8346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E7F7E14-6CD8-EA65-3F1E-5E4ACC70C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71F3BD11-9E9E-76CD-5E49-9270FC9B1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73C72-CBD2-EE43-95C5-41D735D24857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E6CD92A-38A6-AC11-FD1E-90D5F799A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2441E21-3DC2-1FF1-79AD-706071E28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711F7286-C02F-342C-2B4A-60916468E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45F736-2242-A140-B0DE-972B85D7D510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6783BB6-4CE3-E738-B10B-67B522EF4B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3EBDFA0-A6F2-E502-801E-DA1A01B77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6DB61E84-10F1-E63D-9555-40ACF2299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A67FF7-CE50-2E4E-A1E3-97B480AE2000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E3E22FE-F9AB-90A3-3D6E-CE9A14C23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50EC45FD-D80F-5DC8-50BC-72D07C6E3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D43EA2E2-0F4E-0154-DFB9-F5C501447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036254-CC2B-C949-A4FC-ED536B271ED2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98077A15-ED6A-E086-8111-DC5BC7BDCC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2D3EF93-4C87-024F-0E06-2AC8606A3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40ACF090-91DC-F61D-84DD-5D838B55F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04F207-6363-9547-997F-B0B12A15E557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66C1B1B-E330-4903-FC01-2B8FAE2FB9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7B9AE47-ECCA-E691-BE33-18703F388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0777784D-4162-50A2-EB45-8429F8325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1742AB-C7CA-BA42-AEC9-DAA8905F15BE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68A81E62-F724-A42C-CF6B-65F797C356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028B9D-466A-BC3E-F271-BE236B7B5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5061566F-DF84-E231-E459-053E23654C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CD2107-055B-1248-ACD2-39F6F41E17B3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47AE3223-BDB0-26FF-5FD5-D2F4A98BA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B105385-566C-C641-38E7-886E73BD8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5BADD91D-7A7B-4553-0EA9-86A69EDB0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0A3953-681D-9741-A5A4-C2CF39597064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1140B706-50FD-357D-EFA0-55897BDF2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AE7412EF-7DF5-14F6-AE6E-9520C322B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C866BB7E-C4B2-DB3D-C22A-55A71ABFAE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48AB27-6FD9-B743-AC76-C65F20DCF6D1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C30BA1E8-38DA-128E-0A94-6318DE532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84880B8-95DF-565B-7881-2A213855E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DE9DDC98-1D56-B9B8-9FA2-A099832550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AD4FC0-CA52-0041-ACC9-0B7D42FC9F5C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2A24204-C602-29AD-82B8-1439DD7F3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E3479B9-9D10-DA12-6E3D-255D8DEC7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>
            <a:extLst>
              <a:ext uri="{FF2B5EF4-FFF2-40B4-BE49-F238E27FC236}">
                <a16:creationId xmlns:a16="http://schemas.microsoft.com/office/drawing/2014/main" id="{9BC0C26E-A64E-A175-9A88-8439411936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804C60-B89C-2249-B133-54813E36D0D8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B1F96C6-E388-47C1-6A66-A55DAD3A9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B0C91EF-71FD-CEAD-A7B7-04127B93B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4CA06588-503B-E7AE-9FBC-27E7309D48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002150-AC6A-964F-8A0A-AA534373008F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E4F97A55-E0B9-117D-DBC6-4617DC195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DFD5F36B-580D-6101-3ECA-89CBEAB6D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7E7EA542-DAD7-9116-B776-0480A90BFE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32D96B-EE71-7B49-9F60-19B82782A470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4A96B2AB-7EAA-BE0B-BF74-F10EEBA3F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27D58E11-4072-9D88-7DF4-9519A88385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A2CCF457-86DE-9670-B4F4-3197AFF16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A198FC-9F29-0347-A007-45BC8C578F1E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4287E626-4F6E-1FD1-F1CE-80B9014ABE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9E9971D2-CF4B-35D2-B344-8A194C5F4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74274715-E141-D572-E46B-EC484D397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64F14A-BFA2-CF4D-A5D2-40DEDE45E64C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56F52D4C-1F0C-538D-0C0F-A3E2E1409E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DC457F9-055D-CB94-F6F8-0D77ACACA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E85DB5-87D6-AD43-8C19-EAED6E73B6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00602-A266-B747-B80F-9C1FB8B6676B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375B139-D5E8-A847-B1D3-BD12845F6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7741D9F-CEEA-6C4C-A8A6-995E1C179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021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97047F7C-A132-D441-BE40-70B64B27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B0F0EEB-DFE8-5A4D-B36E-1272131ACB04}" type="slidenum">
              <a:rPr lang="en-US" altLang="en-US" sz="1200">
                <a:latin typeface="Garamond" panose="02020404030301010803" pitchFamily="18" charset="0"/>
              </a:rPr>
              <a:pPr eaLnBrk="1" hangingPunct="1"/>
              <a:t>54</a:t>
            </a:fld>
            <a:endParaRPr lang="en-US" altLang="en-US" sz="1200">
              <a:latin typeface="Garamond" panose="02020404030301010803" pitchFamily="18" charset="0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9038B83-5B1D-6447-B47D-A62D352EBE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D793BA95-2DB4-544D-B3AB-C19BF0613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029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7FD6-DDC0-0A40-B0EA-94E73438DDD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7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D146FFA9-61FE-19E3-FDB7-174F12B6DE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012134-9A0B-5E44-9B06-7DD46E5D94C2}" type="slidenum">
              <a:rPr lang="en-US" altLang="en-US" smtClean="0">
                <a:latin typeface="Times" pitchFamily="2" charset="0"/>
                <a:ea typeface="Osaka" panose="020B0600000000000000" pitchFamily="34" charset="-128"/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latin typeface="Times" pitchFamily="2" charset="0"/>
              <a:ea typeface="Osaka" panose="020B0600000000000000" pitchFamily="34" charset="-128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E7E2011-5865-686C-2FC3-FF2C6F3E2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F3FDB0A-8E9F-64CD-1A8D-DFF3AD814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8759F547-99B5-EFCE-8ACD-C6356BB96D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3B25A4-CE2D-8341-B432-E64A37488779}" type="slidenum">
              <a:rPr lang="en-US" altLang="en-US" smtClean="0"/>
              <a:pPr>
                <a:spcBef>
                  <a:spcPct val="0"/>
                </a:spcBef>
              </a:pPr>
              <a:t>63</a:t>
            </a:fld>
            <a:endParaRPr lang="en-US" alt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C66B20DC-89DA-1DE8-9920-E9BFEC2526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2457237-8F32-DB7C-D803-B54D5EA34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A9AB1C23-4C29-3BE7-78C3-D3E03502FB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60080A-6155-9A48-BE4A-7BA6F32A27EB}" type="slidenum">
              <a:rPr lang="en-US" altLang="en-US" smtClean="0"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E9FCE1EC-C03A-9124-ECD6-06A5032F5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14C47C0-8AB5-9F19-9B13-26CC794D1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>
            <a:extLst>
              <a:ext uri="{FF2B5EF4-FFF2-40B4-BE49-F238E27FC236}">
                <a16:creationId xmlns:a16="http://schemas.microsoft.com/office/drawing/2014/main" id="{3EBFBB02-59D3-9AF3-2779-716A0CD90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7E6409-B825-3F48-A2B9-92F93C8800D5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8331FF3-558A-519D-64BF-625054A12F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2EB0393-AC64-BCDC-DC77-DB7682DEC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A775E388-40F1-0CBA-AD13-B22240A13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54EF18-A91D-CB41-8D76-E06A23479435}" type="slidenum">
              <a:rPr lang="en-US" altLang="en-US" smtClean="0"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CFFCABD5-56B9-24AC-7F18-EA380044DE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10B24F2-FB53-A4C9-19F2-9CA0EC729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AD497EA0-E608-10F8-59AD-43AE24965E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F96698-7305-7E4C-9520-FEF3A581C9F6}" type="slidenum">
              <a:rPr lang="en-US" altLang="en-US" smtClean="0"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67</a:t>
            </a:fld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EF97F87E-DF1D-0A9E-EF86-CF3B7B007A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5C28166-24CE-8529-73FC-173EDEC80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D1E4777A-6D77-6809-CAB6-1808781726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13A4A1-4018-124E-903E-1337903B8908}" type="slidenum">
              <a:rPr lang="en-US" altLang="en-US" smtClean="0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2B95A169-4A6A-D743-F37B-FDBD8E3DA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8068432D-8530-F24A-3F6F-338D5B621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C997AF9F-BC17-774C-137C-EA49F82C0C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E9B28C-5D55-2F47-9399-0466484ADAF4}" type="slidenum">
              <a:rPr lang="en-US" altLang="en-US" smtClean="0"/>
              <a:pPr>
                <a:spcBef>
                  <a:spcPct val="0"/>
                </a:spcBef>
              </a:pPr>
              <a:t>91</a:t>
            </a:fld>
            <a:endParaRPr lang="en-US" altLang="en-US"/>
          </a:p>
        </p:txBody>
      </p:sp>
      <p:sp>
        <p:nvSpPr>
          <p:cNvPr id="164866" name="Rectangle 1026">
            <a:extLst>
              <a:ext uri="{FF2B5EF4-FFF2-40B4-BE49-F238E27FC236}">
                <a16:creationId xmlns:a16="http://schemas.microsoft.com/office/drawing/2014/main" id="{AC7C9468-F096-C683-5742-A029B5AB7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Rectangle 1027">
            <a:extLst>
              <a:ext uri="{FF2B5EF4-FFF2-40B4-BE49-F238E27FC236}">
                <a16:creationId xmlns:a16="http://schemas.microsoft.com/office/drawing/2014/main" id="{14E0A0F1-E219-83CC-D967-9AC9FC3E78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3737F863-3CE5-33D0-135C-89FD95ADE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BB69A2-E2D0-3E47-81C5-7C5799C4DC8E}" type="slidenum">
              <a:rPr lang="en-US" altLang="en-US" smtClean="0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B72D8FF7-5EA1-171A-A766-F40FCF2C4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1C37D811-8814-2EB7-939D-F44DC8399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>
            <a:extLst>
              <a:ext uri="{FF2B5EF4-FFF2-40B4-BE49-F238E27FC236}">
                <a16:creationId xmlns:a16="http://schemas.microsoft.com/office/drawing/2014/main" id="{BF853B6F-B75D-E989-8D3A-CBF13868E8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F7236E-BF5C-0644-9351-886D1AC8230B}" type="slidenum">
              <a:rPr lang="en-US" altLang="en-US" smtClean="0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C7D4BEBA-6E77-8A76-A4F9-F2C7A5450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FB84361A-76F1-38B2-F135-9B2AF0596C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>
            <a:extLst>
              <a:ext uri="{FF2B5EF4-FFF2-40B4-BE49-F238E27FC236}">
                <a16:creationId xmlns:a16="http://schemas.microsoft.com/office/drawing/2014/main" id="{5851657D-FFB3-4A4F-93E0-2CB39D3FB9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45E18E-9813-464C-8630-847CEF3C885A}" type="slidenum">
              <a:rPr lang="en-US" altLang="en-US" smtClean="0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E57B5170-8FCA-D572-55DF-BBDD1BCDD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B90FCD39-E15C-E2EC-0EA2-80E711A6C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3A24A-3ACD-364F-9A1D-8A6DEA0DE49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0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31">
            <a:extLst>
              <a:ext uri="{FF2B5EF4-FFF2-40B4-BE49-F238E27FC236}">
                <a16:creationId xmlns:a16="http://schemas.microsoft.com/office/drawing/2014/main" id="{F2B9F68E-B44A-1AEB-4BFF-9F8E9363FF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D3CE36-704C-CE40-BA10-352029C1CE5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78B46930-E45D-D368-09DB-5D35D334B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7539361-7A87-6F9A-149A-DE1705C42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1">
            <a:extLst>
              <a:ext uri="{FF2B5EF4-FFF2-40B4-BE49-F238E27FC236}">
                <a16:creationId xmlns:a16="http://schemas.microsoft.com/office/drawing/2014/main" id="{0B6E4FC7-1553-4C5F-3DB6-08D3E0C39A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DB3834-D637-6F46-AD4A-4F4E38C04C58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C9A3028-FADA-95CB-C530-270C65BF31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43EC2AA-F66F-740A-FB66-92D675D06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1">
            <a:extLst>
              <a:ext uri="{FF2B5EF4-FFF2-40B4-BE49-F238E27FC236}">
                <a16:creationId xmlns:a16="http://schemas.microsoft.com/office/drawing/2014/main" id="{851C723B-48EA-20E8-1019-682E81A8AB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4B1B97-8D95-5049-9135-2DCD545DE56C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DE39A12-D1E7-4BA1-0747-C7F0D147B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716847C-7078-F012-0318-1760543B2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>
            <a:extLst>
              <a:ext uri="{FF2B5EF4-FFF2-40B4-BE49-F238E27FC236}">
                <a16:creationId xmlns:a16="http://schemas.microsoft.com/office/drawing/2014/main" id="{9B7CDFA6-AB77-BF9B-5089-AEE6970B32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05954A-0021-5347-8CF7-B1700835235C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2311F52F-71D6-690B-E03E-E711581A95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65A132C-1BBB-FC12-F24B-C2CB95DF3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50E4725-B7C0-16A8-9215-C440F082DB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248D58-494A-B842-9FA9-4411F9F9392B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D854714E-1152-EB66-3BDE-4D9643D0C0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80F2387-FCD1-CC8F-9416-62A96B63D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9BD9AB00-41FA-D406-5219-BDC0E3BE33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A1CC43-B1A4-074D-B6A1-5F1CC15E4C0E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A3352A0E-1038-8390-E015-2EE2CAD7B8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15A35A6-5562-6B29-BBB7-3E17A7DDF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CDD66-3374-85D9-5557-3E1B1FD1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D7A7-3F50-D643-8A84-03062CB788C1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466C3-5743-EB52-F5FE-80579AF4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5C49C-53B4-48E7-85BE-428CC539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B7DB3-CF10-E245-8B34-26716DD8D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53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68017-99B6-ABEA-828C-323C14F1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95F6-0F3F-5646-A191-BCE8232E0C20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32039-8C35-5301-025D-82AD969C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36BCF-6C95-126D-6899-0E424A31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14375-ECD6-DD42-A66B-80FBFC221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56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AA5EA-471E-C68F-084F-74B164F3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F42DC-3708-EA4B-91A2-12CE1A4F7A19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F2941-4772-0956-21EA-CA8EF55A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20296-AF01-5308-6A22-4F9EFA71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B973-6FFA-8648-9880-9D3948EF0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19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D6B979A-928E-254F-B4F4-349471F0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8770"/>
            <a:ext cx="7886700" cy="1001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625">
                <a:solidFill>
                  <a:srgbClr val="00AD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BBBF0-BFD7-574E-8BD2-59C56952F5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852613"/>
            <a:ext cx="7886700" cy="422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25" b="0" i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725" b="0" i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25" b="0" i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5" b="0" i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5" b="0" i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59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NO subtitle">
  <p:cSld name="Title NO 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/>
        </p:nvSpPr>
        <p:spPr>
          <a:xfrm>
            <a:off x="699403" y="739775"/>
            <a:ext cx="7745198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44" tIns="40763" rIns="81544" bIns="4076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49"/>
              <a:buFont typeface="Arial"/>
              <a:buNone/>
            </a:pPr>
            <a:endParaRPr sz="1162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" name="Google Shape;24;p3"/>
          <p:cNvSpPr txBox="1"/>
          <p:nvPr/>
        </p:nvSpPr>
        <p:spPr>
          <a:xfrm>
            <a:off x="699403" y="739775"/>
            <a:ext cx="7745198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44" tIns="40763" rIns="81544" bIns="40763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49"/>
              <a:buFont typeface="Arial"/>
              <a:buNone/>
            </a:pPr>
            <a:endParaRPr sz="1162" b="0" i="0" u="none" strike="noStrike" cap="non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457200" y="131172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75" tIns="108725" rIns="217475" bIns="1087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36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53C1D-7DB7-0A8E-0801-B9B559CD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DC1B6-4337-234B-8D82-8EBC1D392A93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1B009-BACA-C773-4B26-AF9A3353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211F5-8D2D-8826-0223-9E0879E1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FD8D2-7C04-C14E-85F2-D448035683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88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04526-7832-0669-7D0C-516C34BA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0DE1-D086-B14C-96DA-0675A095261B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05AC1-756B-928B-66D3-F7F88ADF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5B2B4-D65B-9E63-C53E-8DCF5CB3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2C15A-5F93-4348-885E-799C93CD1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22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B414FB-31FD-EC03-6C34-017D81EE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7D163-7903-DF4A-BCF9-7D0161422200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662EF4-8800-380D-7520-8BFF3EAF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84260-052F-D57E-992B-DF81222B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B1668-9955-8E49-842C-BFC371972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0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ECF722-2B13-6108-F000-CC6BE916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747E-7770-B843-900D-C15E93C14A6D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62FDD9-F0FB-F2BB-BD99-C99F45DF2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3FA19E-42FB-DA78-DFB9-10E5B3E9C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12D1E-4C79-D041-B237-F0236803A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18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B8110A-CD37-E74E-D8E3-8DC3092C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F2AC-A07D-A34A-8C9D-043029BB277E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1691EF-0B29-2326-1C6E-776792BF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7C79D3-0CF2-2D26-D5AA-369AEFCD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9DB17-D72F-044D-A703-C850F0EE6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01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AC0428-3406-B8BB-069C-918C5CA2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5B553-F4AB-4E48-9173-33E493D7BB37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940866-728E-1565-B31E-13C0D69B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34A8BD-FFC3-54B3-78F7-B94B153B2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B2547-2CEC-C249-B002-D9E36BC0A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70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E6E00-AB25-E64A-B2D6-C69EAF611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4BD8F-0E8B-8D4D-80DB-6E2BCB5B35C2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EC5D6F-C0F1-1CF9-64EA-296ABE2A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ED1CA8-3CF1-9C74-F4EC-133EAD3F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6618-0456-E24D-821E-670350EE8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88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AE9122-8DFC-0A5C-4F4B-86D8C63E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C9C65-8A34-5C44-992C-9D99240A00B6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AA971B-9A4E-5CE8-8783-7CFFD475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22A14-A303-480E-6437-3A3AD295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6CEC3-CED8-B14F-AFF2-4A75F0BD3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0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8E3BA8D-FEEA-A43E-BB18-0217F18EDD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9D0850-ABE9-E891-DFB5-E1EF868837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DED00-7BF6-D3B5-01A4-E84D9F76E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410BC1-DA30-E145-A30C-145677C7E104}" type="datetime1">
              <a:rPr lang="en-US" altLang="en-US"/>
              <a:pPr>
                <a:defRPr/>
              </a:pPr>
              <a:t>3/10/2023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E046E-E3D1-F2E4-0916-795914FBC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3272B-0C3C-7A77-BF36-13A07E546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AC42E3-69D2-F24E-BA35-C5781BD1F5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fabiano@fi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ursera.org/learn/adhd-treatment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B5843FD-850D-362D-8321-48A064BA2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763362"/>
            <a:ext cx="7772400" cy="1974850"/>
          </a:xfrm>
        </p:spPr>
        <p:txBody>
          <a:bodyPr/>
          <a:lstStyle/>
          <a:p>
            <a:r>
              <a:rPr lang="en-US" sz="4000" b="1" dirty="0">
                <a:latin typeface="TimesNewRomanPS"/>
              </a:rPr>
              <a:t>School-Based Interventions for Children and Youth with ADHD</a:t>
            </a:r>
            <a:endParaRPr lang="en-US" sz="4000" dirty="0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69888EB-828C-6905-CC5A-A2F41B45C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Gregory A. Fabiano, Ph.D.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Florida International University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  <a:hlinkClick r:id="rId3"/>
              </a:rPr>
              <a:t>gfabiano@fiu.edu</a:t>
            </a:r>
            <a:endParaRPr lang="en-US" altLang="en-US" sz="2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http://</a:t>
            </a:r>
            <a:r>
              <a:rPr lang="en-US" altLang="en-US" sz="28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ccf.fiu.edu</a:t>
            </a:r>
            <a:r>
              <a:rPr lang="en-US" altLang="en-US" sz="2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/</a:t>
            </a:r>
            <a:r>
              <a:rPr lang="en-US" altLang="en-US" sz="28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wny</a:t>
            </a:r>
            <a:endParaRPr lang="en-US" altLang="en-US" sz="2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</a:pPr>
            <a:endParaRPr lang="en-US" altLang="en-US" sz="2800" dirty="0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30436-728F-B618-E8F7-5B54743F4046}"/>
              </a:ext>
            </a:extLst>
          </p:cNvPr>
          <p:cNvSpPr txBox="1"/>
          <p:nvPr/>
        </p:nvSpPr>
        <p:spPr>
          <a:xfrm>
            <a:off x="228601" y="5562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Acknowledgements: The work described in this manuscript was supported by funding from the NIMH (</a:t>
            </a:r>
            <a:r>
              <a:rPr lang="fi-FI" sz="1200" dirty="0">
                <a:solidFill>
                  <a:schemeClr val="tx1"/>
                </a:solidFill>
              </a:rPr>
              <a:t>5F31MH064243, 1R34MH078051</a:t>
            </a:r>
            <a:r>
              <a:rPr lang="en-US" sz="1200" dirty="0">
                <a:solidFill>
                  <a:schemeClr val="tx1"/>
                </a:solidFill>
              </a:rPr>
              <a:t>), NICHD (</a:t>
            </a:r>
            <a:r>
              <a:rPr lang="en-US" sz="12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R01HD058588, R01HD105318), Department of Education Institute of Education Sciences (</a:t>
            </a:r>
            <a:r>
              <a:rPr lang="en-US" sz="1200" dirty="0">
                <a:solidFill>
                  <a:schemeClr val="tx1"/>
                </a:solidFill>
              </a:rPr>
              <a:t>R324J06024, </a:t>
            </a:r>
            <a:r>
              <a:rPr lang="is-IS" sz="1200" dirty="0">
                <a:solidFill>
                  <a:schemeClr val="tx1"/>
                </a:solidFill>
              </a:rPr>
              <a:t>R324B060045, </a:t>
            </a:r>
            <a:r>
              <a:rPr lang="en-US" sz="1200" dirty="0">
                <a:solidFill>
                  <a:srgbClr val="000000"/>
                </a:solidFill>
              </a:rPr>
              <a:t>R305A150230, </a:t>
            </a:r>
            <a:r>
              <a:rPr lang="en-US" sz="1200" dirty="0">
                <a:solidFill>
                  <a:schemeClr val="tx1"/>
                </a:solidFill>
              </a:rPr>
              <a:t>R324A160133, R305A170523, R324A180175, R324A19039</a:t>
            </a:r>
            <a:r>
              <a:rPr lang="en-US" sz="12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) the Centers for Disease Control and 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Prevention (</a:t>
            </a:r>
            <a:r>
              <a:rPr lang="en-US" sz="1200" dirty="0">
                <a:solidFill>
                  <a:srgbClr val="000000"/>
                </a:solidFill>
              </a:rPr>
              <a:t>1U01CE001653), Administration for Children and Families </a:t>
            </a:r>
            <a:r>
              <a:rPr lang="en-US" sz="1200" dirty="0">
                <a:solidFill>
                  <a:schemeClr val="tx1"/>
                </a:solidFill>
              </a:rPr>
              <a:t>(90PD0278)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A9C81-94F1-A856-288D-83283893E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35206"/>
            <a:ext cx="5867400" cy="16687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Box 2"/>
          <p:cNvSpPr txBox="1">
            <a:spLocks noChangeArrowheads="1"/>
          </p:cNvSpPr>
          <p:nvPr/>
        </p:nvSpPr>
        <p:spPr bwMode="auto">
          <a:xfrm>
            <a:off x="3855244" y="940594"/>
            <a:ext cx="10983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Sixth Grade</a:t>
            </a:r>
          </a:p>
        </p:txBody>
      </p:sp>
      <p:sp>
        <p:nvSpPr>
          <p:cNvPr id="202754" name="TextBox 3"/>
          <p:cNvSpPr txBox="1">
            <a:spLocks noChangeArrowheads="1"/>
          </p:cNvSpPr>
          <p:nvPr/>
        </p:nvSpPr>
        <p:spPr bwMode="auto">
          <a:xfrm>
            <a:off x="1257300" y="5143501"/>
            <a:ext cx="6629400" cy="715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“I am helping him to get over his foolish actions, to make the most of his free time, to</a:t>
            </a:r>
          </a:p>
          <a:p>
            <a:pPr eaLnBrk="1" hangingPunct="1"/>
            <a:r>
              <a:rPr lang="en-US" altLang="en-US" sz="1350"/>
              <a:t>pay better attention, to take pride in good work, to be trustworthy and cooperative</a:t>
            </a:r>
          </a:p>
          <a:p>
            <a:pPr eaLnBrk="1" hangingPunct="1"/>
            <a:r>
              <a:rPr lang="en-US" altLang="en-US" sz="1350"/>
              <a:t>and to try harder to improve his marks.”</a:t>
            </a:r>
          </a:p>
        </p:txBody>
      </p:sp>
      <p:pic>
        <p:nvPicPr>
          <p:cNvPr id="20275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320404"/>
            <a:ext cx="51530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0418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Novel Settings – Developmental Transitions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</a:rPr>
              <a:t>Interventions should be tailored to important developmental transitions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e.g., kindergarten entry, learning to drive, work entry</a:t>
            </a:r>
          </a:p>
          <a:p>
            <a:r>
              <a:rPr lang="en-US" dirty="0">
                <a:solidFill>
                  <a:srgbClr val="002060"/>
                </a:solidFill>
              </a:rPr>
              <a:t>This capitalizes on parent </a:t>
            </a:r>
            <a:r>
              <a:rPr lang="en-US" i="1" dirty="0">
                <a:solidFill>
                  <a:srgbClr val="002060"/>
                </a:solidFill>
              </a:rPr>
              <a:t>and</a:t>
            </a:r>
            <a:r>
              <a:rPr lang="en-US" dirty="0">
                <a:solidFill>
                  <a:srgbClr val="002060"/>
                </a:solidFill>
              </a:rPr>
              <a:t> child/teen motivation to engage in treatment</a:t>
            </a:r>
          </a:p>
          <a:p>
            <a:r>
              <a:rPr lang="en-US" dirty="0">
                <a:solidFill>
                  <a:srgbClr val="002060"/>
                </a:solidFill>
              </a:rPr>
              <a:t>Target skills and target outcomes are clear</a:t>
            </a:r>
          </a:p>
          <a:p>
            <a:r>
              <a:rPr lang="en-US" dirty="0">
                <a:solidFill>
                  <a:srgbClr val="002060"/>
                </a:solidFill>
              </a:rPr>
              <a:t>The </a:t>
            </a:r>
            <a:r>
              <a:rPr lang="en-US" i="1" dirty="0">
                <a:solidFill>
                  <a:srgbClr val="002060"/>
                </a:solidFill>
              </a:rPr>
              <a:t>Relative Age Intervention Supporting Early Learning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i="1" dirty="0">
                <a:solidFill>
                  <a:srgbClr val="002060"/>
                </a:solidFill>
              </a:rPr>
              <a:t>Supporting Teens Autonomy Daily (Sibley et al.) </a:t>
            </a:r>
            <a:r>
              <a:rPr lang="en-US" dirty="0">
                <a:solidFill>
                  <a:srgbClr val="002060"/>
                </a:solidFill>
              </a:rPr>
              <a:t>as examples.</a:t>
            </a:r>
          </a:p>
        </p:txBody>
      </p:sp>
    </p:spTree>
    <p:extLst>
      <p:ext uri="{BB962C8B-B14F-4D97-AF65-F5344CB8AC3E}">
        <p14:creationId xmlns:p14="http://schemas.microsoft.com/office/powerpoint/2010/main" val="24245902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ECAC-C10C-9DB3-0571-79DAA91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Kindergarten Entry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0920F-71EE-798A-FF68-E72C5E802A74}"/>
              </a:ext>
            </a:extLst>
          </p:cNvPr>
          <p:cNvSpPr txBox="1"/>
          <p:nvPr/>
        </p:nvSpPr>
        <p:spPr>
          <a:xfrm>
            <a:off x="990600" y="1828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 Age Effect and ADHD</a:t>
            </a:r>
          </a:p>
        </p:txBody>
      </p:sp>
    </p:spTree>
    <p:extLst>
      <p:ext uri="{BB962C8B-B14F-4D97-AF65-F5344CB8AC3E}">
        <p14:creationId xmlns:p14="http://schemas.microsoft.com/office/powerpoint/2010/main" val="387420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C0131-F218-CE41-83EC-A4696332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Relative Age Effect (RAE)?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C97F-C4BE-9541-B96B-223D57F4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5117242" cy="326350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Individuals born immediately after the cut-off date (i.e., by definition the oldest eligible children) are more likely to be successful in a given context relative to children born immediately before the next cut-off date (i.e., by definition the youngest eligible children).</a:t>
            </a:r>
          </a:p>
          <a:p>
            <a:pPr lvl="1"/>
            <a:r>
              <a:rPr lang="en-US" dirty="0"/>
              <a:t>Appears repeatedly in sports settings with age cut-offs</a:t>
            </a:r>
          </a:p>
          <a:p>
            <a:pPr lvl="1"/>
            <a:r>
              <a:rPr lang="en-US" dirty="0"/>
              <a:t>More likely to apply for medical school</a:t>
            </a:r>
          </a:p>
          <a:p>
            <a:pPr lvl="1"/>
            <a:r>
              <a:rPr lang="en-US" dirty="0"/>
              <a:t>Score higher on cognitive assessments</a:t>
            </a:r>
          </a:p>
          <a:p>
            <a:pPr lvl="1"/>
            <a:r>
              <a:rPr lang="en-US" dirty="0"/>
              <a:t>Predicts whether one is Chief Executive Officer of Fortune 500 company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785E7-4DBA-5B4F-83F5-4CBE448F1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460" y="2750231"/>
            <a:ext cx="2877187" cy="195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321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3ECC-0501-6F43-89F2-63CC482A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RAE and Kindergarten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6A273-3257-324B-A97D-073FC58D3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4320231" cy="3263504"/>
          </a:xfrm>
        </p:spPr>
        <p:txBody>
          <a:bodyPr/>
          <a:lstStyle/>
          <a:p>
            <a:r>
              <a:rPr lang="en-US" sz="2400" dirty="0"/>
              <a:t>Relatively youngest:</a:t>
            </a:r>
          </a:p>
          <a:p>
            <a:pPr lvl="1"/>
            <a:r>
              <a:rPr lang="en-US" sz="2400" dirty="0"/>
              <a:t>More likely to be retained in kindergarten</a:t>
            </a:r>
          </a:p>
          <a:p>
            <a:pPr lvl="1"/>
            <a:r>
              <a:rPr lang="en-US" sz="2400" dirty="0"/>
              <a:t>More likely to be placed in special education</a:t>
            </a:r>
          </a:p>
          <a:p>
            <a:pPr lvl="1"/>
            <a:r>
              <a:rPr lang="en-US" sz="2400" dirty="0"/>
              <a:t>Rated as more problematic by teachers</a:t>
            </a:r>
          </a:p>
          <a:p>
            <a:pPr lvl="1"/>
            <a:r>
              <a:rPr lang="en-US" sz="2400" dirty="0"/>
              <a:t>More likely to be diagnosed with ADHD</a:t>
            </a:r>
          </a:p>
          <a:p>
            <a:pPr lvl="1"/>
            <a:r>
              <a:rPr lang="en-US" sz="2400" dirty="0"/>
              <a:t>More likely to be put on medication for school behavior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1AFA5-5C0E-2E49-9D79-1E540CEF74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03" y="1997161"/>
            <a:ext cx="3682173" cy="2677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25901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040D-86B7-EA44-A2D2-E5B2A401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ADHD and the RAE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D349A-29EC-9448-916B-A222357D8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Children relatively younger for the grade are at considerably greater risk for ADHD. </a:t>
            </a:r>
          </a:p>
          <a:p>
            <a:pPr lvl="1"/>
            <a:r>
              <a:rPr lang="en-US" sz="2400" dirty="0"/>
              <a:t>A prevention program that addresses the RAE head on, and provides supports for students who enter relatively younger, may off-set these negative outcomes.</a:t>
            </a:r>
          </a:p>
          <a:p>
            <a:r>
              <a:rPr lang="en-US" sz="2400" dirty="0"/>
              <a:t>There is a question whether supportive kindergarten intervention will reduce negative outcomes. </a:t>
            </a:r>
          </a:p>
          <a:p>
            <a:r>
              <a:rPr lang="en-US" sz="2400" dirty="0"/>
              <a:t>There is also a question about the timing of the intervention and the components of the intervention.</a:t>
            </a:r>
          </a:p>
        </p:txBody>
      </p:sp>
    </p:spTree>
    <p:extLst>
      <p:ext uri="{BB962C8B-B14F-4D97-AF65-F5344CB8AC3E}">
        <p14:creationId xmlns:p14="http://schemas.microsoft.com/office/powerpoint/2010/main" val="15203980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1927B4-CBC9-8A41-8CA1-93BDD15BCB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57" y="1172347"/>
            <a:ext cx="6329749" cy="4652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26909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B6FEE0E0-DD03-066C-5B50-CF0DABAA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D8FFD-B427-A1ED-C5D0-755FD9614B1B}"/>
              </a:ext>
            </a:extLst>
          </p:cNvPr>
          <p:cNvSpPr txBox="1"/>
          <p:nvPr/>
        </p:nvSpPr>
        <p:spPr>
          <a:xfrm>
            <a:off x="738351" y="4724400"/>
            <a:ext cx="7667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Citation:</a:t>
            </a:r>
          </a:p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Fabiano, G.A. (2023). 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Based Interventions for Children and Youth with ADHD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[PowerPoint slides]. Webinar sponsored by the Society of Clinical Child and Adolescent Psychology, Division 53 of the American Psychological Association.  New York, NY.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8369E-19C7-FF05-124D-A89B15FD248D}"/>
              </a:ext>
            </a:extLst>
          </p:cNvPr>
          <p:cNvSpPr txBox="1"/>
          <p:nvPr/>
        </p:nvSpPr>
        <p:spPr>
          <a:xfrm>
            <a:off x="168401" y="1752600"/>
            <a:ext cx="89755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ccf.fiu.edu</a:t>
            </a:r>
            <a:r>
              <a:rPr lang="en-US" dirty="0"/>
              <a:t> – Handouts on ADHD, Medication Fact Sheets, Daily Report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Understood.org</a:t>
            </a:r>
            <a:r>
              <a:rPr lang="en-US" dirty="0"/>
              <a:t> – helpful website for parents, educators, mental health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https://sccap53.org/resources/education-resources/effective-child-therapy/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Massive Open Online Course (free): </a:t>
            </a:r>
            <a:r>
              <a:rPr lang="en-US" dirty="0">
                <a:hlinkClick r:id="rId2"/>
              </a:rPr>
              <a:t>https://www.coursera.org/learn/adhd-treatment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C90D2CC-4607-B095-90AB-8DF5EFE9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History of ADHD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B19ACA-2746-8E74-83F9-BFA49306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Heinrich Hoffman, a German psychiatrist, authored a widely-published children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book of short stories in 1844.</a:t>
            </a:r>
          </a:p>
          <a:p>
            <a:pPr lvl="1" eaLnBrk="1" hangingPunct="1"/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Fidgety Phillip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Johnny  Look-in-the-Air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The Story of Cruel Frederick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The Story of Little Suck a Thumb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The Dreadful Story of Pauline and the Matches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0E54E33-78F3-4A85-CDA3-22B64AC92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8400"/>
            <a:ext cx="255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Thome &amp; Jacobs,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26">
            <a:extLst>
              <a:ext uri="{FF2B5EF4-FFF2-40B4-BE49-F238E27FC236}">
                <a16:creationId xmlns:a16="http://schemas.microsoft.com/office/drawing/2014/main" id="{9198964D-AADB-A4F5-D3DF-CD6BDB3A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Prevalence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>
            <a:extLst>
              <a:ext uri="{FF2B5EF4-FFF2-40B4-BE49-F238E27FC236}">
                <a16:creationId xmlns:a16="http://schemas.microsoft.com/office/drawing/2014/main" id="{E8058D5F-F486-8C08-1D87-1997945D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246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Fabiano et al., 2014</a:t>
            </a:r>
          </a:p>
        </p:txBody>
      </p:sp>
      <p:pic>
        <p:nvPicPr>
          <p:cNvPr id="22530" name="Picture 4">
            <a:extLst>
              <a:ext uri="{FF2B5EF4-FFF2-40B4-BE49-F238E27FC236}">
                <a16:creationId xmlns:a16="http://schemas.microsoft.com/office/drawing/2014/main" id="{5C46F51B-A463-CC4D-8D24-C55D6F265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70900" cy="5983288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0226CBC1-A31C-F754-F31D-CF27250D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Impact of ADHD - Costs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01FC6FCD-40C8-9669-76FC-82B2DB496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Educational Costs </a:t>
            </a:r>
            <a:br>
              <a:rPr lang="en-US" altLang="en-US" sz="4400">
                <a:solidFill>
                  <a:schemeClr val="tx2"/>
                </a:solidFill>
              </a:rPr>
            </a:br>
            <a:r>
              <a:rPr lang="en-US" altLang="en-US" sz="2800">
                <a:solidFill>
                  <a:schemeClr val="tx2"/>
                </a:solidFill>
              </a:rPr>
              <a:t>(Robb et al, under review)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26626" name="Rectangle 5">
            <a:extLst>
              <a:ext uri="{FF2B5EF4-FFF2-40B4-BE49-F238E27FC236}">
                <a16:creationId xmlns:a16="http://schemas.microsoft.com/office/drawing/2014/main" id="{EB5AC5DF-0AD7-18B4-3163-4FD78A8F4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Costs of 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Special education*				$3230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Disciplinary referrals**			$ 740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Retention					$ 110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Special schools				$ 780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Total:						$4900</a:t>
            </a:r>
          </a:p>
        </p:txBody>
      </p:sp>
      <p:sp>
        <p:nvSpPr>
          <p:cNvPr id="26627" name="Rectangle 6">
            <a:extLst>
              <a:ext uri="{FF2B5EF4-FFF2-40B4-BE49-F238E27FC236}">
                <a16:creationId xmlns:a16="http://schemas.microsoft.com/office/drawing/2014/main" id="{F353B8E8-344E-8CA2-8BE9-5EB02B104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17732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628" name="TextBox 4">
            <a:extLst>
              <a:ext uri="{FF2B5EF4-FFF2-40B4-BE49-F238E27FC236}">
                <a16:creationId xmlns:a16="http://schemas.microsoft.com/office/drawing/2014/main" id="{CB146A37-C317-1196-220E-D0E6F92ED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5943600"/>
            <a:ext cx="853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*Does not include Section 504 Accommodation Plans/OHI classifications not used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pre-1992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**Likely under-estimated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>
            <a:extLst>
              <a:ext uri="{FF2B5EF4-FFF2-40B4-BE49-F238E27FC236}">
                <a16:creationId xmlns:a16="http://schemas.microsoft.com/office/drawing/2014/main" id="{99B28592-0AE3-B5AC-7898-D2ED31339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7772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Costs in the Aggregate</a:t>
            </a:r>
            <a:br>
              <a:rPr lang="en-US" altLang="en-US" sz="4400">
                <a:solidFill>
                  <a:schemeClr val="tx2"/>
                </a:solidFill>
              </a:rPr>
            </a:br>
            <a:r>
              <a:rPr lang="en-US" altLang="en-US" sz="2000">
                <a:solidFill>
                  <a:schemeClr val="tx2"/>
                </a:solidFill>
              </a:rPr>
              <a:t>(assuming prevalence of 5% and 60 million school aged children--2000 census--2005 dollars)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28674" name="Rectangle 5">
            <a:extLst>
              <a:ext uri="{FF2B5EF4-FFF2-40B4-BE49-F238E27FC236}">
                <a16:creationId xmlns:a16="http://schemas.microsoft.com/office/drawing/2014/main" id="{B919932D-5081-5690-A8E7-00D2FC07C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/>
              <a:t>Health and Mental Health	 	$11.6 billion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/>
              <a:t>Education					$14.7 billion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/>
              <a:t>Crime and Delinquency 		$11.4 billion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/>
              <a:t>Parental work loss			$  2.3 billion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/>
              <a:t>Total					$40 billion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/>
              <a:t>Range					$34.1--$53.7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altLang="en-US" sz="2800"/>
          </a:p>
        </p:txBody>
      </p:sp>
      <p:sp>
        <p:nvSpPr>
          <p:cNvPr id="28675" name="Text Box 6">
            <a:extLst>
              <a:ext uri="{FF2B5EF4-FFF2-40B4-BE49-F238E27FC236}">
                <a16:creationId xmlns:a16="http://schemas.microsoft.com/office/drawing/2014/main" id="{642AEB7D-2CDD-4CCF-69C0-FA03A77B2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361113"/>
            <a:ext cx="4639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Pelham, Foster, &amp; Robb, 2007; Robb et al., 2011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1B273DD6-1B3E-C11A-CB5E-EB6D3228C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br>
              <a:rPr lang="en-US" altLang="en-US" sz="2400" b="1">
                <a:solidFill>
                  <a:schemeClr val="tx2"/>
                </a:solidFill>
              </a:rPr>
            </a:br>
            <a:r>
              <a:rPr lang="en-US" altLang="en-US" b="1">
                <a:solidFill>
                  <a:schemeClr val="tx2"/>
                </a:solidFill>
              </a:rPr>
              <a:t>Annual Cost of Other Disorders in U.S.</a:t>
            </a:r>
            <a:endParaRPr lang="en-US" altLang="en-US" sz="2400" b="1">
              <a:solidFill>
                <a:schemeClr val="tx2"/>
              </a:solidFill>
            </a:endParaRP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6C099CD1-7D5E-F378-BD1D-3FAE6E0AF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2800" b="1"/>
              <a:t>Depression:  		$44 billion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2800" b="1"/>
              <a:t>Stroke:			$53.6 billion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2800" b="1"/>
              <a:t>ADHD (</a:t>
            </a:r>
            <a:r>
              <a:rPr lang="en-US" altLang="en-US" sz="2800" b="1" i="1"/>
              <a:t>child, 		</a:t>
            </a:r>
            <a:r>
              <a:rPr lang="en-US" altLang="en-US" sz="2800" b="1"/>
              <a:t>$80 billion</a:t>
            </a:r>
            <a:endParaRPr lang="en-US" altLang="en-US" sz="2800" b="1" i="1"/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2800" b="1" i="1"/>
              <a:t>	adolescent, adult</a:t>
            </a:r>
            <a:r>
              <a:rPr lang="en-US" altLang="en-US" sz="2800" b="1"/>
              <a:t>) 	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2800" b="1"/>
              <a:t>Alzheimer</a:t>
            </a:r>
            <a:r>
              <a:rPr lang="ja-JP" altLang="en-US" sz="2800" b="1"/>
              <a:t>’</a:t>
            </a:r>
            <a:r>
              <a:rPr lang="en-US" altLang="ja-JP" sz="2800" b="1"/>
              <a:t>s 		$100 billion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2800" b="1"/>
              <a:t>Alcohol abuse/dep	$180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2800" b="1"/>
              <a:t>Drug abuse/dep		$180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5997AD9-4E1C-CBB9-BA5F-EF3AB1B6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Impact of ADHD on the Child/Teen/Adult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A606724D-1EF1-9E6A-2E59-F76C890D8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5319A2FD-CAEB-A7CF-388A-4CD27687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7696200" cy="68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Academic Functioning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4FE5C188-BE5C-5FB7-41B3-21CB4D7E2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371600"/>
            <a:ext cx="8153400" cy="4114800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altLang="en-US" sz="2400" b="1">
                <a:ea typeface="ＭＳ Ｐゴシック" panose="020B0600070205080204" pitchFamily="34" charset="-128"/>
              </a:rPr>
              <a:t>33% of ADHD have academic problems (special ed., academic probation, dropped out, or held back) </a:t>
            </a:r>
            <a:r>
              <a:rPr lang="en-US" altLang="en-US" sz="2400" b="1">
                <a:solidFill>
                  <a:schemeClr val="tx2"/>
                </a:solidFill>
                <a:ea typeface="ＭＳ Ｐゴシック" panose="020B0600070205080204" pitchFamily="34" charset="-128"/>
              </a:rPr>
              <a:t>every year</a:t>
            </a:r>
            <a:r>
              <a:rPr lang="en-US" altLang="en-US" sz="2400" b="1">
                <a:ea typeface="ＭＳ Ｐゴシック" panose="020B0600070205080204" pitchFamily="34" charset="-128"/>
              </a:rPr>
              <a:t>, vs. 2% of controls </a:t>
            </a:r>
          </a:p>
          <a:p>
            <a:pPr marL="285750" indent="-285750">
              <a:lnSpc>
                <a:spcPct val="90000"/>
              </a:lnSpc>
            </a:pPr>
            <a:r>
              <a:rPr lang="en-US" altLang="en-US" sz="2400" b="1">
                <a:ea typeface="ＭＳ Ｐゴシック" panose="020B0600070205080204" pitchFamily="34" charset="-128"/>
              </a:rPr>
              <a:t>48% of ADHD children have at least one year of </a:t>
            </a:r>
            <a:r>
              <a:rPr lang="en-US" altLang="en-US" sz="2400" b="1">
                <a:solidFill>
                  <a:schemeClr val="tx2"/>
                </a:solidFill>
                <a:ea typeface="ＭＳ Ｐゴシック" panose="020B0600070205080204" pitchFamily="34" charset="-128"/>
              </a:rPr>
              <a:t>special education</a:t>
            </a:r>
            <a:r>
              <a:rPr lang="en-US" altLang="en-US" sz="2400" b="1">
                <a:ea typeface="ＭＳ Ｐゴシック" panose="020B0600070205080204" pitchFamily="34" charset="-128"/>
              </a:rPr>
              <a:t> placement vs. 3% of controls</a:t>
            </a:r>
          </a:p>
          <a:p>
            <a:pPr marL="285750" indent="-285750">
              <a:lnSpc>
                <a:spcPct val="90000"/>
              </a:lnSpc>
            </a:pPr>
            <a:r>
              <a:rPr lang="en-US" altLang="en-US" sz="2400" b="1">
                <a:ea typeface="ＭＳ Ｐゴシック" panose="020B0600070205080204" pitchFamily="34" charset="-128"/>
              </a:rPr>
              <a:t>12% of ADHD vs. 5% of controls have been </a:t>
            </a:r>
            <a:r>
              <a:rPr lang="en-US" altLang="en-US" sz="2400" b="1">
                <a:solidFill>
                  <a:schemeClr val="tx2"/>
                </a:solidFill>
                <a:ea typeface="ＭＳ Ｐゴシック" panose="020B0600070205080204" pitchFamily="34" charset="-128"/>
              </a:rPr>
              <a:t>held back</a:t>
            </a:r>
            <a:r>
              <a:rPr lang="en-US" altLang="en-US" sz="2400" b="1">
                <a:ea typeface="ＭＳ Ｐゴシック" panose="020B0600070205080204" pitchFamily="34" charset="-128"/>
              </a:rPr>
              <a:t> a grade</a:t>
            </a:r>
          </a:p>
          <a:p>
            <a:pPr marL="285750" indent="-285750">
              <a:lnSpc>
                <a:spcPct val="90000"/>
              </a:lnSpc>
            </a:pPr>
            <a:r>
              <a:rPr lang="en-US" altLang="en-US" sz="2400" b="1">
                <a:ea typeface="ＭＳ Ｐゴシック" panose="020B0600070205080204" pitchFamily="34" charset="-128"/>
              </a:rPr>
              <a:t>9% of ADHD adolescents </a:t>
            </a:r>
            <a:r>
              <a:rPr lang="en-US" altLang="en-US" sz="2400" b="1">
                <a:solidFill>
                  <a:schemeClr val="tx2"/>
                </a:solidFill>
                <a:ea typeface="ＭＳ Ｐゴシック" panose="020B0600070205080204" pitchFamily="34" charset="-128"/>
              </a:rPr>
              <a:t>drop out</a:t>
            </a:r>
            <a:r>
              <a:rPr lang="en-US" altLang="en-US" sz="2400" b="1">
                <a:ea typeface="ＭＳ Ｐゴシック" panose="020B0600070205080204" pitchFamily="34" charset="-128"/>
              </a:rPr>
              <a:t> of school vs.  1% of controls</a:t>
            </a:r>
          </a:p>
          <a:p>
            <a:pPr marL="285750" indent="-285750">
              <a:lnSpc>
                <a:spcPct val="90000"/>
              </a:lnSpc>
            </a:pPr>
            <a:r>
              <a:rPr lang="en-US" altLang="en-US" sz="2400" b="1">
                <a:ea typeface="ＭＳ Ｐゴシック" panose="020B0600070205080204" pitchFamily="34" charset="-128"/>
              </a:rPr>
              <a:t>ADHD adolescents a </a:t>
            </a:r>
            <a:r>
              <a:rPr lang="en-US" altLang="en-US" sz="2400" b="1">
                <a:solidFill>
                  <a:schemeClr val="tx2"/>
                </a:solidFill>
                <a:ea typeface="ＭＳ Ｐゴシック" panose="020B0600070205080204" pitchFamily="34" charset="-128"/>
              </a:rPr>
              <a:t>full letter grade</a:t>
            </a:r>
            <a:r>
              <a:rPr lang="en-US" altLang="en-US" sz="2400" b="1">
                <a:ea typeface="ＭＳ Ｐゴシック" panose="020B0600070205080204" pitchFamily="34" charset="-128"/>
              </a:rPr>
              <a:t> lower than controls, with twice the rate of absences</a:t>
            </a:r>
            <a:endParaRPr lang="en-US" altLang="en-US" sz="2100" b="1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96BE3-7919-39F8-6E5E-476A5D0A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6FCCE-67DC-E59E-DEDB-D31F2C397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funding has been received from: ACF, CDC, NIMH, NICHD, IES, Shire, </a:t>
            </a:r>
            <a:r>
              <a:rPr lang="en-US" dirty="0" err="1"/>
              <a:t>Adlon</a:t>
            </a:r>
            <a:endParaRPr lang="en-US" dirty="0"/>
          </a:p>
          <a:p>
            <a:r>
              <a:rPr lang="en-US" dirty="0"/>
              <a:t>Royalties received from Guilford Press</a:t>
            </a:r>
          </a:p>
          <a:p>
            <a:r>
              <a:rPr lang="en-US" dirty="0"/>
              <a:t>Consulting agreement with </a:t>
            </a:r>
            <a:r>
              <a:rPr lang="en-US" dirty="0" err="1"/>
              <a:t>FastBridge</a:t>
            </a:r>
            <a:r>
              <a:rPr lang="en-US" dirty="0"/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1909235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65C3C286-116B-97E2-FEA4-5323A810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848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Average Discipline Problems By Grade</a:t>
            </a:r>
          </a:p>
        </p:txBody>
      </p:sp>
      <p:graphicFrame>
        <p:nvGraphicFramePr>
          <p:cNvPr id="36866" name="Object 2">
            <a:extLst>
              <a:ext uri="{FF2B5EF4-FFF2-40B4-BE49-F238E27FC236}">
                <a16:creationId xmlns:a16="http://schemas.microsoft.com/office/drawing/2014/main" id="{BF37D715-C3B7-5357-D58A-A301B415C7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600200"/>
          <a:ext cx="7772400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309100" imgH="6045200" progId="Excel.Sheet.8">
                  <p:embed/>
                </p:oleObj>
              </mc:Choice>
              <mc:Fallback>
                <p:oleObj name="Worksheet" r:id="rId3" imgW="9309100" imgH="6045200" progId="Excel.Sheet.8">
                  <p:embed/>
                  <p:pic>
                    <p:nvPicPr>
                      <p:cNvPr id="36866" name="Object 2">
                        <a:extLst>
                          <a:ext uri="{FF2B5EF4-FFF2-40B4-BE49-F238E27FC236}">
                            <a16:creationId xmlns:a16="http://schemas.microsoft.com/office/drawing/2014/main" id="{BF37D715-C3B7-5357-D58A-A301B415C7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00200"/>
                        <a:ext cx="7772400" cy="504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0EA0435-FFDC-1C7E-E85B-0ED1C830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Academic Outcomes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B9F3B473-8D77-423A-31FE-356D9AFF5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0"/>
            <a:ext cx="73152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 young adults (18 and over):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21% of ADHD vs. 10% of controls complete vocational training in high school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44% of ADHD vs. 92% of controls have ever been on academic honor roll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52% of ADHD vs. 83% of controls have received education post high-school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66A2ED74-7C48-287F-3A3A-AA6277D7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Academic Achievement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176718F7-739A-CE71-9AB3-E6E5D3B3D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ADHD sample has significantly lower standardized WRAT scores than controls: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Reading:		99 (12) vs 108 (10)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Spelling:		94 (16) vs 107 (10)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Math:		92 (14) vs 106 (16)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0E7F8B69-ECA9-232C-4874-052C9A19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620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ADHD Young Adults (18 and older) Have Lower Academic Attainment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graphicFrame>
        <p:nvGraphicFramePr>
          <p:cNvPr id="48165" name="Group 37">
            <a:extLst>
              <a:ext uri="{FF2B5EF4-FFF2-40B4-BE49-F238E27FC236}">
                <a16:creationId xmlns:a16="http://schemas.microsoft.com/office/drawing/2014/main" id="{DB4E1F10-342E-4460-FD4D-5A49DB7368B2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905000"/>
          <a:ext cx="8686800" cy="4549774"/>
        </p:xfrm>
        <a:graphic>
          <a:graphicData uri="http://schemas.openxmlformats.org/drawingml/2006/table">
            <a:tbl>
              <a:tblPr/>
              <a:tblGrid>
                <a:gridCol w="469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2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ADHD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Control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Partial High School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13%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2%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H.S. or G.E.D.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37%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20%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Partial community college or vocational training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22%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7%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Partial college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20%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59%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2 year degree or vocational training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1%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1%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4 year degree or greater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4%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2" charset="-128"/>
                        </a:rPr>
                        <a:t>11%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72441837-7E17-B7AA-8DA5-4434FAEA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Evidence-Based Assessments for ADHD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8F71F5BD-5FF3-F1E1-395C-8256348E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38" y="228600"/>
            <a:ext cx="7315200" cy="685800"/>
          </a:xfrm>
          <a:noFill/>
        </p:spPr>
        <p:txBody>
          <a:bodyPr lIns="90487" tIns="44450" rIns="90487" bIns="44450"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DSM-5 Definition for Attention-Deficit/Hyperactivity Disorder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26A364CE-B506-1096-9209-DF03025AE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7856538" cy="5334000"/>
          </a:xfrm>
          <a:noFill/>
        </p:spPr>
        <p:txBody>
          <a:bodyPr lIns="90487" tIns="44450" rIns="90487" bIns="44450"/>
          <a:lstStyle/>
          <a:p>
            <a:pPr marL="285750" indent="-57150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A. Six Symptoms of either Inattentive or Hyperactive/Impulsive</a:t>
            </a:r>
          </a:p>
          <a:p>
            <a:pPr marL="285750" indent="-57150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(1) Inattention: 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 </a:t>
            </a:r>
            <a:r>
              <a:rPr lang="en-US" altLang="en-US" sz="2000" b="1">
                <a:ea typeface="ＭＳ Ｐゴシック" panose="020B0600070205080204" pitchFamily="34" charset="-128"/>
              </a:rPr>
              <a:t>often fails to give close attention to details or makes careless mistakes in schoolwork, work, or other activities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often has difficulty sustaining attention in tasks or play activities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often does not seem to listen to what is being said to him or her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often does not follow through on instructions and fails to finish schoolwork, chores, or duties in the workplace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often has difficulties organizing tasks and activities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often avoids or has difficulties engaging in tasks that require standard mental effort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often loses things necessary for tasks or activities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is often easily distracted by extraneous stimuli</a:t>
            </a:r>
          </a:p>
          <a:p>
            <a:pPr marL="285750" indent="-57150" eaLnBrk="1" hangingPunct="1">
              <a:lnSpc>
                <a:spcPct val="90000"/>
              </a:lnSpc>
            </a:pPr>
            <a:r>
              <a:rPr lang="en-US" altLang="en-US" sz="2000" b="1">
                <a:ea typeface="ＭＳ Ｐゴシック" panose="020B0600070205080204" pitchFamily="34" charset="-128"/>
              </a:rPr>
              <a:t>often forgetful in daily activities</a:t>
            </a:r>
          </a:p>
        </p:txBody>
      </p:sp>
      <p:sp>
        <p:nvSpPr>
          <p:cNvPr id="46083" name="TextBox 5">
            <a:extLst>
              <a:ext uri="{FF2B5EF4-FFF2-40B4-BE49-F238E27FC236}">
                <a16:creationId xmlns:a16="http://schemas.microsoft.com/office/drawing/2014/main" id="{EA3110D3-E620-F909-8B33-B33F769E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248400"/>
            <a:ext cx="1270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APA, 2022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3E50A7BC-955E-C98A-7B52-24FDD30AE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609600"/>
            <a:ext cx="6365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D911823B-942D-C9E6-3092-18EF7299C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28600"/>
            <a:ext cx="6365875" cy="10668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DSM-5 Definition for Attention-Deficit/Hyperactivity Disorder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3636E13F-7558-3148-B7E6-489DF0E8E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676400"/>
            <a:ext cx="8305800" cy="4876800"/>
          </a:xfrm>
        </p:spPr>
        <p:txBody>
          <a:bodyPr/>
          <a:lstStyle/>
          <a:p>
            <a:pPr marL="685800" lvl="1" indent="-228600" eaLnBrk="1" hangingPunct="1">
              <a:lnSpc>
                <a:spcPct val="90000"/>
              </a:lnSpc>
              <a:buFontTx/>
              <a:buNone/>
            </a:pPr>
            <a:r>
              <a:rPr lang="en-US" altLang="en-US" sz="2000" b="1">
                <a:ea typeface="ＭＳ Ｐゴシック" panose="020B0600070205080204" pitchFamily="34" charset="-128"/>
              </a:rPr>
              <a:t>(2) Hyperactivity-Impulsivity</a:t>
            </a:r>
            <a:r>
              <a:rPr lang="en-US" altLang="en-US" sz="2000">
                <a:ea typeface="ＭＳ Ｐゴシック" panose="020B0600070205080204" pitchFamily="34" charset="-128"/>
              </a:rPr>
              <a:t>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has difficulty playing or engaging in leisure activities quietly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is always "on the go" or acts as if "driven by a motor</a:t>
            </a:r>
            <a:r>
              <a:rPr lang="ja-JP" altLang="en-US" sz="2000">
                <a:ea typeface="ＭＳ Ｐゴシック" panose="020B0600070205080204" pitchFamily="34" charset="-128"/>
              </a:rPr>
              <a:t>”</a:t>
            </a:r>
            <a:endParaRPr lang="en-US" altLang="ja-JP" sz="2000">
              <a:ea typeface="ＭＳ Ｐゴシック" panose="020B0600070205080204" pitchFamily="34" charset="-128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talks excessively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blurts out answers to questions before the questions have been completed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has difficulty waiting in lines or awaiting turn in games or group situations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interrupts or intrudes on others (e.g. butts into other's conversations or games)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runs about or climbs inappropriately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fidgets with hands or feet or squirms in seat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leaves seat in classroom or in other situations in which remaining seated is expected</a:t>
            </a:r>
          </a:p>
        </p:txBody>
      </p:sp>
      <p:sp>
        <p:nvSpPr>
          <p:cNvPr id="48132" name="TextBox 7">
            <a:extLst>
              <a:ext uri="{FF2B5EF4-FFF2-40B4-BE49-F238E27FC236}">
                <a16:creationId xmlns:a16="http://schemas.microsoft.com/office/drawing/2014/main" id="{56D65CDF-D17E-F5A3-C761-EEFB0F7C7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324600"/>
            <a:ext cx="1270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APA, 2022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9FBB60C-24CF-5BC5-B20F-7FA0BA06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609600"/>
            <a:ext cx="6365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BEC39848-CB33-B282-5B09-A409D772E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905000"/>
            <a:ext cx="7858125" cy="4343400"/>
          </a:xfrm>
          <a:noFill/>
        </p:spPr>
        <p:txBody>
          <a:bodyPr lIns="90487" tIns="44450" rIns="90487" bIns="44450"/>
          <a:lstStyle/>
          <a:p>
            <a:pPr marL="285750" indent="-285750" eaLnBrk="1" hangingPunct="1"/>
            <a:r>
              <a:rPr lang="en-US" altLang="en-US" sz="2800" b="1">
                <a:ea typeface="ＭＳ Ｐゴシック" panose="020B0600070205080204" pitchFamily="34" charset="-128"/>
              </a:rPr>
              <a:t>Predominantly Inattentive Presentation:  Criterion (1) is met but not criterion (2) for the past six months</a:t>
            </a:r>
          </a:p>
          <a:p>
            <a:pPr marL="285750" indent="-285750" eaLnBrk="1" hangingPunct="1"/>
            <a:r>
              <a:rPr lang="en-US" altLang="en-US" sz="2800" b="1">
                <a:ea typeface="ＭＳ Ｐゴシック" panose="020B0600070205080204" pitchFamily="34" charset="-128"/>
              </a:rPr>
              <a:t>Predominantly Hyperactive-Impulsive Presentation:  Criterion (2) is met but no criterion (1) for the past six months</a:t>
            </a:r>
          </a:p>
          <a:p>
            <a:pPr marL="285750" indent="-285750" eaLnBrk="1" hangingPunct="1"/>
            <a:r>
              <a:rPr lang="en-US" altLang="en-US" sz="2800" b="1">
                <a:ea typeface="ＭＳ Ｐゴシック" panose="020B0600070205080204" pitchFamily="34" charset="-128"/>
              </a:rPr>
              <a:t>Combined Presentation:  Both criteria (1) and (2) are met for the past six months</a:t>
            </a:r>
          </a:p>
          <a:p>
            <a:pPr marL="285750" indent="-285750" eaLnBrk="1" hangingPunct="1"/>
            <a:endParaRPr lang="en-US" altLang="en-US" sz="2800" b="1">
              <a:ea typeface="ＭＳ Ｐゴシック" panose="020B0600070205080204" pitchFamily="34" charset="-128"/>
            </a:endParaRP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A682C4D2-F5A8-430E-0C72-9972D2C68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38" y="381000"/>
            <a:ext cx="7315200" cy="1143000"/>
          </a:xfrm>
          <a:noFill/>
        </p:spPr>
        <p:txBody>
          <a:bodyPr lIns="90487" tIns="44450" rIns="90487" bIns="44450"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DSM-5 Definition for Attention-Deficit/Hyperactivity Disorder-Subtypes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50180" name="TextBox 6">
            <a:extLst>
              <a:ext uri="{FF2B5EF4-FFF2-40B4-BE49-F238E27FC236}">
                <a16:creationId xmlns:a16="http://schemas.microsoft.com/office/drawing/2014/main" id="{C4B6E0EA-1610-A040-7162-BA0F78442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172200"/>
            <a:ext cx="1270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APA, 2022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2DA58B80-27FB-E3DE-7B5B-418CF727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</a:t>
            </a:r>
            <a:r>
              <a:rPr lang="en-US" altLang="en-US" i="1">
                <a:ea typeface="ＭＳ Ｐゴシック" panose="020B0600070205080204" pitchFamily="34" charset="-128"/>
              </a:rPr>
              <a:t>NOT</a:t>
            </a:r>
            <a:r>
              <a:rPr lang="en-US" altLang="en-US">
                <a:ea typeface="ＭＳ Ｐゴシック" panose="020B0600070205080204" pitchFamily="34" charset="-128"/>
              </a:rPr>
              <a:t> Evidence-based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B8D53F6D-7DCF-6FDD-281E-776410580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Medical Tests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Allergy Tests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CAT/PET scans, MRI scans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Asking the child about symptoms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9328947-5063-A803-2431-5592F18D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Evidence-based Assessment of ADHD symptoms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757B9DE7-DFE7-778A-A4AE-F5699BD5A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well-developed, validated, and useful measures for identifying the presence of ADHD symptoms.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Many of these are in the form of parent and teacher rating scales.</a:t>
            </a:r>
          </a:p>
        </p:txBody>
      </p:sp>
      <p:sp>
        <p:nvSpPr>
          <p:cNvPr id="53251" name="TextBox 3">
            <a:extLst>
              <a:ext uri="{FF2B5EF4-FFF2-40B4-BE49-F238E27FC236}">
                <a16:creationId xmlns:a16="http://schemas.microsoft.com/office/drawing/2014/main" id="{8367794C-40FE-B202-C633-4E2DA904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19800"/>
            <a:ext cx="377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Pelham, Fabiano, &amp; Massetti, 2005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6010-6C58-4C45-BDFA-5F42352A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21365"/>
            <a:ext cx="8229600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06B4-B2BF-4F4D-AEEC-4435E74F7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88" y="495788"/>
            <a:ext cx="4257261" cy="6238071"/>
          </a:xfrm>
        </p:spPr>
        <p:txBody>
          <a:bodyPr>
            <a:normAutofit fontScale="40000" lnSpcReduction="20000"/>
          </a:bodyPr>
          <a:lstStyle/>
          <a:p>
            <a:r>
              <a:rPr lang="en-US" sz="3800" dirty="0"/>
              <a:t>Michael </a:t>
            </a:r>
            <a:r>
              <a:rPr lang="en-US" sz="3800" dirty="0" err="1"/>
              <a:t>Adragna</a:t>
            </a:r>
            <a:r>
              <a:rPr lang="en-US" sz="3800" dirty="0"/>
              <a:t>, Children’s Hospital</a:t>
            </a:r>
          </a:p>
          <a:p>
            <a:r>
              <a:rPr lang="en-US" sz="3800" dirty="0"/>
              <a:t>Ariel Aloe, University of Iowa</a:t>
            </a:r>
          </a:p>
          <a:p>
            <a:r>
              <a:rPr lang="en-US" sz="3800" dirty="0"/>
              <a:t>Amy </a:t>
            </a:r>
            <a:r>
              <a:rPr lang="en-US" sz="3800" dirty="0" err="1"/>
              <a:t>Altszuler</a:t>
            </a:r>
            <a:r>
              <a:rPr lang="en-US" sz="3800" dirty="0"/>
              <a:t>, Florida International University</a:t>
            </a:r>
          </a:p>
          <a:p>
            <a:r>
              <a:rPr lang="en-US" sz="3800" dirty="0"/>
              <a:t>Lisa Burrows-MacLean, University at Buffalo</a:t>
            </a:r>
          </a:p>
          <a:p>
            <a:r>
              <a:rPr lang="en-US" sz="3800" dirty="0"/>
              <a:t>Anil Chacko, New York University</a:t>
            </a:r>
          </a:p>
          <a:p>
            <a:r>
              <a:rPr lang="en-US" sz="3800" dirty="0"/>
              <a:t>Sandy </a:t>
            </a:r>
            <a:r>
              <a:rPr lang="en-US" sz="3800" dirty="0" err="1"/>
              <a:t>Chafouleas</a:t>
            </a:r>
            <a:r>
              <a:rPr lang="en-US" sz="3800" dirty="0"/>
              <a:t>, University of Connecticut</a:t>
            </a:r>
          </a:p>
          <a:p>
            <a:r>
              <a:rPr lang="en-US" sz="3800" dirty="0"/>
              <a:t>Andrea Chronis-</a:t>
            </a:r>
            <a:r>
              <a:rPr lang="en-US" sz="3800" dirty="0" err="1"/>
              <a:t>Tuscano</a:t>
            </a:r>
            <a:r>
              <a:rPr lang="en-US" sz="3800" dirty="0"/>
              <a:t>, University of Maryland</a:t>
            </a:r>
          </a:p>
          <a:p>
            <a:r>
              <a:rPr lang="en-US" sz="3800" dirty="0"/>
              <a:t>Erika Coles, Florida International University</a:t>
            </a:r>
          </a:p>
          <a:p>
            <a:r>
              <a:rPr lang="en-US" sz="3800" dirty="0"/>
              <a:t>Charles Cunningham, McMaster University</a:t>
            </a:r>
          </a:p>
          <a:p>
            <a:r>
              <a:rPr lang="en-US" sz="3800" dirty="0"/>
              <a:t>Steven Evans, Ohio University</a:t>
            </a:r>
          </a:p>
          <a:p>
            <a:r>
              <a:rPr lang="en-US" sz="3800" dirty="0"/>
              <a:t>Elizabeth </a:t>
            </a:r>
            <a:r>
              <a:rPr lang="en-US" sz="3800" dirty="0" err="1"/>
              <a:t>Gnagy</a:t>
            </a:r>
            <a:r>
              <a:rPr lang="en-US" sz="3800" dirty="0"/>
              <a:t>, Florida International University</a:t>
            </a:r>
          </a:p>
          <a:p>
            <a:r>
              <a:rPr lang="en-US" sz="3800" dirty="0"/>
              <a:t>Andrew Greiner, Florida International University</a:t>
            </a:r>
          </a:p>
          <a:p>
            <a:r>
              <a:rPr lang="en-US" sz="3800" dirty="0"/>
              <a:t>Chanelle Gordon, Boy’s Town</a:t>
            </a:r>
          </a:p>
          <a:p>
            <a:r>
              <a:rPr lang="en-US" sz="3800" dirty="0"/>
              <a:t>Kat Hart, Florida International University</a:t>
            </a:r>
          </a:p>
          <a:p>
            <a:r>
              <a:rPr lang="en-US" sz="3800" dirty="0"/>
              <a:t>Tim Hayes, Florida International University</a:t>
            </a:r>
          </a:p>
          <a:p>
            <a:r>
              <a:rPr lang="en-US" sz="3800" dirty="0"/>
              <a:t>Larry Hawk, University at Buffalo</a:t>
            </a:r>
          </a:p>
          <a:p>
            <a:r>
              <a:rPr lang="en-US" sz="3800" dirty="0"/>
              <a:t>Karen </a:t>
            </a:r>
            <a:r>
              <a:rPr lang="en-US" sz="3800" dirty="0" err="1"/>
              <a:t>Hulme</a:t>
            </a:r>
            <a:r>
              <a:rPr lang="en-US" sz="3800" dirty="0"/>
              <a:t>, Roswell Park, Buffalo</a:t>
            </a:r>
          </a:p>
          <a:p>
            <a:r>
              <a:rPr lang="en-US" sz="3800" dirty="0"/>
              <a:t>Kevin Hulme, University at Buffalo </a:t>
            </a:r>
          </a:p>
          <a:p>
            <a:r>
              <a:rPr lang="en-US" sz="3800" dirty="0" err="1"/>
              <a:t>Kellina</a:t>
            </a:r>
            <a:r>
              <a:rPr lang="en-US" sz="3800" dirty="0"/>
              <a:t> </a:t>
            </a:r>
            <a:r>
              <a:rPr lang="en-US" sz="3800" dirty="0" err="1"/>
              <a:t>Lupas</a:t>
            </a:r>
            <a:r>
              <a:rPr lang="en-US" sz="3800" dirty="0"/>
              <a:t>, Cincinnati Children’s Hospital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80237-DF63-A749-99F3-C97E489E7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497834"/>
            <a:ext cx="4270513" cy="5883965"/>
          </a:xfrm>
        </p:spPr>
        <p:txBody>
          <a:bodyPr>
            <a:normAutofit fontScale="40000" lnSpcReduction="20000"/>
          </a:bodyPr>
          <a:lstStyle/>
          <a:p>
            <a:r>
              <a:rPr lang="en-US" sz="3800" dirty="0"/>
              <a:t>Michael Manos, Cleveland Clinic Children’s Hospital</a:t>
            </a:r>
          </a:p>
          <a:p>
            <a:r>
              <a:rPr lang="en-US" sz="3800" dirty="0"/>
              <a:t>Greta </a:t>
            </a:r>
            <a:r>
              <a:rPr lang="en-US" sz="3800" dirty="0" err="1"/>
              <a:t>Massetti</a:t>
            </a:r>
            <a:r>
              <a:rPr lang="en-US" sz="3800" dirty="0"/>
              <a:t>, CDC</a:t>
            </a:r>
          </a:p>
          <a:p>
            <a:r>
              <a:rPr lang="en-US" sz="3800" dirty="0"/>
              <a:t>Chelsey McCabe, Children’s Hospital Buffalo</a:t>
            </a:r>
          </a:p>
          <a:p>
            <a:r>
              <a:rPr lang="en-US" sz="3800" dirty="0"/>
              <a:t>Faith Miller, University of Minnesota</a:t>
            </a:r>
          </a:p>
          <a:p>
            <a:r>
              <a:rPr lang="en-US" sz="3800" dirty="0"/>
              <a:t>Brittany Merrill, Florida International Univ.</a:t>
            </a:r>
          </a:p>
          <a:p>
            <a:r>
              <a:rPr lang="en-US" sz="3800" dirty="0"/>
              <a:t>William E. Pelham, Jr. , Florida International University</a:t>
            </a:r>
          </a:p>
          <a:p>
            <a:r>
              <a:rPr lang="en-US" sz="3800" dirty="0"/>
              <a:t>Linda Reddy, Rutgers University</a:t>
            </a:r>
          </a:p>
          <a:p>
            <a:r>
              <a:rPr lang="en-US" sz="3800" dirty="0"/>
              <a:t>T. Chris Riley-Tillman, University of Missouri</a:t>
            </a:r>
          </a:p>
          <a:p>
            <a:r>
              <a:rPr lang="en-US" sz="3800" dirty="0"/>
              <a:t>Nicole Schatz, Florida International University</a:t>
            </a:r>
          </a:p>
          <a:p>
            <a:r>
              <a:rPr lang="en-US" sz="3800" dirty="0"/>
              <a:t>Devon Tower, Florida International Univ.</a:t>
            </a:r>
          </a:p>
          <a:p>
            <a:r>
              <a:rPr lang="en-US" sz="3800" dirty="0"/>
              <a:t>Rob Volpe, Northeastern University</a:t>
            </a:r>
          </a:p>
          <a:p>
            <a:r>
              <a:rPr lang="en-US" sz="3800" dirty="0"/>
              <a:t>Rebecca </a:t>
            </a:r>
            <a:r>
              <a:rPr lang="en-US" sz="3800" dirty="0" err="1"/>
              <a:t>Vujnovic</a:t>
            </a:r>
            <a:r>
              <a:rPr lang="en-US" sz="3800" dirty="0"/>
              <a:t>, University at Buffalo</a:t>
            </a:r>
          </a:p>
          <a:p>
            <a:r>
              <a:rPr lang="en-US" sz="3800" dirty="0"/>
              <a:t>Dan </a:t>
            </a:r>
            <a:r>
              <a:rPr lang="en-US" sz="3800" dirty="0" err="1"/>
              <a:t>Waschbusch</a:t>
            </a:r>
            <a:r>
              <a:rPr lang="en-US" sz="3800" dirty="0"/>
              <a:t>, Penn State Hershey</a:t>
            </a:r>
          </a:p>
          <a:p>
            <a:r>
              <a:rPr lang="en-US" sz="3800" dirty="0"/>
              <a:t>Jim </a:t>
            </a:r>
            <a:r>
              <a:rPr lang="en-US" sz="3800" dirty="0" err="1"/>
              <a:t>Waxmonsky</a:t>
            </a:r>
            <a:r>
              <a:rPr lang="en-US" sz="3800" dirty="0"/>
              <a:t> Penn State Hershey</a:t>
            </a:r>
          </a:p>
          <a:p>
            <a:r>
              <a:rPr lang="en-US" sz="3800" dirty="0"/>
              <a:t>Michael Willoughby, RTI International</a:t>
            </a:r>
          </a:p>
          <a:p>
            <a:r>
              <a:rPr lang="en-US" sz="3800" dirty="0"/>
              <a:t>Matthew Valente, Univ. of South Florida</a:t>
            </a:r>
          </a:p>
          <a:p>
            <a:r>
              <a:rPr lang="en-US" sz="3800" dirty="0" err="1"/>
              <a:t>Jihnhee</a:t>
            </a:r>
            <a:r>
              <a:rPr lang="en-US" sz="3800" dirty="0"/>
              <a:t> Yu, University at Buffalo</a:t>
            </a:r>
          </a:p>
          <a:p>
            <a:pPr marL="0" indent="0">
              <a:buNone/>
            </a:pPr>
            <a:endParaRPr lang="en-US" sz="3800" dirty="0"/>
          </a:p>
          <a:p>
            <a:r>
              <a:rPr lang="en-US" sz="3800" dirty="0">
                <a:solidFill>
                  <a:srgbClr val="FF0000"/>
                </a:solidFill>
              </a:rPr>
              <a:t>Many other students, colleagues, community collaborators, and families, teachers, children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66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3EB1924-E0E7-8A04-4AF8-0A58501F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Assessments Beyond Diagnosis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A2D4A69C-E8EA-E372-79DC-A21C5C651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Diagnosis is only one aspect of assessments for ADHD.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With the assessment technology available, diagnosing ADHD has become relatively efficient and it is backed by a strong psychometric evidence base.</a:t>
            </a:r>
          </a:p>
          <a:p>
            <a:pPr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>
            <a:extLst>
              <a:ext uri="{FF2B5EF4-FFF2-40B4-BE49-F238E27FC236}">
                <a16:creationId xmlns:a16="http://schemas.microsoft.com/office/drawing/2014/main" id="{9B8A98BC-1BE2-63D1-AA69-C5755FDA6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Once a diagnosis is established, the focus should shift to the rest of the assessment process including: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Identifying impaired areas of functioning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Operationalizing target behaviors within these domains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Conducting a functional analysis of the antecedents, settings, and targets of the target behavior(s)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Implementing treatment and constructing measures to monitor and evaluate treatment progress</a:t>
            </a:r>
          </a:p>
        </p:txBody>
      </p:sp>
      <p:sp>
        <p:nvSpPr>
          <p:cNvPr id="55298" name="Rectangle 4">
            <a:extLst>
              <a:ext uri="{FF2B5EF4-FFF2-40B4-BE49-F238E27FC236}">
                <a16:creationId xmlns:a16="http://schemas.microsoft.com/office/drawing/2014/main" id="{73AF3561-E964-8BF1-512A-CC3AF49F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324600"/>
            <a:ext cx="3741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Pelham, Fabiano, &amp; Massetti, 2005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76C369A2-0C35-8DD6-17E5-4657DAA6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 and Recommendations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5C44A518-6EEB-7788-A06F-4FE1B0E6A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There is considerable psychometric information available to support ADHD assessments.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Diagnostic procedures for ADHD can be conducted relatively easily using evidence-based methods.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Parent </a:t>
            </a:r>
            <a:r>
              <a:rPr lang="en-US" altLang="en-US" sz="2400" u="sng">
                <a:ea typeface="ＭＳ Ｐゴシック" panose="020B0600070205080204" pitchFamily="34" charset="-128"/>
              </a:rPr>
              <a:t>and</a:t>
            </a:r>
            <a:r>
              <a:rPr lang="en-US" altLang="en-US" sz="2400">
                <a:ea typeface="ＭＳ Ｐゴシック" panose="020B0600070205080204" pitchFamily="34" charset="-128"/>
              </a:rPr>
              <a:t> Teacher Rating Scales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Clinical interview to determine onset of symptoms and rule out other potential diagnoses.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Structured diagnostic interviews for ADHD </a:t>
            </a:r>
            <a:r>
              <a:rPr lang="en-US" altLang="en-US" sz="2400" u="sng">
                <a:ea typeface="ＭＳ Ｐゴシック" panose="020B0600070205080204" pitchFamily="34" charset="-128"/>
              </a:rPr>
              <a:t>do not</a:t>
            </a:r>
            <a:r>
              <a:rPr lang="en-US" altLang="en-US" sz="2400">
                <a:ea typeface="ＭＳ Ｐゴシック" panose="020B0600070205080204" pitchFamily="34" charset="-128"/>
              </a:rPr>
              <a:t> add incremental validity for assessments.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2">
            <a:extLst>
              <a:ext uri="{FF2B5EF4-FFF2-40B4-BE49-F238E27FC236}">
                <a16:creationId xmlns:a16="http://schemas.microsoft.com/office/drawing/2014/main" id="{1BF58EC8-43A5-3207-5161-CCDCD8494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97563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Clinicians and consumers should be mindful of incremental validity.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Assessments should emphasize an accounting of key domains of functioning, focusing on areas of competency and impairment.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Assessments should emphasize a careful analysis of the context of impaired behaviors 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Antecedents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Consequences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Settings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Focus of assessment activities is weighted toward those that facilitate treatment planning.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9719-7719-9231-5C98-4C6380354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comment on school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7690-9623-E038-B4FF-9F1B92AF7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long-term educational outcomes for individuals with ADHD, on a group level, are </a:t>
            </a:r>
            <a:r>
              <a:rPr lang="en-US" dirty="0">
                <a:solidFill>
                  <a:srgbClr val="FF0000"/>
                </a:solidFill>
              </a:rPr>
              <a:t>shockingly poor</a:t>
            </a:r>
            <a:r>
              <a:rPr lang="en-US" dirty="0"/>
              <a:t>.</a:t>
            </a:r>
          </a:p>
          <a:p>
            <a:r>
              <a:rPr lang="en-US" dirty="0"/>
              <a:t>Current, formal school approaches (IEPs, 504 Accommodation Plans) have done little to meaningfully improve outcomes</a:t>
            </a:r>
          </a:p>
          <a:p>
            <a:r>
              <a:rPr lang="en-US" dirty="0"/>
              <a:t>Multi-tiered systems of support, with intervention provided more quickly, and in the general education classroom, should be the focus.</a:t>
            </a:r>
          </a:p>
        </p:txBody>
      </p:sp>
    </p:spTree>
    <p:extLst>
      <p:ext uri="{BB962C8B-B14F-4D97-AF65-F5344CB8AC3E}">
        <p14:creationId xmlns:p14="http://schemas.microsoft.com/office/powerpoint/2010/main" val="3337562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0104D-7179-6D0A-3DA8-4A7119DF5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/>
              <a:t>Multi-Tiered Systems of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A9444-0C45-1FAB-4DE5-93F3B0E7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66800"/>
            <a:ext cx="4413115" cy="5687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50D6F7-8473-1253-E2FB-C8D96BE66352}"/>
              </a:ext>
            </a:extLst>
          </p:cNvPr>
          <p:cNvSpPr txBox="1"/>
          <p:nvPr/>
        </p:nvSpPr>
        <p:spPr>
          <a:xfrm>
            <a:off x="76201" y="5943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Fabiano et al.,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41366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B2200DF1-4763-8150-8737-E419E52B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Effective Interventions for ADHD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76B55EC7-008D-BB37-8533-DBBD1622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Evidence-Based ADHD Treatments</a:t>
            </a: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F283D131-BEF8-3263-2207-D69CDA303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Behavior Modification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Classroom Contingency Management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Behavioral Parent Training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Peer Interventions in Recreational Settings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Stimulant Medication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Combination of Behavior Modification and Stimulant Medication</a:t>
            </a:r>
          </a:p>
        </p:txBody>
      </p:sp>
      <p:sp>
        <p:nvSpPr>
          <p:cNvPr id="63491" name="TextBox 3">
            <a:extLst>
              <a:ext uri="{FF2B5EF4-FFF2-40B4-BE49-F238E27FC236}">
                <a16:creationId xmlns:a16="http://schemas.microsoft.com/office/drawing/2014/main" id="{60457CFA-B239-FC80-2210-1FC60C34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86400"/>
            <a:ext cx="693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DuPaul &amp; Eckert, 1997; Fabiano, et al., 2009; Greenhill &amp; Ford, 2002; Hinshaw et al., 2002; Pelham &amp; Fabiano, 2008; Pelham, Wheeler, &amp; Chronis, 1998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3CB1B538-BD42-2065-60C4-12CCAC4D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8600"/>
            <a:ext cx="6365875" cy="1143000"/>
          </a:xfrm>
        </p:spPr>
        <p:txBody>
          <a:bodyPr/>
          <a:lstStyle/>
          <a:p>
            <a:r>
              <a:rPr lang="en-US" altLang="en-US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Evidence-Based </a:t>
            </a:r>
            <a:r>
              <a:rPr lang="en-US" altLang="en-US" sz="3600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Short-term</a:t>
            </a:r>
            <a:r>
              <a:rPr lang="en-US" altLang="en-US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Treatments for ADHD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79D655E0-D6E1-1ADB-63EB-86BC510F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4000"/>
            <a:ext cx="7696200" cy="5181600"/>
          </a:xfrm>
        </p:spPr>
        <p:txBody>
          <a:bodyPr/>
          <a:lstStyle/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(1) Positive Behavior Supports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-48 classroom studies (</a:t>
            </a:r>
            <a:r>
              <a:rPr lang="en-US" altLang="en-US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&gt; 900)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-80 parent training studies (</a:t>
            </a:r>
            <a:r>
              <a:rPr lang="en-US" altLang="en-US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&gt; 5,000)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(including prior to DX cat./ODD/CD)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(2) CNS stimulant medication 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&gt;250 studies (</a:t>
            </a:r>
            <a:r>
              <a:rPr lang="en-US" altLang="en-US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&gt; 5000)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(3) The combination of (1) and (2).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&gt;25 studies (</a:t>
            </a:r>
            <a:r>
              <a:rPr lang="en-US" altLang="en-US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 &gt; 800)</a:t>
            </a:r>
          </a:p>
          <a:p>
            <a:pPr marL="460375" indent="-460375">
              <a:lnSpc>
                <a:spcPct val="90000"/>
              </a:lnSpc>
              <a:buFontTx/>
              <a:buNone/>
              <a:tabLst>
                <a:tab pos="573088" algn="l"/>
              </a:tabLst>
            </a:pP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Most studies are crossover studies</a:t>
            </a:r>
            <a:endParaRPr lang="en-US" altLang="en-US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DC004A1F-58B9-7FE4-A8FC-4CA435A5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Positive Behavior Supports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26">
            <a:extLst>
              <a:ext uri="{FF2B5EF4-FFF2-40B4-BE49-F238E27FC236}">
                <a16:creationId xmlns:a16="http://schemas.microsoft.com/office/drawing/2014/main" id="{B692E43E-C647-0C1E-A81E-BC24BFBF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Attention-deficit hyperactivity disorder (ADHD)</a:t>
            </a:r>
          </a:p>
        </p:txBody>
      </p:sp>
      <p:sp>
        <p:nvSpPr>
          <p:cNvPr id="17410" name="Rectangle 1027">
            <a:extLst>
              <a:ext uri="{FF2B5EF4-FFF2-40B4-BE49-F238E27FC236}">
                <a16:creationId xmlns:a16="http://schemas.microsoft.com/office/drawing/2014/main" id="{75F8C9BC-3E86-BEA4-0631-1A9FFC411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ADHD is characterized by developmentally inappropriate levels of: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Inattention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Hyperactivity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Impulsivity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ADHD behaviors are developmentally inappropriate, pervasive, chronic, and result in considerable impairment in social and academic functioning.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814FA62-CCE3-6D51-AAE5-54A15D23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ADHD Treatment Effect Sizes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6C3C78A-E09D-1A61-DAEF-965353276413}"/>
              </a:ext>
            </a:extLst>
          </p:cNvPr>
          <p:cNvGraphicFramePr>
            <a:graphicFrameLocks/>
          </p:cNvGraphicFramePr>
          <p:nvPr/>
        </p:nvGraphicFramePr>
        <p:xfrm>
          <a:off x="1600200" y="1676400"/>
          <a:ext cx="57277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5FB961A4-AA57-F6F6-AD2B-E6CCC155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79248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  <a:latin typeface="Times" pitchFamily="2" charset="0"/>
              </a:rPr>
              <a:t>Teacher resigns after duct-taping student</a:t>
            </a:r>
            <a:endParaRPr lang="en-US" altLang="en-US" sz="4400">
              <a:solidFill>
                <a:srgbClr val="000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" pitchFamily="2" charset="0"/>
              </a:rPr>
              <a:t>Wednesday, March 3, 2004 Posted: 6:12 PM EST (2312 GMT)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FFFA46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FFFA46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FFFA46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" pitchFamily="2" charset="0"/>
              </a:rPr>
              <a:t>ORAN, Missouri (AP) --</a:t>
            </a:r>
            <a:r>
              <a:rPr lang="en-US" altLang="en-US" sz="400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US" altLang="en-US" sz="4000" b="1">
                <a:solidFill>
                  <a:srgbClr val="000000"/>
                </a:solidFill>
                <a:latin typeface="Times" pitchFamily="2" charset="0"/>
              </a:rPr>
              <a:t>A teacher resigned last month after duct-taping a misbehaving seventh-grader to his desk and covering his mouth with tape, the school superintendent said Wednesday.</a:t>
            </a:r>
            <a:r>
              <a:rPr lang="en-US" altLang="en-US" sz="4000">
                <a:solidFill>
                  <a:srgbClr val="000000"/>
                </a:solidFill>
                <a:latin typeface="Times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BA0E91C-2F62-41EA-88BE-0ABCE4650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School-based interventions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54E3DE7A-31EB-43FE-81DD-CB429058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Classroom interventions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F170A483-3D1F-067A-C9E2-DF964E9A1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1.	Classroom rules and structure</a:t>
            </a:r>
          </a:p>
          <a:p>
            <a:pPr lvl="2">
              <a:lnSpc>
                <a:spcPct val="6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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 respectful of others</a:t>
            </a:r>
          </a:p>
          <a:p>
            <a:pPr lvl="2">
              <a:lnSpc>
                <a:spcPct val="6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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Obey adults</a:t>
            </a:r>
          </a:p>
          <a:p>
            <a:pPr lvl="2">
              <a:lnSpc>
                <a:spcPct val="6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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Work quietly</a:t>
            </a:r>
          </a:p>
          <a:p>
            <a:pPr lvl="2">
              <a:lnSpc>
                <a:spcPct val="6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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Stay in assigned seat/area</a:t>
            </a:r>
          </a:p>
          <a:p>
            <a:pPr lvl="2">
              <a:lnSpc>
                <a:spcPct val="6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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Use materials appropriately</a:t>
            </a:r>
          </a:p>
          <a:p>
            <a:pPr lvl="2">
              <a:lnSpc>
                <a:spcPct val="6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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Raise hand to speak or ask for help</a:t>
            </a:r>
          </a:p>
          <a:p>
            <a:pPr lvl="2">
              <a:lnSpc>
                <a:spcPct val="60000"/>
              </a:lnSpc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Symbol" pitchFamily="2" charset="2"/>
              </a:rPr>
              <a:t>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Stay on task/complete assignments</a:t>
            </a:r>
          </a:p>
          <a:p>
            <a:pPr>
              <a:lnSpc>
                <a:spcPct val="80000"/>
              </a:lnSpc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2.	Ignore mild inappropriate behaviors that are not reinforced by peer attention and praise appropriate behaviors</a:t>
            </a:r>
          </a:p>
          <a:p>
            <a:pPr>
              <a:lnSpc>
                <a:spcPct val="80000"/>
              </a:lnSpc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3.	Private reprimands (at child's desk as much as possible) and appropriate commands (clear, brief, specific)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64DAA38B-F623-FD7C-7449-9A18C9BB6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81000"/>
            <a:ext cx="777240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4. Rules and structure for individual child (e.g., desk placement, task sheet)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5. Premack contingencies (e.g., recess time contingent upon completing work)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6. Daily report card/notebook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7.  Response cost/reward point or token system for the target child.</a:t>
            </a: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7966DA5D-33EC-290E-4716-887B47762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81000"/>
            <a:ext cx="77724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8.  Classwide interventions (e.g., class lottery)/group contingencies (e.g., "good behavior game", child earning a reward for the entire class); response cost/reward point or token system for the entire class.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9.  Time out (classroom, office, systematic exclusion).</a:t>
            </a:r>
          </a:p>
          <a:p>
            <a:pPr>
              <a:lnSpc>
                <a:spcPct val="90000"/>
              </a:lnSpc>
            </a:pP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10.  Special class placement and special services (Federal IDEA and 504 guidelines for ADHD; see 1997 reauthorization).</a:t>
            </a:r>
          </a:p>
          <a:p>
            <a:pPr>
              <a:lnSpc>
                <a:spcPct val="90000"/>
              </a:lnSpc>
            </a:pP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11.  School-wide Programs.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7550-2C9E-6808-6E3A-C08853890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Tier 1 Universal Behavioral Supports</a:t>
            </a:r>
          </a:p>
        </p:txBody>
      </p:sp>
    </p:spTree>
    <p:extLst>
      <p:ext uri="{BB962C8B-B14F-4D97-AF65-F5344CB8AC3E}">
        <p14:creationId xmlns:p14="http://schemas.microsoft.com/office/powerpoint/2010/main" val="203312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extLst>
              <a:ext uri="{FF2B5EF4-FFF2-40B4-BE49-F238E27FC236}">
                <a16:creationId xmlns:a16="http://schemas.microsoft.com/office/drawing/2014/main" id="{123D1B71-4332-5F47-944A-F14F2A3CE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340" y="1129938"/>
            <a:ext cx="5829300" cy="4572000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5654034B-0523-0943-8788-197DC550D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2895" y="2272938"/>
            <a:ext cx="1458191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68" name="Line 4">
            <a:extLst>
              <a:ext uri="{FF2B5EF4-FFF2-40B4-BE49-F238E27FC236}">
                <a16:creationId xmlns:a16="http://schemas.microsoft.com/office/drawing/2014/main" id="{CB9695F8-6922-854A-8582-3091A3CA8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1840" y="3015888"/>
            <a:ext cx="2400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id="{B0ADAD84-0D77-DD48-AC92-6670A68F42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7490" y="3815988"/>
            <a:ext cx="3429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0F9B3881-CADC-424F-AFD9-40C112B9EC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4703" y="4558938"/>
            <a:ext cx="437111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77CF5A4C-CB71-E844-9CD9-1E8E73BCD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6348" y="3817355"/>
            <a:ext cx="0" cy="742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8111085B-DEB4-5748-A018-0950A675A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740" y="4882687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081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Empathy, attention, listening, encouragement, good teaching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AC845C5F-9806-6741-8F1B-FEC5E2909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22" y="3945090"/>
            <a:ext cx="17716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081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Praise &amp; encouragement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2FEB584B-6296-A941-AD42-7D6BAD0D6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612" y="3945090"/>
            <a:ext cx="14547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081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Rewards &amp; celebrations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0A9C92E5-01A2-0D48-B97C-3A7BD9EC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083" y="3186626"/>
            <a:ext cx="280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081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limits, class rules, consistent follow-through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C7D55481-0EF1-B145-ACCC-E6936514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172" y="2417371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dirty="0">
                <a:solidFill>
                  <a:srgbClr val="081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Ignore, distract, redirect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FDDDDED1-1369-4143-8C80-F3117DB6A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558" y="1680150"/>
            <a:ext cx="1314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200" dirty="0">
                <a:solidFill>
                  <a:srgbClr val="081E3F"/>
                </a:solidFill>
                <a:cs typeface="Arial" panose="020B0604020202020204" pitchFamily="34" charset="0"/>
              </a:rPr>
              <a:t>Logical consequences</a:t>
            </a:r>
          </a:p>
        </p:txBody>
      </p:sp>
      <p:sp>
        <p:nvSpPr>
          <p:cNvPr id="11278" name="Line 14">
            <a:extLst>
              <a:ext uri="{FF2B5EF4-FFF2-40B4-BE49-F238E27FC236}">
                <a16:creationId xmlns:a16="http://schemas.microsoft.com/office/drawing/2014/main" id="{F6C84EA3-BD13-DD4C-99A8-D234BA1A05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1515" y="4044587"/>
            <a:ext cx="720825" cy="34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BC01C6C3-9F5F-024B-AE29-8C27955D6A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0339" y="4044589"/>
            <a:ext cx="352001" cy="9143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2FB6B528-7251-C846-8537-19FB12317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016" y="3696972"/>
            <a:ext cx="164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 dirty="0">
                <a:cs typeface="Arial" panose="020B0604020202020204" pitchFamily="34" charset="0"/>
              </a:rPr>
              <a:t>Use liberally</a:t>
            </a:r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3D56333E-C3D4-474D-8179-DDC563CD15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83" y="1529988"/>
            <a:ext cx="718457" cy="14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27A15231-0467-8246-A039-19C4C78D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329147"/>
            <a:ext cx="1642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 dirty="0">
                <a:cs typeface="Arial" panose="020B0604020202020204" pitchFamily="34" charset="0"/>
              </a:rPr>
              <a:t>Use sparingly</a:t>
            </a:r>
          </a:p>
        </p:txBody>
      </p:sp>
    </p:spTree>
    <p:extLst>
      <p:ext uri="{BB962C8B-B14F-4D97-AF65-F5344CB8AC3E}">
        <p14:creationId xmlns:p14="http://schemas.microsoft.com/office/powerpoint/2010/main" val="1137647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8E09AC5-5051-D1CA-5639-B4ABF54A8DA2}"/>
              </a:ext>
            </a:extLst>
          </p:cNvPr>
          <p:cNvGraphicFramePr>
            <a:graphicFrameLocks/>
          </p:cNvGraphicFramePr>
          <p:nvPr/>
        </p:nvGraphicFramePr>
        <p:xfrm>
          <a:off x="1566219" y="1255756"/>
          <a:ext cx="5959046" cy="401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9C9D59-2353-0F19-1A55-4AEB07745628}"/>
              </a:ext>
            </a:extLst>
          </p:cNvPr>
          <p:cNvSpPr txBox="1"/>
          <p:nvPr/>
        </p:nvSpPr>
        <p:spPr>
          <a:xfrm>
            <a:off x="518984" y="5583710"/>
            <a:ext cx="300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Reddy, Fabiano et al., 2013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299A6-5CF2-6A76-5C9B-F62B6EEB93DC}"/>
              </a:ext>
            </a:extLst>
          </p:cNvPr>
          <p:cNvSpPr txBox="1"/>
          <p:nvPr/>
        </p:nvSpPr>
        <p:spPr>
          <a:xfrm>
            <a:off x="499442" y="108833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yet. . 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C9D6D-864E-32A0-2080-EC3026D0FC33}"/>
              </a:ext>
            </a:extLst>
          </p:cNvPr>
          <p:cNvSpPr txBox="1"/>
          <p:nvPr/>
        </p:nvSpPr>
        <p:spPr>
          <a:xfrm>
            <a:off x="1846985" y="2602923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Approximately 2:1 Ratio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8FF519-7F39-2316-227B-E7FD638153E8}"/>
              </a:ext>
            </a:extLst>
          </p:cNvPr>
          <p:cNvCxnSpPr/>
          <p:nvPr/>
        </p:nvCxnSpPr>
        <p:spPr>
          <a:xfrm flipV="1">
            <a:off x="2384714" y="2104159"/>
            <a:ext cx="0" cy="40524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9C2880-6D31-D8DF-14DC-2ACB4BB2C063}"/>
              </a:ext>
            </a:extLst>
          </p:cNvPr>
          <p:cNvCxnSpPr>
            <a:cxnSpLocks/>
          </p:cNvCxnSpPr>
          <p:nvPr/>
        </p:nvCxnSpPr>
        <p:spPr>
          <a:xfrm>
            <a:off x="2396930" y="2879922"/>
            <a:ext cx="0" cy="45874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B0981E-D356-8177-4E79-245722F43903}"/>
              </a:ext>
            </a:extLst>
          </p:cNvPr>
          <p:cNvSpPr txBox="1"/>
          <p:nvPr/>
        </p:nvSpPr>
        <p:spPr>
          <a:xfrm>
            <a:off x="6391182" y="356057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Approximately 4:1 Ratio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E76C36-529C-AA63-72FC-24142C391051}"/>
              </a:ext>
            </a:extLst>
          </p:cNvPr>
          <p:cNvCxnSpPr/>
          <p:nvPr/>
        </p:nvCxnSpPr>
        <p:spPr>
          <a:xfrm flipV="1">
            <a:off x="6928910" y="3061808"/>
            <a:ext cx="0" cy="40524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457D83-F8C1-EEAC-D047-2336E5C67A0F}"/>
              </a:ext>
            </a:extLst>
          </p:cNvPr>
          <p:cNvCxnSpPr>
            <a:cxnSpLocks/>
          </p:cNvCxnSpPr>
          <p:nvPr/>
        </p:nvCxnSpPr>
        <p:spPr>
          <a:xfrm>
            <a:off x="6941126" y="3837571"/>
            <a:ext cx="0" cy="45874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435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FE15-8624-BB40-8BB0-EBE7E01C55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1" y="2087112"/>
            <a:ext cx="4249379" cy="26837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“Catch children being good.”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Comment on appropriate behavior.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Balanced attending between classmates.</a:t>
            </a:r>
          </a:p>
        </p:txBody>
      </p:sp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50" y="1257293"/>
            <a:ext cx="7296794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625" b="1" dirty="0">
                <a:solidFill>
                  <a:srgbClr val="081E3F"/>
                </a:solidFill>
              </a:rPr>
              <a:t>Attention and Praise</a:t>
            </a:r>
          </a:p>
        </p:txBody>
      </p:sp>
      <p:pic>
        <p:nvPicPr>
          <p:cNvPr id="4" name="Graphic 3" descr="Clapping hands">
            <a:extLst>
              <a:ext uri="{FF2B5EF4-FFF2-40B4-BE49-F238E27FC236}">
                <a16:creationId xmlns:a16="http://schemas.microsoft.com/office/drawing/2014/main" id="{20983D65-E7EB-5044-A4C6-E56B6D857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9835" y="2087112"/>
            <a:ext cx="2888317" cy="288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Box 4"/>
          <p:cNvSpPr txBox="1">
            <a:spLocks noChangeArrowheads="1"/>
          </p:cNvSpPr>
          <p:nvPr/>
        </p:nvSpPr>
        <p:spPr bwMode="auto">
          <a:xfrm>
            <a:off x="4130279" y="884635"/>
            <a:ext cx="10502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First Grade</a:t>
            </a:r>
          </a:p>
        </p:txBody>
      </p:sp>
      <p:sp>
        <p:nvSpPr>
          <p:cNvPr id="197634" name="TextBox 5"/>
          <p:cNvSpPr txBox="1">
            <a:spLocks noChangeArrowheads="1"/>
          </p:cNvSpPr>
          <p:nvPr/>
        </p:nvSpPr>
        <p:spPr bwMode="auto">
          <a:xfrm>
            <a:off x="1707357" y="4839892"/>
            <a:ext cx="4179094" cy="1131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“Helping to learn to control his hands and voice”</a:t>
            </a:r>
          </a:p>
          <a:p>
            <a:pPr eaLnBrk="1" hangingPunct="1"/>
            <a:r>
              <a:rPr lang="en-US" altLang="en-US" sz="1350"/>
              <a:t>“Needs to work more slowly and carefully”</a:t>
            </a:r>
          </a:p>
          <a:p>
            <a:pPr eaLnBrk="1" hangingPunct="1"/>
            <a:r>
              <a:rPr lang="en-US" altLang="en-US" sz="1350"/>
              <a:t>“He is trying to work neatly”</a:t>
            </a:r>
          </a:p>
          <a:p>
            <a:pPr eaLnBrk="1" hangingPunct="1"/>
            <a:r>
              <a:rPr lang="en-US" altLang="en-US" sz="1350"/>
              <a:t>“Trying to keep from punching others”</a:t>
            </a:r>
          </a:p>
          <a:p>
            <a:pPr eaLnBrk="1" hangingPunct="1"/>
            <a:r>
              <a:rPr lang="en-US" altLang="en-US" sz="1350"/>
              <a:t>“Helping him to keep his voice low and to take turns”</a:t>
            </a:r>
          </a:p>
        </p:txBody>
      </p:sp>
      <p:pic>
        <p:nvPicPr>
          <p:cNvPr id="1976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9" y="1147763"/>
            <a:ext cx="51530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DB3A98-6C1B-BF46-BABE-6C7BC987E531}"/>
              </a:ext>
            </a:extLst>
          </p:cNvPr>
          <p:cNvSpPr/>
          <p:nvPr/>
        </p:nvSpPr>
        <p:spPr>
          <a:xfrm>
            <a:off x="4596320" y="1484684"/>
            <a:ext cx="590955" cy="1313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109E30-5A00-4F44-837A-0AB754A18590}"/>
              </a:ext>
            </a:extLst>
          </p:cNvPr>
          <p:cNvSpPr/>
          <p:nvPr/>
        </p:nvSpPr>
        <p:spPr>
          <a:xfrm>
            <a:off x="4596320" y="2416108"/>
            <a:ext cx="590955" cy="1313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47D39-A10E-1045-9562-E5DB97ED7DEB}"/>
              </a:ext>
            </a:extLst>
          </p:cNvPr>
          <p:cNvSpPr/>
          <p:nvPr/>
        </p:nvSpPr>
        <p:spPr>
          <a:xfrm>
            <a:off x="4891797" y="3347531"/>
            <a:ext cx="590955" cy="1313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00811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FE15-8624-BB40-8BB0-EBE7E01C55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87111"/>
            <a:ext cx="5366570" cy="3205716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Bad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Issued when it is unclear whether the child is attending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Contain multiple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Issued as a question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Unclear phrasing (Let’s . . 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Extended for a long period of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Repeated without consequences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50" y="1257293"/>
            <a:ext cx="7296794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625" b="1" dirty="0">
                <a:solidFill>
                  <a:srgbClr val="081E3F"/>
                </a:solidFill>
              </a:rPr>
              <a:t>Effective Requests</a:t>
            </a:r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E54C4498-A457-6B43-BA38-F61431334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3880" y="2153265"/>
            <a:ext cx="2551471" cy="25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FE15-8624-BB40-8BB0-EBE7E01C55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87112"/>
            <a:ext cx="5466121" cy="255147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Issued once attention is obtained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Issued in manageable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Specific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Issued as a command/instruction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Use clear phrasing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Limited to the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Followed by consequences for both compliance (e.g., praise) and noncompliance (e.g., repeat command).</a:t>
            </a:r>
          </a:p>
        </p:txBody>
      </p:sp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50" y="1257293"/>
            <a:ext cx="7296794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625" b="1" dirty="0">
                <a:solidFill>
                  <a:srgbClr val="081E3F"/>
                </a:solidFill>
              </a:rPr>
              <a:t>Good Requests</a:t>
            </a:r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E8297D0B-A1BC-8D4A-8448-F52120222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3880" y="2153265"/>
            <a:ext cx="2551471" cy="25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FE15-8624-BB40-8BB0-EBE7E01C55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087112"/>
            <a:ext cx="4647586" cy="230812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Deliberately ignore minor, inappropriate behaviors.</a:t>
            </a:r>
          </a:p>
          <a:p>
            <a:pPr marL="857250" lvl="1" indent="-342900"/>
            <a:r>
              <a:rPr lang="en-US" dirty="0"/>
              <a:t>Especially if the behaviors are attention-seeking!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Attend to and return to appropriate behavior</a:t>
            </a:r>
          </a:p>
        </p:txBody>
      </p:sp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50" y="1257293"/>
            <a:ext cx="7296794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625" b="1" dirty="0">
                <a:solidFill>
                  <a:srgbClr val="081E3F"/>
                </a:solidFill>
              </a:rPr>
              <a:t>Planned Ignoring</a:t>
            </a:r>
          </a:p>
        </p:txBody>
      </p:sp>
      <p:pic>
        <p:nvPicPr>
          <p:cNvPr id="7" name="Graphic 6" descr="Blind">
            <a:extLst>
              <a:ext uri="{FF2B5EF4-FFF2-40B4-BE49-F238E27FC236}">
                <a16:creationId xmlns:a16="http://schemas.microsoft.com/office/drawing/2014/main" id="{BCE7232B-105F-C54A-A5EB-CF70B18A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1030" y="2274939"/>
            <a:ext cx="2308123" cy="23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FE15-8624-BB40-8BB0-EBE7E01C55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1" y="2330463"/>
            <a:ext cx="5045792" cy="31040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“Grandma’s Rule”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Help children know about and prepare for transitions/changes in routine.</a:t>
            </a:r>
          </a:p>
        </p:txBody>
      </p:sp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49" y="1500644"/>
            <a:ext cx="6123497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625" b="1" dirty="0">
                <a:solidFill>
                  <a:srgbClr val="081E3F"/>
                </a:solidFill>
              </a:rPr>
              <a:t>Premack Contingencies and Transitional Warnings</a:t>
            </a:r>
          </a:p>
        </p:txBody>
      </p:sp>
      <p:pic>
        <p:nvPicPr>
          <p:cNvPr id="4" name="Graphic 3" descr="Warning">
            <a:extLst>
              <a:ext uri="{FF2B5EF4-FFF2-40B4-BE49-F238E27FC236}">
                <a16:creationId xmlns:a16="http://schemas.microsoft.com/office/drawing/2014/main" id="{EDE8DCC1-8CF9-A146-AD04-29B6995E3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0746" y="2392933"/>
            <a:ext cx="2278625" cy="227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27F0EA4B-1941-7143-ADA4-5367097277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2533650"/>
            <a:ext cx="6858000" cy="1790700"/>
          </a:xfr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anchor="ctr"/>
          <a:lstStyle/>
          <a:p>
            <a:r>
              <a:rPr lang="en-US" altLang="en-US" sz="3225" b="1" dirty="0">
                <a:solidFill>
                  <a:srgbClr val="081E3F"/>
                </a:solidFill>
                <a:ea typeface="ＭＳ Ｐゴシック" panose="020B0600070205080204" pitchFamily="34" charset="-128"/>
              </a:rPr>
              <a:t>Class-wide Programs for Tier 1 Behavior</a:t>
            </a:r>
          </a:p>
        </p:txBody>
      </p:sp>
    </p:spTree>
    <p:extLst>
      <p:ext uri="{BB962C8B-B14F-4D97-AF65-F5344CB8AC3E}">
        <p14:creationId xmlns:p14="http://schemas.microsoft.com/office/powerpoint/2010/main" val="4143689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FE15-8624-BB40-8BB0-EBE7E01C55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767446"/>
            <a:ext cx="7886700" cy="23899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Good Behavior Game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Class-wide Point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Class-wide Lottery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Class-wide Time out Program</a:t>
            </a:r>
          </a:p>
        </p:txBody>
      </p:sp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49" y="1257293"/>
            <a:ext cx="8470026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US" sz="2700" b="1" dirty="0">
                <a:solidFill>
                  <a:srgbClr val="081E3F"/>
                </a:solidFill>
                <a:ea typeface="ＭＳ Ｐゴシック" panose="020B0600070205080204" pitchFamily="34" charset="-128"/>
              </a:rPr>
              <a:t>Class-wide Programs for Tier 1 Behavior</a:t>
            </a:r>
            <a:endParaRPr lang="en-US" sz="2625" b="1" dirty="0">
              <a:solidFill>
                <a:srgbClr val="081E3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A6F076-5500-634E-9F19-71830F7923BB}"/>
              </a:ext>
            </a:extLst>
          </p:cNvPr>
          <p:cNvSpPr txBox="1">
            <a:spLocks/>
          </p:cNvSpPr>
          <p:nvPr/>
        </p:nvSpPr>
        <p:spPr>
          <a:xfrm>
            <a:off x="628650" y="2057400"/>
            <a:ext cx="7886700" cy="8191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b="0" i="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00" b="0" i="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i="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b="0" i="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25" dirty="0"/>
              <a:t>Currently there are many models of class-wide behavioral interventions to target disruptive behavior. For example:</a:t>
            </a:r>
          </a:p>
        </p:txBody>
      </p:sp>
    </p:spTree>
    <p:extLst>
      <p:ext uri="{BB962C8B-B14F-4D97-AF65-F5344CB8AC3E}">
        <p14:creationId xmlns:p14="http://schemas.microsoft.com/office/powerpoint/2010/main" val="1988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49" y="1257293"/>
            <a:ext cx="8470026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US" sz="2700" b="1" dirty="0">
                <a:solidFill>
                  <a:srgbClr val="081E3F"/>
                </a:solidFill>
                <a:ea typeface="ＭＳ Ｐゴシック" panose="020B0600070205080204" pitchFamily="34" charset="-128"/>
              </a:rPr>
              <a:t>The Good Behavior Game</a:t>
            </a:r>
            <a:endParaRPr lang="en-US" sz="2625" b="1" dirty="0">
              <a:solidFill>
                <a:srgbClr val="081E3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897032-0234-E446-B63C-B881974792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Teachers target specific behaviors.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class is divided into two (or more) teams.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time a target behavior is exhibited, the team receives a checkmark on the board.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Teams that do not exceed the maximum number of checkmarks are rewarded each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296748-EB85-F435-7B52-645F67C96CA3}"/>
              </a:ext>
            </a:extLst>
          </p:cNvPr>
          <p:cNvSpPr txBox="1"/>
          <p:nvPr/>
        </p:nvSpPr>
        <p:spPr>
          <a:xfrm>
            <a:off x="672662" y="6243145"/>
            <a:ext cx="596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Barrish</a:t>
            </a:r>
            <a:r>
              <a:rPr lang="en-US" dirty="0"/>
              <a:t>, Saunders, &amp; Montrose, 1969; Joslyn et al., 2019</a:t>
            </a:r>
          </a:p>
        </p:txBody>
      </p:sp>
    </p:spTree>
    <p:extLst>
      <p:ext uri="{BB962C8B-B14F-4D97-AF65-F5344CB8AC3E}">
        <p14:creationId xmlns:p14="http://schemas.microsoft.com/office/powerpoint/2010/main" val="102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6;p26">
            <a:extLst>
              <a:ext uri="{FF2B5EF4-FFF2-40B4-BE49-F238E27FC236}">
                <a16:creationId xmlns:a16="http://schemas.microsoft.com/office/drawing/2014/main" id="{80A58B34-5744-7445-B2C7-8C1A26C70D8B}"/>
              </a:ext>
            </a:extLst>
          </p:cNvPr>
          <p:cNvSpPr txBox="1">
            <a:spLocks/>
          </p:cNvSpPr>
          <p:nvPr/>
        </p:nvSpPr>
        <p:spPr>
          <a:xfrm>
            <a:off x="435849" y="1257293"/>
            <a:ext cx="8470026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US" sz="2700" b="1" dirty="0">
                <a:solidFill>
                  <a:srgbClr val="081E3F"/>
                </a:solidFill>
                <a:ea typeface="ＭＳ Ｐゴシック" panose="020B0600070205080204" pitchFamily="34" charset="-128"/>
              </a:rPr>
              <a:t>The Good Behavior Game: Results</a:t>
            </a:r>
            <a:endParaRPr lang="en-US" sz="2625" b="1" dirty="0">
              <a:solidFill>
                <a:srgbClr val="081E3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897032-0234-E446-B63C-B881974792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Students from classrooms that used the Good Behavior Game were compared to those that did not.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the end of first grade, intervention students were: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shy and less aggressive when rated by teachers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Had fewer peer ratings of aggressive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most aggressive boys exhibited less aggression when followed-up in 6th grade.</a:t>
            </a:r>
          </a:p>
        </p:txBody>
      </p:sp>
    </p:spTree>
    <p:extLst>
      <p:ext uri="{BB962C8B-B14F-4D97-AF65-F5344CB8AC3E}">
        <p14:creationId xmlns:p14="http://schemas.microsoft.com/office/powerpoint/2010/main" val="5034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C025-F1B3-E840-8A74-6B473103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884" y="5540139"/>
            <a:ext cx="2239991" cy="429904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467A9B"/>
                </a:solidFill>
              </a:rPr>
              <a:t>(Christ &amp; Christ, 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30461-3691-B64F-B818-4B65CE8C46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4459" y="2222408"/>
            <a:ext cx="7886700" cy="31706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school teachers targeted disruptive and off-task behavior during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2-minute timer was set to countdown at the beginning of class</a:t>
            </a:r>
          </a:p>
          <a:p>
            <a:pPr marL="476250" indent="-176213">
              <a:buFont typeface="Arial" panose="020B0604020202020204" pitchFamily="34" charset="0"/>
              <a:buChar char="•"/>
            </a:pPr>
            <a:r>
              <a:rPr lang="en-US" dirty="0"/>
              <a:t>If the timer reached zero prior to a negative behavior, the class earned a point</a:t>
            </a:r>
          </a:p>
          <a:p>
            <a:pPr marL="476250" indent="-176213">
              <a:buFont typeface="Arial" panose="020B0604020202020204" pitchFamily="34" charset="0"/>
              <a:buChar char="•"/>
            </a:pPr>
            <a:r>
              <a:rPr lang="en-US" dirty="0"/>
              <a:t>If a negative behavior was exhibited, the timer was reset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class had to earn 17 points to earn free time at the end of class.</a:t>
            </a:r>
          </a:p>
        </p:txBody>
      </p:sp>
      <p:sp>
        <p:nvSpPr>
          <p:cNvPr id="5" name="Google Shape;146;p26">
            <a:extLst>
              <a:ext uri="{FF2B5EF4-FFF2-40B4-BE49-F238E27FC236}">
                <a16:creationId xmlns:a16="http://schemas.microsoft.com/office/drawing/2014/main" id="{3C8E83C1-B8DE-452D-8693-A916326AF734}"/>
              </a:ext>
            </a:extLst>
          </p:cNvPr>
          <p:cNvSpPr txBox="1">
            <a:spLocks/>
          </p:cNvSpPr>
          <p:nvPr/>
        </p:nvSpPr>
        <p:spPr>
          <a:xfrm>
            <a:off x="435849" y="1308471"/>
            <a:ext cx="8470026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US" sz="2700" b="1" dirty="0">
                <a:solidFill>
                  <a:srgbClr val="081E3F"/>
                </a:solidFill>
                <a:ea typeface="ＭＳ Ｐゴシック" panose="020B0600070205080204" pitchFamily="34" charset="-128"/>
              </a:rPr>
              <a:t>Group Contingency with High School Students</a:t>
            </a:r>
            <a:endParaRPr lang="en-US" sz="2625" b="1" dirty="0">
              <a:solidFill>
                <a:srgbClr val="081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F28CA0A-1986-4D4A-8426-3154BB2B4E5E}"/>
              </a:ext>
            </a:extLst>
          </p:cNvPr>
          <p:cNvGraphicFramePr>
            <a:graphicFrameLocks/>
          </p:cNvGraphicFramePr>
          <p:nvPr/>
        </p:nvGraphicFramePr>
        <p:xfrm>
          <a:off x="1166884" y="2012499"/>
          <a:ext cx="6397388" cy="371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Google Shape;146;p26">
            <a:extLst>
              <a:ext uri="{FF2B5EF4-FFF2-40B4-BE49-F238E27FC236}">
                <a16:creationId xmlns:a16="http://schemas.microsoft.com/office/drawing/2014/main" id="{7A90D8CF-CBFA-4819-8C8D-EEF2B5FD9837}"/>
              </a:ext>
            </a:extLst>
          </p:cNvPr>
          <p:cNvSpPr txBox="1">
            <a:spLocks/>
          </p:cNvSpPr>
          <p:nvPr/>
        </p:nvSpPr>
        <p:spPr>
          <a:xfrm>
            <a:off x="435849" y="1257293"/>
            <a:ext cx="8470026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63106" tIns="81544" rIns="163106" bIns="81544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rgbClr val="00ADB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US" sz="2700" b="1" dirty="0">
                <a:solidFill>
                  <a:srgbClr val="081E3F"/>
                </a:solidFill>
                <a:ea typeface="ＭＳ Ｐゴシック" panose="020B0600070205080204" pitchFamily="34" charset="-128"/>
              </a:rPr>
              <a:t>Results</a:t>
            </a:r>
            <a:endParaRPr lang="en-US" sz="2625" b="1" dirty="0">
              <a:solidFill>
                <a:srgbClr val="081E3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23F3E-CE01-E047-8904-FC5BE3C09C45}"/>
              </a:ext>
            </a:extLst>
          </p:cNvPr>
          <p:cNvSpPr txBox="1"/>
          <p:nvPr/>
        </p:nvSpPr>
        <p:spPr>
          <a:xfrm>
            <a:off x="435577" y="56949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 &amp; Christ, 2006</a:t>
            </a:r>
          </a:p>
        </p:txBody>
      </p:sp>
    </p:spTree>
    <p:extLst>
      <p:ext uri="{BB962C8B-B14F-4D97-AF65-F5344CB8AC3E}">
        <p14:creationId xmlns:p14="http://schemas.microsoft.com/office/powerpoint/2010/main" val="90225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Box 2"/>
          <p:cNvSpPr txBox="1">
            <a:spLocks noChangeArrowheads="1"/>
          </p:cNvSpPr>
          <p:nvPr/>
        </p:nvSpPr>
        <p:spPr bwMode="auto">
          <a:xfrm>
            <a:off x="3840957" y="964406"/>
            <a:ext cx="13003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Second Grade</a:t>
            </a:r>
          </a:p>
        </p:txBody>
      </p:sp>
      <p:sp>
        <p:nvSpPr>
          <p:cNvPr id="198658" name="TextBox 3"/>
          <p:cNvSpPr txBox="1">
            <a:spLocks noChangeArrowheads="1"/>
          </p:cNvSpPr>
          <p:nvPr/>
        </p:nvSpPr>
        <p:spPr bwMode="auto">
          <a:xfrm>
            <a:off x="1402557" y="4964906"/>
            <a:ext cx="6198394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“Must learn to get along more cheerfully with others and obey group rules”</a:t>
            </a:r>
          </a:p>
          <a:p>
            <a:pPr eaLnBrk="1" hangingPunct="1"/>
            <a:r>
              <a:rPr lang="en-US" altLang="en-US" sz="1350"/>
              <a:t>“Must refrain from commenting out loud in class and keep his hands to himself”</a:t>
            </a:r>
          </a:p>
          <a:p>
            <a:pPr eaLnBrk="1" hangingPunct="1"/>
            <a:r>
              <a:rPr lang="en-US" altLang="en-US" sz="1350"/>
              <a:t>“He must learn to calm down and do as he is told”</a:t>
            </a:r>
          </a:p>
          <a:p>
            <a:pPr eaLnBrk="1" hangingPunct="1"/>
            <a:r>
              <a:rPr lang="en-US" altLang="en-US" sz="1350"/>
              <a:t>“Do wish I could find some good outlet for his boundless energy”</a:t>
            </a:r>
          </a:p>
        </p:txBody>
      </p:sp>
      <p:pic>
        <p:nvPicPr>
          <p:cNvPr id="19865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0" y="1240631"/>
            <a:ext cx="5153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29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96769371-3F55-F453-6053-85EBC0A02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Daily Report Cards in Schools</a:t>
            </a:r>
            <a:b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</a:br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Tier 2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DAE9D8A-ABD2-3E1F-C57B-04D514B341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>
                <a:latin typeface="Gill Sans" charset="0"/>
                <a:ea typeface="Osaka" charset="0"/>
                <a:cs typeface="Osaka" charset="0"/>
              </a:rPr>
              <a:t>Gregory A. Fabiano, Ph.D.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>
                <a:latin typeface="Gill Sans" charset="0"/>
                <a:ea typeface="Osaka" charset="0"/>
                <a:cs typeface="Osaka" charset="0"/>
              </a:rPr>
              <a:t>University at Buffalo, SUNY</a:t>
            </a:r>
          </a:p>
          <a:p>
            <a:pPr eaLnBrk="1" hangingPunct="1">
              <a:buFont typeface="Arial" charset="0"/>
              <a:buNone/>
              <a:defRPr/>
            </a:pPr>
            <a:endParaRPr lang="en-US">
              <a:latin typeface="Gill San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08A9E56E-F174-F508-C48B-802038B8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 dirty="0">
                <a:latin typeface="Gill Sans" panose="020B0502020104020203" pitchFamily="34" charset="-79"/>
                <a:ea typeface="Osaka" panose="020B0600000000000000" pitchFamily="34" charset="-128"/>
              </a:rPr>
              <a:t>Conflict of Interest Statement</a:t>
            </a:r>
          </a:p>
        </p:txBody>
      </p:sp>
      <p:pic>
        <p:nvPicPr>
          <p:cNvPr id="92162" name="Picture 4">
            <a:extLst>
              <a:ext uri="{FF2B5EF4-FFF2-40B4-BE49-F238E27FC236}">
                <a16:creationId xmlns:a16="http://schemas.microsoft.com/office/drawing/2014/main" id="{7DE79F43-25AC-B248-EE70-1ABFF3533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3848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3">
            <a:extLst>
              <a:ext uri="{FF2B5EF4-FFF2-40B4-BE49-F238E27FC236}">
                <a16:creationId xmlns:a16="http://schemas.microsoft.com/office/drawing/2014/main" id="{4F284F5C-5292-CCE0-72A9-1FA41C932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33800"/>
            <a:ext cx="25146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  <a:ea typeface="Osaka" panose="020B0600000000000000" pitchFamily="34" charset="-128"/>
              </a:rPr>
              <a:t>Volpe &amp; Fabiano, 2013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>
            <a:extLst>
              <a:ext uri="{FF2B5EF4-FFF2-40B4-BE49-F238E27FC236}">
                <a16:creationId xmlns:a16="http://schemas.microsoft.com/office/drawing/2014/main" id="{9279CC2A-E6BA-56A8-AA80-D27BD7C22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047093"/>
            <a:ext cx="846931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4">
            <a:extLst>
              <a:ext uri="{FF2B5EF4-FFF2-40B4-BE49-F238E27FC236}">
                <a16:creationId xmlns:a16="http://schemas.microsoft.com/office/drawing/2014/main" id="{575337C2-7CE6-AA4C-1726-9B0D00CDB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2381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02258-F2F7-CB78-7AF2-9B1813C1C07D}"/>
              </a:ext>
            </a:extLst>
          </p:cNvPr>
          <p:cNvSpPr txBox="1"/>
          <p:nvPr/>
        </p:nvSpPr>
        <p:spPr>
          <a:xfrm>
            <a:off x="381000" y="838200"/>
            <a:ext cx="8382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FB7F8D14-3541-5E8D-B025-ADA541AA4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BFF511BD-76DF-4656-6EE2-D67DFA86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Daily Report Card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A87EF820-27A3-0C9E-95A7-CB95C436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900">
                <a:ea typeface="ＭＳ Ｐゴシック" panose="020B0600070205080204" pitchFamily="34" charset="-128"/>
              </a:rPr>
              <a:t>What is a Daily Report Card (DRC)?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AA4C476-BBDD-5B08-EAB0-2B3180F8A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The DRC is an operationalized list of a child</a:t>
            </a:r>
            <a:r>
              <a:rPr lang="ja-JP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’</a:t>
            </a:r>
            <a:r>
              <a:rPr lang="en-US" altLang="ja-JP" sz="2800">
                <a:latin typeface="Gill Sans" panose="020B0502020104020203" pitchFamily="34" charset="-79"/>
                <a:ea typeface="Osaka" panose="020B0600000000000000" pitchFamily="34" charset="-128"/>
              </a:rPr>
              <a:t>s target behaviors</a:t>
            </a:r>
          </a:p>
          <a:p>
            <a:pPr lvl="1" eaLnBrk="1" hangingPunct="1"/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Specific criteria</a:t>
            </a:r>
          </a:p>
          <a:p>
            <a:pPr lvl="1" eaLnBrk="1" hangingPunct="1"/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Immediate feedback</a:t>
            </a:r>
          </a:p>
          <a:p>
            <a:pPr lvl="1" eaLnBrk="1" hangingPunct="1"/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Communication tool</a:t>
            </a:r>
          </a:p>
          <a:p>
            <a:pPr lvl="1" eaLnBrk="1" hangingPunct="1"/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Home-based privileges contingent on meeting DRC goals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52FFADB6-E9A2-5F69-92D4-48C63DA2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683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Use a DRC?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961F2BFD-ED13-0623-879F-4273ADD19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The DRC is an evidence-based intervention for ADHD in schools (DuPaul &amp; Eckert, 1997; DuPaul &amp; Stoner, 2004; Evans &amp; Youngstrom, 2006; Fabiano &amp; Volpe, 2013; Pelham &amp; Fabiano, 2008;  Pelham, Wheeler, &amp; Chronis, 1998; U.S. Department of Education, 2004)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Time &amp; cost effective for teachers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Students receive immediate feedback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Explicit feedback from the teacher may also serve as an antecedent to future appropriate behavior (Sugai &amp; Colvin, 1997)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60559CA0-3BAE-D773-DC85-18BB7159A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Use a DRC?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6E2983FE-427F-7114-C2CA-609CC04CD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Provides daily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Important for an intervention to facilitate communication (Pisecco, et al, 1999)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May contribute to amenable parent-teacher relationships (Dussault, 1996).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May enhance relationships between teacher, parent and child </a:t>
            </a:r>
            <a:r>
              <a:rPr lang="en-US" altLang="en-US" sz="2000">
                <a:ea typeface="ＭＳ Ｐゴシック" panose="020B0600070205080204" pitchFamily="34" charset="-128"/>
              </a:rPr>
              <a:t>(e.g., Pianta, 1996)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Allow for continued progress monitoring &amp; monitoring outcomes </a:t>
            </a:r>
            <a:r>
              <a:rPr lang="en-US" altLang="en-US" sz="2000">
                <a:ea typeface="ＭＳ Ｐゴシック" panose="020B0600070205080204" pitchFamily="34" charset="-128"/>
              </a:rPr>
              <a:t>(e.g., Chafouleas, Riley-Tillman, &amp; McDougal, 2002; Cheney, Flower, &amp; Templeton, 2008; DuPaul &amp; Stoner, 2003; Evans et al., 1995; Pelham, Fabiano, &amp; Massetti, 2005; Riley-Tillman, Chafouleas, &amp; Breisch, 2007)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11085A49-1F37-25A5-7255-6908A202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925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Evidence for DRC Efficacy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150B85-4B21-FF11-1E6C-A1904C0ED291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228600"/>
          <a:ext cx="8915400" cy="6418264"/>
        </p:xfrm>
        <a:graphic>
          <a:graphicData uri="http://schemas.openxmlformats.org/drawingml/2006/table">
            <a:tbl>
              <a:tblPr/>
              <a:tblGrid>
                <a:gridCol w="1579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5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26996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Single Subject Studies</a:t>
                      </a:r>
                    </a:p>
                  </a:txBody>
                  <a:tcPr marL="10281" marR="10281" marT="10279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Design</a:t>
                      </a:r>
                    </a:p>
                  </a:txBody>
                  <a:tcPr marL="10281" marR="10281" marT="10279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N</a:t>
                      </a:r>
                    </a:p>
                  </a:txBody>
                  <a:tcPr marL="10281" marR="10281" marT="10279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Methodological Rigor</a:t>
                      </a:r>
                    </a:p>
                  </a:txBody>
                  <a:tcPr marL="10281" marR="10281" marT="10279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Results/Effect sizes</a:t>
                      </a:r>
                    </a:p>
                  </a:txBody>
                  <a:tcPr marL="10281" marR="10281" marT="10279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798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Atkins, Pelham, &amp; White (1989)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ABCDAEF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1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Does not Meet WWC Evidentiary Standards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Most effective when combined with other interventions (school rewards, seat change, response cost)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999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Fabiano, &amp; Pelham (2003)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Multiple Baseline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1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Does not Meet WWC Evidentiary Standards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Child demonstrated improved behavior when the DRC was implemented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798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Jurbergs, Palcic, &amp; Kelley (2007)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ABAB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6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Meets WWC Evidentiary Standards with Reservations (At least one phase for all cases has only four datapoints)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DRCs with and without response cost improved student behavior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999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Kelley, &amp; McCain (1995)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ABAB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5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1/5 Cases meet WWC Evidentary Standards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Majority of students behaved best with response cost component in DRC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798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McCain, &amp; Kelley (1993)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ABAB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1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Meets WWC Evidentiary Standards with Reservations (Reversal phase has only four datapoints)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Improved behavior demonstrated with the DRC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798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McCain, &amp; Kelley (1994)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Multiple Baseline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3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Meets WWC Evidentiary Standards with Reservations (One baseline phase has only four datapoints)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School home notes with response cost component were most effective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77078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Miller, &amp; Kelley (1994)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ABAB and Multiple Baseline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4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Does not Meet WWC Evidentiary Standards for ABAB design; Meets WWC Evidentiary Standards with reservations for multiple baseline designs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2/4 subjects evinced clear reversal once DRC removed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999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Pelham, &amp; Fabiano (2001)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AB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1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Does not Meet WWC Evidentiary Standards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Osaka" charset="0"/>
                          <a:cs typeface="Osaka" charset="0"/>
                        </a:rPr>
                        <a:t>Child demonstrated improved behavior when contingent rewards implemented</a:t>
                      </a:r>
                    </a:p>
                  </a:txBody>
                  <a:tcPr marL="10281" marR="10281" marT="10279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48591B-67EB-CF88-149F-53491AEAB43B}"/>
              </a:ext>
            </a:extLst>
          </p:cNvPr>
          <p:cNvGraphicFramePr>
            <a:graphicFrameLocks noGrp="1"/>
          </p:cNvGraphicFramePr>
          <p:nvPr/>
        </p:nvGraphicFramePr>
        <p:xfrm>
          <a:off x="25400" y="381000"/>
          <a:ext cx="9042400" cy="6127751"/>
        </p:xfrm>
        <a:graphic>
          <a:graphicData uri="http://schemas.openxmlformats.org/drawingml/2006/table">
            <a:tbl>
              <a:tblPr/>
              <a:tblGrid>
                <a:gridCol w="1602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55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effectLst/>
                          <a:latin typeface="Times New Roman"/>
                        </a:rPr>
                        <a:t>Between Group Studies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effectLst/>
                          <a:latin typeface="Times New Roman"/>
                        </a:rPr>
                        <a:t>Design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effectLst/>
                          <a:latin typeface="Times New Roman"/>
                        </a:rPr>
                        <a:t>N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effectLst/>
                          <a:latin typeface="Times New Roman"/>
                        </a:rPr>
                        <a:t>Methodological Rigor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effectLst/>
                          <a:latin typeface="Times New Roman"/>
                        </a:rPr>
                        <a:t>Results/Effect sizes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468">
                <a:tc>
                  <a:txBody>
                    <a:bodyPr/>
                    <a:lstStyle/>
                    <a:p>
                      <a:pPr algn="l" fontAlgn="t"/>
                      <a:r>
                        <a:rPr lang="fr-FR" sz="1600" b="0" i="0" u="none" strike="noStrike">
                          <a:effectLst/>
                          <a:latin typeface="Times New Roman"/>
                        </a:rPr>
                        <a:t>Fabiano, et al. (2010)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Between Group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63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Meets WWC Evidentiary Standards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Children in special education who had a DRC based on IEP goals/objectives exhibited better behavior and received improved teacher ratings of academic productivity relative to a business as usual control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733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Jurbergs, Palcic, &amp; Kelley (2010); Palcic, Jurbergs, &amp; Kelley (2009)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Between Group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43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effectLst/>
                          <a:latin typeface="Times New Roman"/>
                        </a:rPr>
                        <a:t>Meets WWC Evidentiary Standards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Children who received classroom or home-based rewards for DRCs exhibited more on-task behavior and completed more seatwork correctly than a control group; Parent consequences more effective than no parent consequences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5739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Murray, Rabiner, Schulte, &amp; Newitt (2008)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Between Group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Does not Meet WWC Evidentiary Standards (Non-equivalence of groups at baseline)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Children who received the DRC rated as improved on teacher ratings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87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O'Leary, Pelham, Rosenbaum, &amp; Price (1976)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Between Group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effectLst/>
                          <a:latin typeface="Times New Roman"/>
                        </a:rPr>
                        <a:t>Meets WWC Evidentiary Standards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effectLst/>
                          <a:latin typeface="Times New Roman"/>
                        </a:rPr>
                        <a:t>Children who received the DRC rated as improved on classroom observations</a:t>
                      </a:r>
                    </a:p>
                  </a:txBody>
                  <a:tcPr marL="10281" marR="10281" marT="1028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115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Times New Roman"/>
                        </a:rPr>
                        <a:t>Note: Many studies of children with ADHD included the DRC as part of a multi-component intervention. For the purposes of this table, only stand-alone</a:t>
                      </a:r>
                    </a:p>
                  </a:txBody>
                  <a:tcPr marL="10281" marR="10281" marT="102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Times New Roman"/>
                        </a:rPr>
                        <a:t>studies are included. </a:t>
                      </a:r>
                    </a:p>
                  </a:txBody>
                  <a:tcPr marL="10281" marR="10281" marT="10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10281" marR="10281" marT="10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10281" marR="10281" marT="10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10281" marR="10281" marT="10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0281" marR="10281" marT="10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Box 2"/>
          <p:cNvSpPr txBox="1">
            <a:spLocks noChangeArrowheads="1"/>
          </p:cNvSpPr>
          <p:nvPr/>
        </p:nvSpPr>
        <p:spPr bwMode="auto">
          <a:xfrm>
            <a:off x="3855244" y="909637"/>
            <a:ext cx="11079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Third Grade</a:t>
            </a:r>
          </a:p>
        </p:txBody>
      </p:sp>
      <p:sp>
        <p:nvSpPr>
          <p:cNvPr id="199682" name="TextBox 3"/>
          <p:cNvSpPr txBox="1">
            <a:spLocks noChangeArrowheads="1"/>
          </p:cNvSpPr>
          <p:nvPr/>
        </p:nvSpPr>
        <p:spPr bwMode="auto">
          <a:xfrm>
            <a:off x="1645445" y="4987530"/>
            <a:ext cx="5155406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 dirty="0"/>
              <a:t>“Is trying to do the right thing at the right time”</a:t>
            </a:r>
          </a:p>
          <a:p>
            <a:pPr eaLnBrk="1" hangingPunct="1"/>
            <a:r>
              <a:rPr lang="en-US" altLang="en-US" sz="1350" dirty="0"/>
              <a:t>“Sometimes he fails to follow directions well”</a:t>
            </a:r>
          </a:p>
          <a:p>
            <a:pPr eaLnBrk="1" hangingPunct="1"/>
            <a:r>
              <a:rPr lang="en-US" altLang="en-US" sz="1350" dirty="0"/>
              <a:t>“It would be a wise plan for him to go straight home after dismissal”</a:t>
            </a:r>
          </a:p>
        </p:txBody>
      </p:sp>
      <p:pic>
        <p:nvPicPr>
          <p:cNvPr id="19968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185863"/>
            <a:ext cx="51530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C86ABC-B8E4-0542-BF4F-7363CE5B55DA}"/>
              </a:ext>
            </a:extLst>
          </p:cNvPr>
          <p:cNvSpPr/>
          <p:nvPr/>
        </p:nvSpPr>
        <p:spPr>
          <a:xfrm>
            <a:off x="4749530" y="1572233"/>
            <a:ext cx="321013" cy="1167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AA0A-DA8B-DA4B-816E-A4BE387FDC4A}"/>
              </a:ext>
            </a:extLst>
          </p:cNvPr>
          <p:cNvSpPr/>
          <p:nvPr/>
        </p:nvSpPr>
        <p:spPr>
          <a:xfrm>
            <a:off x="4812759" y="2074562"/>
            <a:ext cx="321013" cy="1464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F95CC-E8B9-2947-A3CB-DFEAD9BF91C3}"/>
              </a:ext>
            </a:extLst>
          </p:cNvPr>
          <p:cNvSpPr/>
          <p:nvPr/>
        </p:nvSpPr>
        <p:spPr>
          <a:xfrm>
            <a:off x="4878420" y="2479703"/>
            <a:ext cx="321013" cy="1464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4A960F-CFDE-C148-9C78-65E6B0782EF0}"/>
              </a:ext>
            </a:extLst>
          </p:cNvPr>
          <p:cNvSpPr/>
          <p:nvPr/>
        </p:nvSpPr>
        <p:spPr>
          <a:xfrm>
            <a:off x="4878420" y="3119716"/>
            <a:ext cx="321013" cy="1464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A02923-6816-264E-9490-C128D2ECCF76}"/>
              </a:ext>
            </a:extLst>
          </p:cNvPr>
          <p:cNvSpPr/>
          <p:nvPr/>
        </p:nvSpPr>
        <p:spPr>
          <a:xfrm>
            <a:off x="4812759" y="3920041"/>
            <a:ext cx="321013" cy="1464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1A7D8C-F72B-C640-A882-D794E80DA95C}"/>
              </a:ext>
            </a:extLst>
          </p:cNvPr>
          <p:cNvSpPr/>
          <p:nvPr/>
        </p:nvSpPr>
        <p:spPr>
          <a:xfrm>
            <a:off x="4812759" y="4486804"/>
            <a:ext cx="321013" cy="1464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29640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B79741CF-2E13-AC4D-2D1F-88559EFECFA1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Arial" panose="020B0604020202020204" pitchFamily="34" charset="0"/>
              </a:rPr>
              <a:t>Identifying Impaired Areas of Functioning/Operationalizing Target Behaviors</a:t>
            </a:r>
          </a:p>
        </p:txBody>
      </p:sp>
    </p:spTree>
    <p:extLst>
      <p:ext uri="{BB962C8B-B14F-4D97-AF65-F5344CB8AC3E}">
        <p14:creationId xmlns:p14="http://schemas.microsoft.com/office/powerpoint/2010/main" val="16883733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392EA2AF-1973-2538-393B-9CC379F7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Measures of Progress Monitoring/Treatment Outcome</a:t>
            </a:r>
          </a:p>
        </p:txBody>
      </p:sp>
      <p:pic>
        <p:nvPicPr>
          <p:cNvPr id="58370" name="Picture 3">
            <a:extLst>
              <a:ext uri="{FF2B5EF4-FFF2-40B4-BE49-F238E27FC236}">
                <a16:creationId xmlns:a16="http://schemas.microsoft.com/office/drawing/2014/main" id="{4E033C72-8357-D0DC-8F3F-EAB71DF92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4075113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7002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0C0172DB-A875-1036-5683-F7F0CB18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Example of Teacher Progress Monitoring Measure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4" name="Picture 4">
            <a:extLst>
              <a:ext uri="{FF2B5EF4-FFF2-40B4-BE49-F238E27FC236}">
                <a16:creationId xmlns:a16="http://schemas.microsoft.com/office/drawing/2014/main" id="{69CCBBDF-A744-8441-A2F5-72BA59B8AD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25563"/>
            <a:ext cx="8305800" cy="4724400"/>
          </a:xfrm>
          <a:noFill/>
        </p:spPr>
      </p:pic>
      <p:sp>
        <p:nvSpPr>
          <p:cNvPr id="59395" name="Oval 12">
            <a:extLst>
              <a:ext uri="{FF2B5EF4-FFF2-40B4-BE49-F238E27FC236}">
                <a16:creationId xmlns:a16="http://schemas.microsoft.com/office/drawing/2014/main" id="{98FBBAFD-3DFD-2586-3BFD-EF5996ED8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58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6" name="Oval 13">
            <a:extLst>
              <a:ext uri="{FF2B5EF4-FFF2-40B4-BE49-F238E27FC236}">
                <a16:creationId xmlns:a16="http://schemas.microsoft.com/office/drawing/2014/main" id="{C30510BC-025E-76E4-8FEF-537B41D77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3161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397" name="Oval 14">
            <a:extLst>
              <a:ext uri="{FF2B5EF4-FFF2-40B4-BE49-F238E27FC236}">
                <a16:creationId xmlns:a16="http://schemas.microsoft.com/office/drawing/2014/main" id="{AD0ACDE9-42FB-B23B-09C0-9497E1D52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3161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8" name="Oval 15">
            <a:extLst>
              <a:ext uri="{FF2B5EF4-FFF2-40B4-BE49-F238E27FC236}">
                <a16:creationId xmlns:a16="http://schemas.microsoft.com/office/drawing/2014/main" id="{66DC4BD3-A2C5-BB7A-1AAB-313E7160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6971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9" name="Oval 16">
            <a:extLst>
              <a:ext uri="{FF2B5EF4-FFF2-40B4-BE49-F238E27FC236}">
                <a16:creationId xmlns:a16="http://schemas.microsoft.com/office/drawing/2014/main" id="{1022B573-42BF-54EB-0E9C-D7D5E14CE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316163"/>
            <a:ext cx="228600" cy="228600"/>
          </a:xfrm>
          <a:prstGeom prst="ellips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0" name="Oval 17">
            <a:extLst>
              <a:ext uri="{FF2B5EF4-FFF2-40B4-BE49-F238E27FC236}">
                <a16:creationId xmlns:a16="http://schemas.microsoft.com/office/drawing/2014/main" id="{AF257337-226F-072C-5562-BEA58D550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001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1" name="Oval 18">
            <a:extLst>
              <a:ext uri="{FF2B5EF4-FFF2-40B4-BE49-F238E27FC236}">
                <a16:creationId xmlns:a16="http://schemas.microsoft.com/office/drawing/2014/main" id="{F6E67051-F270-A475-4CB7-B35BD864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6115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2" name="Oval 19">
            <a:extLst>
              <a:ext uri="{FF2B5EF4-FFF2-40B4-BE49-F238E27FC236}">
                <a16:creationId xmlns:a16="http://schemas.microsoft.com/office/drawing/2014/main" id="{98E5395F-7C2F-2F03-3377-5FBA56B95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687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03" name="Oval 20">
            <a:extLst>
              <a:ext uri="{FF2B5EF4-FFF2-40B4-BE49-F238E27FC236}">
                <a16:creationId xmlns:a16="http://schemas.microsoft.com/office/drawing/2014/main" id="{75C18F76-2186-E303-F538-C3D4878CF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3923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4" name="Oval 21">
            <a:extLst>
              <a:ext uri="{FF2B5EF4-FFF2-40B4-BE49-F238E27FC236}">
                <a16:creationId xmlns:a16="http://schemas.microsoft.com/office/drawing/2014/main" id="{EFA562E7-18B3-F952-A138-C46111D16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3161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05" name="Oval 22">
            <a:extLst>
              <a:ext uri="{FF2B5EF4-FFF2-40B4-BE49-F238E27FC236}">
                <a16:creationId xmlns:a16="http://schemas.microsoft.com/office/drawing/2014/main" id="{93AEE1A7-B2AA-90CC-EE80-C5A3055BA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858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6" name="Oval 23">
            <a:extLst>
              <a:ext uri="{FF2B5EF4-FFF2-40B4-BE49-F238E27FC236}">
                <a16:creationId xmlns:a16="http://schemas.microsoft.com/office/drawing/2014/main" id="{E4BF50C9-576B-4674-65C1-0154ED9D1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858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07" name="Oval 24">
            <a:extLst>
              <a:ext uri="{FF2B5EF4-FFF2-40B4-BE49-F238E27FC236}">
                <a16:creationId xmlns:a16="http://schemas.microsoft.com/office/drawing/2014/main" id="{B639C2E2-2261-5F13-F310-94ACC91DF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858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08" name="Oval 25">
            <a:extLst>
              <a:ext uri="{FF2B5EF4-FFF2-40B4-BE49-F238E27FC236}">
                <a16:creationId xmlns:a16="http://schemas.microsoft.com/office/drawing/2014/main" id="{2CE6764E-F4D2-3BC3-9655-ADF3B77E1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858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09" name="Oval 26">
            <a:extLst>
              <a:ext uri="{FF2B5EF4-FFF2-40B4-BE49-F238E27FC236}">
                <a16:creationId xmlns:a16="http://schemas.microsoft.com/office/drawing/2014/main" id="{59F6C31F-6C53-FBE9-2DD1-8673423F2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2211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10" name="Oval 27">
            <a:extLst>
              <a:ext uri="{FF2B5EF4-FFF2-40B4-BE49-F238E27FC236}">
                <a16:creationId xmlns:a16="http://schemas.microsoft.com/office/drawing/2014/main" id="{040F22AF-F31A-E226-9BE6-F95B5F6D7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6971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11" name="Oval 28">
            <a:extLst>
              <a:ext uri="{FF2B5EF4-FFF2-40B4-BE49-F238E27FC236}">
                <a16:creationId xmlns:a16="http://schemas.microsoft.com/office/drawing/2014/main" id="{3D79E67F-72FA-DC3A-5233-6AFEFA67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620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12" name="Oval 29">
            <a:extLst>
              <a:ext uri="{FF2B5EF4-FFF2-40B4-BE49-F238E27FC236}">
                <a16:creationId xmlns:a16="http://schemas.microsoft.com/office/drawing/2014/main" id="{F7FCEA8E-6DA9-EBF0-0E85-59136DCD7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20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13" name="Oval 30">
            <a:extLst>
              <a:ext uri="{FF2B5EF4-FFF2-40B4-BE49-F238E27FC236}">
                <a16:creationId xmlns:a16="http://schemas.microsoft.com/office/drawing/2014/main" id="{24F0348A-B506-AE6A-5108-77331DAC3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6971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14" name="Oval 31">
            <a:extLst>
              <a:ext uri="{FF2B5EF4-FFF2-40B4-BE49-F238E27FC236}">
                <a16:creationId xmlns:a16="http://schemas.microsoft.com/office/drawing/2014/main" id="{0F02C713-BE99-6F3C-F601-3ADB3F39B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01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15" name="Oval 32">
            <a:extLst>
              <a:ext uri="{FF2B5EF4-FFF2-40B4-BE49-F238E27FC236}">
                <a16:creationId xmlns:a16="http://schemas.microsoft.com/office/drawing/2014/main" id="{4364C066-D9EA-B7DA-B663-B554EC1A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001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16" name="Oval 33">
            <a:extLst>
              <a:ext uri="{FF2B5EF4-FFF2-40B4-BE49-F238E27FC236}">
                <a16:creationId xmlns:a16="http://schemas.microsoft.com/office/drawing/2014/main" id="{6040ADDC-922C-E400-056E-E9F095901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01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17" name="Oval 34">
            <a:extLst>
              <a:ext uri="{FF2B5EF4-FFF2-40B4-BE49-F238E27FC236}">
                <a16:creationId xmlns:a16="http://schemas.microsoft.com/office/drawing/2014/main" id="{61295C06-7CC8-6AC7-0994-26BAD525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0019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18" name="Oval 35">
            <a:extLst>
              <a:ext uri="{FF2B5EF4-FFF2-40B4-BE49-F238E27FC236}">
                <a16:creationId xmlns:a16="http://schemas.microsoft.com/office/drawing/2014/main" id="{95CC5468-6349-4DC4-709C-552A1CC0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6115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19" name="Oval 36">
            <a:extLst>
              <a:ext uri="{FF2B5EF4-FFF2-40B4-BE49-F238E27FC236}">
                <a16:creationId xmlns:a16="http://schemas.microsoft.com/office/drawing/2014/main" id="{3E72CECC-08B0-F7CF-B977-2B493123D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6115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20" name="Oval 37">
            <a:extLst>
              <a:ext uri="{FF2B5EF4-FFF2-40B4-BE49-F238E27FC236}">
                <a16:creationId xmlns:a16="http://schemas.microsoft.com/office/drawing/2014/main" id="{F9B5FC4C-1D18-4EE7-280A-1BF17E9D9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6115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9421" name="Oval 38">
            <a:extLst>
              <a:ext uri="{FF2B5EF4-FFF2-40B4-BE49-F238E27FC236}">
                <a16:creationId xmlns:a16="http://schemas.microsoft.com/office/drawing/2014/main" id="{E84D0F33-7DAB-3C07-E0AE-02662DC28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611563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22" name="Text Box 41">
            <a:extLst>
              <a:ext uri="{FF2B5EF4-FFF2-40B4-BE49-F238E27FC236}">
                <a16:creationId xmlns:a16="http://schemas.microsoft.com/office/drawing/2014/main" id="{9ED0DD4B-DCAF-71DB-073A-DDCBD59A8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29736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423" name="Text Box 42">
            <a:extLst>
              <a:ext uri="{FF2B5EF4-FFF2-40B4-BE49-F238E27FC236}">
                <a16:creationId xmlns:a16="http://schemas.microsoft.com/office/drawing/2014/main" id="{BC375E34-13F7-1B43-5AC0-4EC31C107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221163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Arial" panose="020B0604020202020204" pitchFamily="34" charset="0"/>
              </a:rPr>
              <a:t>23/27 = 87%</a:t>
            </a:r>
          </a:p>
        </p:txBody>
      </p:sp>
      <p:sp>
        <p:nvSpPr>
          <p:cNvPr id="59424" name="TextBox 32">
            <a:extLst>
              <a:ext uri="{FF2B5EF4-FFF2-40B4-BE49-F238E27FC236}">
                <a16:creationId xmlns:a16="http://schemas.microsoft.com/office/drawing/2014/main" id="{75637233-6FD3-E33D-EEB8-089F760BF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3475"/>
            <a:ext cx="831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See http://</a:t>
            </a:r>
            <a:r>
              <a:rPr lang="en-US" altLang="en-US" sz="1800" dirty="0" err="1">
                <a:latin typeface="Arial" panose="020B0604020202020204" pitchFamily="34" charset="0"/>
              </a:rPr>
              <a:t>ccf.fiu.edu</a:t>
            </a:r>
            <a:r>
              <a:rPr lang="en-US" altLang="en-US" sz="1800" dirty="0">
                <a:latin typeface="Arial" panose="020B0604020202020204" pitchFamily="34" charset="0"/>
              </a:rPr>
              <a:t>; </a:t>
            </a:r>
            <a:r>
              <a:rPr lang="en-US" altLang="en-US" sz="1800" dirty="0" err="1">
                <a:latin typeface="Arial" panose="020B0604020202020204" pitchFamily="34" charset="0"/>
              </a:rPr>
              <a:t>www.jimwrightonline.com</a:t>
            </a:r>
            <a:r>
              <a:rPr lang="en-US" altLang="en-US" sz="1800" dirty="0">
                <a:latin typeface="Arial" panose="020B0604020202020204" pitchFamily="34" charset="0"/>
              </a:rPr>
              <a:t>; </a:t>
            </a:r>
            <a:r>
              <a:rPr lang="en-US" altLang="en-US" sz="1800" dirty="0" err="1">
                <a:latin typeface="Arial" panose="020B0604020202020204" pitchFamily="34" charset="0"/>
              </a:rPr>
              <a:t>www.directbehaviorratings.com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842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B420DBE-5428-512B-84D1-4A3E3CE56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ea typeface="ＭＳ Ｐゴシック" charset="0"/>
                <a:cs typeface="ＭＳ Ｐゴシック" charset="0"/>
              </a:rPr>
              <a:t>Enhancing the Effectiveness of Special Education Services for Children with ADHD Using a Daily Report Card Program</a:t>
            </a:r>
          </a:p>
        </p:txBody>
      </p:sp>
      <p:sp>
        <p:nvSpPr>
          <p:cNvPr id="103426" name="TextBox 2">
            <a:extLst>
              <a:ext uri="{FF2B5EF4-FFF2-40B4-BE49-F238E27FC236}">
                <a16:creationId xmlns:a16="http://schemas.microsoft.com/office/drawing/2014/main" id="{3C420474-8AAB-6E8F-5173-3787F6BB5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91200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Fabiano et al., 2010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377D7F7B-1B73-7374-01C4-216FE46BF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Participants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5">
            <a:extLst>
              <a:ext uri="{FF2B5EF4-FFF2-40B4-BE49-F238E27FC236}">
                <a16:creationId xmlns:a16="http://schemas.microsoft.com/office/drawing/2014/main" id="{008CC4CC-5857-8A8E-0012-2D1F7AF7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6850"/>
            <a:ext cx="6096000" cy="6464300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>
            <a:extLst>
              <a:ext uri="{FF2B5EF4-FFF2-40B4-BE49-F238E27FC236}">
                <a16:creationId xmlns:a16="http://schemas.microsoft.com/office/drawing/2014/main" id="{476745ED-C23D-AC19-424F-2B0D33EE9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5250"/>
            <a:ext cx="6096000" cy="4127500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5">
            <a:extLst>
              <a:ext uri="{FF2B5EF4-FFF2-40B4-BE49-F238E27FC236}">
                <a16:creationId xmlns:a16="http://schemas.microsoft.com/office/drawing/2014/main" id="{C219FF19-F74B-5A14-6B7C-BD12941F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92175"/>
            <a:ext cx="7162800" cy="508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63BDDAF4-09EE-4189-0A04-AA43B6A5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Results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DF99518D-DC77-E891-01FD-BEFCB781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Primary Outcomes Measures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903359CE-06AE-8056-EEDC-E9DA878B3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Blinded observations of classroom behavior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Academic Achievement Testing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Teacher Rating of IEP goal attainment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Box 2"/>
          <p:cNvSpPr txBox="1">
            <a:spLocks noChangeArrowheads="1"/>
          </p:cNvSpPr>
          <p:nvPr/>
        </p:nvSpPr>
        <p:spPr bwMode="auto">
          <a:xfrm>
            <a:off x="3955256" y="978694"/>
            <a:ext cx="12137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Fourth Grade</a:t>
            </a:r>
          </a:p>
        </p:txBody>
      </p:sp>
      <p:sp>
        <p:nvSpPr>
          <p:cNvPr id="200706" name="TextBox 3"/>
          <p:cNvSpPr txBox="1">
            <a:spLocks noChangeArrowheads="1"/>
          </p:cNvSpPr>
          <p:nvPr/>
        </p:nvSpPr>
        <p:spPr bwMode="auto">
          <a:xfrm>
            <a:off x="1314450" y="4972050"/>
            <a:ext cx="6515100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“It seems to me he dreams and does not concentrate on his work”</a:t>
            </a:r>
          </a:p>
          <a:p>
            <a:pPr eaLnBrk="1" hangingPunct="1"/>
            <a:r>
              <a:rPr lang="en-US" altLang="en-US" sz="1350"/>
              <a:t>“He gives the impression of rapt attention and when called on hasn’t been listening”</a:t>
            </a:r>
          </a:p>
          <a:p>
            <a:pPr eaLnBrk="1" hangingPunct="1"/>
            <a:r>
              <a:rPr lang="en-US" altLang="en-US" sz="1350"/>
              <a:t>“He doesn’t settle down and try hard enough if something is a little difficult”</a:t>
            </a:r>
          </a:p>
          <a:p>
            <a:pPr eaLnBrk="1" hangingPunct="1"/>
            <a:r>
              <a:rPr lang="en-US" altLang="en-US" sz="1350"/>
              <a:t>“He does not concentrate enough to reason very simple arithmetic problems”</a:t>
            </a:r>
          </a:p>
        </p:txBody>
      </p:sp>
      <p:pic>
        <p:nvPicPr>
          <p:cNvPr id="2007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56110"/>
            <a:ext cx="51435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7455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6EFFAC1B-A72D-431E-5356-7A451512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Blinded Observations of Classroom Behavior – Change Score</a:t>
            </a:r>
          </a:p>
        </p:txBody>
      </p:sp>
      <p:graphicFrame>
        <p:nvGraphicFramePr>
          <p:cNvPr id="113666" name="Content Placeholder 3">
            <a:extLst>
              <a:ext uri="{FF2B5EF4-FFF2-40B4-BE49-F238E27FC236}">
                <a16:creationId xmlns:a16="http://schemas.microsoft.com/office/drawing/2014/main" id="{135221A0-0744-F851-5B27-865C37BBFBD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1788"/>
          <a:ext cx="8229600" cy="452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7145000" imgH="9423400" progId="Excel.Chart.8">
                  <p:embed/>
                </p:oleObj>
              </mc:Choice>
              <mc:Fallback>
                <p:oleObj name="Chart" r:id="rId2" imgW="17145000" imgH="9423400" progId="Excel.Chart.8">
                  <p:embed/>
                  <p:pic>
                    <p:nvPicPr>
                      <p:cNvPr id="113666" name="Content Placeholder 3">
                        <a:extLst>
                          <a:ext uri="{FF2B5EF4-FFF2-40B4-BE49-F238E27FC236}">
                            <a16:creationId xmlns:a16="http://schemas.microsoft.com/office/drawing/2014/main" id="{135221A0-0744-F851-5B27-865C37BBFBDB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1788"/>
                        <a:ext cx="8229600" cy="452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7" name="TextBox 3">
            <a:extLst>
              <a:ext uri="{FF2B5EF4-FFF2-40B4-BE49-F238E27FC236}">
                <a16:creationId xmlns:a16="http://schemas.microsoft.com/office/drawing/2014/main" id="{E00CB974-D098-A85C-AD4C-8C225CE41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3246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Arial" panose="020B0604020202020204" pitchFamily="34" charset="0"/>
              </a:rPr>
              <a:t>p</a:t>
            </a:r>
            <a:r>
              <a:rPr lang="en-US" altLang="en-US" sz="1800">
                <a:latin typeface="Arial" panose="020B0604020202020204" pitchFamily="34" charset="0"/>
              </a:rPr>
              <a:t> &lt; .05</a:t>
            </a:r>
            <a:endParaRPr lang="en-US" altLang="en-US" sz="1800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261F268-9543-BCB9-7294-9AA907B4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Academic Achievement Testing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EF19BB11-ACCE-3457-60BF-8E9881A69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Broad Math scores were significantly improved over time (</a:t>
            </a:r>
            <a:r>
              <a:rPr lang="en-US" altLang="en-US" i="1">
                <a:ea typeface="ＭＳ Ｐゴシック" panose="020B0600070205080204" pitchFamily="34" charset="-128"/>
              </a:rPr>
              <a:t>p</a:t>
            </a:r>
            <a:r>
              <a:rPr lang="en-US" altLang="en-US">
                <a:ea typeface="ＭＳ Ｐゴシック" panose="020B0600070205080204" pitchFamily="34" charset="-128"/>
              </a:rPr>
              <a:t> &lt; .001), whereas Basic Reading scores were not (</a:t>
            </a:r>
            <a:r>
              <a:rPr lang="en-US" altLang="en-US" i="1">
                <a:ea typeface="ＭＳ Ｐゴシック" panose="020B0600070205080204" pitchFamily="34" charset="-128"/>
              </a:rPr>
              <a:t>p</a:t>
            </a:r>
            <a:r>
              <a:rPr lang="en-US" altLang="en-US">
                <a:ea typeface="ＭＳ Ｐゴシック" panose="020B0600070205080204" pitchFamily="34" charset="-128"/>
              </a:rPr>
              <a:t> &gt; .05).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was no time x group interaction.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26FE0A79-0808-EC63-9364-5872E1C8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>
                <a:ea typeface="ＭＳ Ｐゴシック" charset="0"/>
                <a:cs typeface="ＭＳ Ｐゴシック" charset="0"/>
              </a:rPr>
              <a:t>Teacher Ratings of IEP Goal Attainment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E26A0A40-69BB-B99A-4B4D-C48D8D7EA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Each teacher was asked to rate whether the child had attained idiographic IEP goals and objectives. 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B3CD064-13CA-E273-861E-27E6DE9BEE22}"/>
              </a:ext>
            </a:extLst>
          </p:cNvPr>
          <p:cNvGraphicFramePr>
            <a:graphicFrameLocks/>
          </p:cNvGraphicFramePr>
          <p:nvPr/>
        </p:nvGraphicFramePr>
        <p:xfrm>
          <a:off x="1295400" y="304800"/>
          <a:ext cx="6781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6738" name="TextBox 4">
            <a:extLst>
              <a:ext uri="{FF2B5EF4-FFF2-40B4-BE49-F238E27FC236}">
                <a16:creationId xmlns:a16="http://schemas.microsoft.com/office/drawing/2014/main" id="{7E1D9156-BEB3-25A6-40ED-AE00B5019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For these analyses, there was a significant difference between groups, </a:t>
            </a:r>
            <a:r>
              <a:rPr lang="en-US" altLang="en-US" sz="1800" i="1">
                <a:latin typeface="Arial" panose="020B0604020202020204" pitchFamily="34" charset="0"/>
              </a:rPr>
              <a:t>t</a:t>
            </a:r>
            <a:r>
              <a:rPr lang="en-US" altLang="en-US" sz="1800">
                <a:latin typeface="Arial" panose="020B0604020202020204" pitchFamily="34" charset="0"/>
              </a:rPr>
              <a:t> (55, one-tailed) = -1.98, </a:t>
            </a:r>
            <a:r>
              <a:rPr lang="en-US" altLang="en-US" sz="1800" i="1">
                <a:latin typeface="Arial" panose="020B0604020202020204" pitchFamily="34" charset="0"/>
              </a:rPr>
              <a:t>p</a:t>
            </a:r>
            <a:r>
              <a:rPr lang="en-US" altLang="en-US" sz="1800">
                <a:latin typeface="Arial" panose="020B0604020202020204" pitchFamily="34" charset="0"/>
              </a:rPr>
              <a:t> = .027.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4B362936-E07B-C54C-FE74-222E4A6A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Secondary Outcome Measures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E899EDF9-B7A3-1A1C-9A43-C497FE007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ADHD, ODD, CD Symptoms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35DAD5D-FB24-E741-9868-FE47CBCF21D7}"/>
              </a:ext>
            </a:extLst>
          </p:cNvPr>
          <p:cNvGraphicFramePr/>
          <p:nvPr/>
        </p:nvGraphicFramePr>
        <p:xfrm>
          <a:off x="1219200" y="2057400"/>
          <a:ext cx="67818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6F68A657-6AE3-BF2E-0308-ACC52D49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Impairment Rating Scale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AD03EAD-F427-BAC8-D824-0E5A815F7201}"/>
              </a:ext>
            </a:extLst>
          </p:cNvPr>
          <p:cNvGraphicFramePr/>
          <p:nvPr/>
        </p:nvGraphicFramePr>
        <p:xfrm>
          <a:off x="1295400" y="1447800"/>
          <a:ext cx="7086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DABB4D30-6D27-73CE-0D09-DA8DBB11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Academic Performance Rating Scale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DBEBE41-1989-BAF1-76A0-7DD96E009BD7}"/>
              </a:ext>
            </a:extLst>
          </p:cNvPr>
          <p:cNvGraphicFramePr/>
          <p:nvPr/>
        </p:nvGraphicFramePr>
        <p:xfrm>
          <a:off x="1066800" y="1524000"/>
          <a:ext cx="7391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9B788B2-EDB6-2D8C-7415-C7ED88E2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Teacher Satisfaction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86CC24-8B54-235C-2399-437779A00F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232904"/>
              </p:ext>
            </p:extLst>
          </p:nvPr>
        </p:nvGraphicFramePr>
        <p:xfrm>
          <a:off x="1143000" y="1371600"/>
          <a:ext cx="7162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3874BBFB-04B6-2818-48E8-C0894515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" panose="020B0502020104020203" pitchFamily="34" charset="-79"/>
                <a:ea typeface="Osaka" panose="020B0600000000000000" pitchFamily="34" charset="-128"/>
              </a:rPr>
              <a:t>Creating a DRC Intervention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Box 2"/>
          <p:cNvSpPr txBox="1">
            <a:spLocks noChangeArrowheads="1"/>
          </p:cNvSpPr>
          <p:nvPr/>
        </p:nvSpPr>
        <p:spPr bwMode="auto">
          <a:xfrm>
            <a:off x="3817144" y="956072"/>
            <a:ext cx="10502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Fifth Grade</a:t>
            </a:r>
          </a:p>
        </p:txBody>
      </p:sp>
      <p:sp>
        <p:nvSpPr>
          <p:cNvPr id="201730" name="TextBox 3"/>
          <p:cNvSpPr txBox="1">
            <a:spLocks noChangeArrowheads="1"/>
          </p:cNvSpPr>
          <p:nvPr/>
        </p:nvSpPr>
        <p:spPr bwMode="auto">
          <a:xfrm>
            <a:off x="1699023" y="4994672"/>
            <a:ext cx="5101828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“Needs to show more self-control”</a:t>
            </a:r>
          </a:p>
          <a:p>
            <a:pPr eaLnBrk="1" hangingPunct="1"/>
            <a:r>
              <a:rPr lang="en-US" altLang="en-US" sz="1350"/>
              <a:t>“He works carelessly and too quickly”</a:t>
            </a:r>
          </a:p>
          <a:p>
            <a:pPr eaLnBrk="1" hangingPunct="1"/>
            <a:r>
              <a:rPr lang="en-US" altLang="en-US" sz="1350"/>
              <a:t>“Should remember not to antagonize others”</a:t>
            </a:r>
          </a:p>
          <a:p>
            <a:pPr eaLnBrk="1" hangingPunct="1"/>
            <a:r>
              <a:rPr lang="en-US" altLang="en-US" sz="1350"/>
              <a:t>“He must settle down and apply himself the rest of the year”</a:t>
            </a:r>
          </a:p>
        </p:txBody>
      </p:sp>
      <p:pic>
        <p:nvPicPr>
          <p:cNvPr id="2017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04" y="1295400"/>
            <a:ext cx="51530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5543A4-5705-A54D-AC0E-E5D69E68B64D}"/>
              </a:ext>
            </a:extLst>
          </p:cNvPr>
          <p:cNvSpPr/>
          <p:nvPr/>
        </p:nvSpPr>
        <p:spPr>
          <a:xfrm>
            <a:off x="4406630" y="1645191"/>
            <a:ext cx="284534" cy="1094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4104D-C873-E44A-8BB6-C4F9AEF494B9}"/>
              </a:ext>
            </a:extLst>
          </p:cNvPr>
          <p:cNvSpPr/>
          <p:nvPr/>
        </p:nvSpPr>
        <p:spPr>
          <a:xfrm>
            <a:off x="4406630" y="1994981"/>
            <a:ext cx="284534" cy="1094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7F374-D089-3049-8D6E-817F9E7204F2}"/>
              </a:ext>
            </a:extLst>
          </p:cNvPr>
          <p:cNvSpPr/>
          <p:nvPr/>
        </p:nvSpPr>
        <p:spPr>
          <a:xfrm>
            <a:off x="4406630" y="2319769"/>
            <a:ext cx="284534" cy="1094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2CC1D6-CE66-6848-B6B3-3739297ED306}"/>
              </a:ext>
            </a:extLst>
          </p:cNvPr>
          <p:cNvSpPr/>
          <p:nvPr/>
        </p:nvSpPr>
        <p:spPr>
          <a:xfrm>
            <a:off x="4406630" y="3411699"/>
            <a:ext cx="284534" cy="1094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815352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3D13C81E-F3C7-3545-1506-DDAEC027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Gill Sans" panose="020B0502020104020203" pitchFamily="34" charset="-79"/>
                <a:ea typeface="Osaka" panose="020B0600000000000000" pitchFamily="34" charset="-128"/>
              </a:rPr>
              <a:t>Overview of DRC Components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9A7DDA7A-9C2C-B289-3071-647806F85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Select areas for improvement.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Determine how goals will be defined.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Decide on behaviors and criteria for the DRC.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Explain the DRC to the child.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Establish home rewards/privileges.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Monitor and modify the program.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Gill Sans" panose="020B0502020104020203" pitchFamily="34" charset="-79"/>
                <a:ea typeface="Osaka" panose="020B0600000000000000" pitchFamily="34" charset="-128"/>
              </a:rPr>
              <a:t>Trouble-shoot.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>
            <a:extLst>
              <a:ext uri="{FF2B5EF4-FFF2-40B4-BE49-F238E27FC236}">
                <a16:creationId xmlns:a16="http://schemas.microsoft.com/office/drawing/2014/main" id="{195EB4A9-380B-4B95-76D1-B55D17D0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Comparative and Combined Effects of Behavioral and Pharmacological Treatment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5">
            <a:extLst>
              <a:ext uri="{FF2B5EF4-FFF2-40B4-BE49-F238E27FC236}">
                <a16:creationId xmlns:a16="http://schemas.microsoft.com/office/drawing/2014/main" id="{ACAFDAD8-8D09-B8AD-7645-71B567C36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208713"/>
            <a:ext cx="3825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Fabiano, Pelham, et al., (2007)</a:t>
            </a:r>
          </a:p>
        </p:txBody>
      </p:sp>
      <p:sp>
        <p:nvSpPr>
          <p:cNvPr id="165890" name="Text Box 6">
            <a:extLst>
              <a:ext uri="{FF2B5EF4-FFF2-40B4-BE49-F238E27FC236}">
                <a16:creationId xmlns:a16="http://schemas.microsoft.com/office/drawing/2014/main" id="{009559C1-EC3F-A579-DDF8-8F58D4D5A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4262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Frequency of Classroom Rule Violations</a:t>
            </a:r>
          </a:p>
        </p:txBody>
      </p:sp>
      <p:pic>
        <p:nvPicPr>
          <p:cNvPr id="165891" name="Picture 4">
            <a:extLst>
              <a:ext uri="{FF2B5EF4-FFF2-40B4-BE49-F238E27FC236}">
                <a16:creationId xmlns:a16="http://schemas.microsoft.com/office/drawing/2014/main" id="{B3D20B33-5355-086D-877F-239E0461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86800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37" name="Object 2">
            <a:extLst>
              <a:ext uri="{FF2B5EF4-FFF2-40B4-BE49-F238E27FC236}">
                <a16:creationId xmlns:a16="http://schemas.microsoft.com/office/drawing/2014/main" id="{BE1B5C01-5067-6F8C-79E2-73401212F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447800"/>
          <a:ext cx="77724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2758400" imgH="11582400" progId="Excel.Sheet.8">
                  <p:embed/>
                </p:oleObj>
              </mc:Choice>
              <mc:Fallback>
                <p:oleObj name="Worksheet" r:id="rId3" imgW="22758400" imgH="11582400" progId="Excel.Sheet.8">
                  <p:embed/>
                  <p:pic>
                    <p:nvPicPr>
                      <p:cNvPr id="167937" name="Object 2">
                        <a:extLst>
                          <a:ext uri="{FF2B5EF4-FFF2-40B4-BE49-F238E27FC236}">
                            <a16:creationId xmlns:a16="http://schemas.microsoft.com/office/drawing/2014/main" id="{BE1B5C01-5067-6F8C-79E2-73401212F6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447800"/>
                        <a:ext cx="77724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38" name="Text Box 4">
            <a:extLst>
              <a:ext uri="{FF2B5EF4-FFF2-40B4-BE49-F238E27FC236}">
                <a16:creationId xmlns:a16="http://schemas.microsoft.com/office/drawing/2014/main" id="{652D59D8-23AB-F1FA-BDC9-C6C0033F0DC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1800">
                <a:ea typeface="ＭＳ Ｐゴシック" panose="020B0600070205080204" pitchFamily="34" charset="-128"/>
              </a:rPr>
              <a:t>Frequency of Classroom Rule Violations</a:t>
            </a:r>
          </a:p>
        </p:txBody>
      </p:sp>
      <p:sp>
        <p:nvSpPr>
          <p:cNvPr id="167939" name="Text Box 5">
            <a:extLst>
              <a:ext uri="{FF2B5EF4-FFF2-40B4-BE49-F238E27FC236}">
                <a16:creationId xmlns:a16="http://schemas.microsoft.com/office/drawing/2014/main" id="{5AF478A7-5183-DCA6-95D8-5CD10562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208713"/>
            <a:ext cx="3825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Fabiano, Pelham, et al., (2007)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6">
            <a:extLst>
              <a:ext uri="{FF2B5EF4-FFF2-40B4-BE49-F238E27FC236}">
                <a16:creationId xmlns:a16="http://schemas.microsoft.com/office/drawing/2014/main" id="{4269CF2D-E15B-89F9-C7C7-E95179A7B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208713"/>
            <a:ext cx="3825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Fabiano, Pelham, et al., (2007)</a:t>
            </a:r>
          </a:p>
        </p:txBody>
      </p:sp>
      <p:sp>
        <p:nvSpPr>
          <p:cNvPr id="169986" name="Text Box 7">
            <a:extLst>
              <a:ext uri="{FF2B5EF4-FFF2-40B4-BE49-F238E27FC236}">
                <a16:creationId xmlns:a16="http://schemas.microsoft.com/office/drawing/2014/main" id="{30CD2227-D951-90D6-D5BA-389FFA696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4262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Frequency of Classroom Rule Violations</a:t>
            </a:r>
          </a:p>
        </p:txBody>
      </p:sp>
      <p:pic>
        <p:nvPicPr>
          <p:cNvPr id="169987" name="Picture 4">
            <a:extLst>
              <a:ext uri="{FF2B5EF4-FFF2-40B4-BE49-F238E27FC236}">
                <a16:creationId xmlns:a16="http://schemas.microsoft.com/office/drawing/2014/main" id="{5073BE9A-055F-65BF-B494-3D2E5FBC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4575"/>
            <a:ext cx="86106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263E2C09-5852-1457-E260-758FB462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Sequencing of Treatment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1676400"/>
            <a:ext cx="86106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4654" y="5715645"/>
            <a:ext cx="45429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Pelham, Fabiano, et al., 2016; Page et al., 2016</a:t>
            </a:r>
          </a:p>
        </p:txBody>
      </p:sp>
    </p:spTree>
    <p:extLst>
      <p:ext uri="{BB962C8B-B14F-4D97-AF65-F5344CB8AC3E}">
        <p14:creationId xmlns:p14="http://schemas.microsoft.com/office/powerpoint/2010/main" val="30132536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162" y="29029"/>
            <a:ext cx="6365875" cy="1143000"/>
          </a:xfrm>
        </p:spPr>
        <p:txBody>
          <a:bodyPr/>
          <a:lstStyle/>
          <a:p>
            <a:r>
              <a:rPr lang="en-US" dirty="0"/>
              <a:t>Treatment Components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1219200"/>
          <a:ext cx="8001000" cy="518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9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Modality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Initial Treatment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Secondary/Adaptive Treatment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pPr marL="0" marR="0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Medication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8-hour stimulant equivalent to 0.15 mg/kg methylphenidate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b.i.d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Increased school dose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Added evening/weekend doses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1400">
                <a:tc>
                  <a:txBody>
                    <a:bodyPr/>
                    <a:lstStyle/>
                    <a:p>
                      <a:pPr marL="0" marR="0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Behavioral Treatment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 weekly sessions of group behavioral parent training (concurrent group social skills training for children)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Monthly booster parent training sessions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 consultation meetings with primary teacher to establish a school-home daily report card</a:t>
                      </a:r>
                    </a:p>
                    <a:p>
                      <a:pPr marL="342900" marR="0" lvl="0" indent="-342900"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One individual parent training session to establish home rewards for daily report card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School-based rewards</a:t>
                      </a:r>
                    </a:p>
                    <a:p>
                      <a:pPr marL="342900" marR="0" lvl="0" indent="-342900"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Group or individual classroom contingency management systems</a:t>
                      </a:r>
                    </a:p>
                    <a:p>
                      <a:pPr marL="342900" marR="0" lvl="0" indent="-342900"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Time-out in school</a:t>
                      </a:r>
                    </a:p>
                    <a:p>
                      <a:pPr marL="342900" marR="0" lvl="0" indent="-342900"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Tutoring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Organizational skills training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Weekly Saturday social skills sessions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Homework skills training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Paraprofessional-implemented school rewards programs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Home-based daily report card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5623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>
            <a:extLst>
              <a:ext uri="{FF2B5EF4-FFF2-40B4-BE49-F238E27FC236}">
                <a16:creationId xmlns:a16="http://schemas.microsoft.com/office/drawing/2014/main" id="{53D3918B-9B0E-7114-B271-04D430978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90600"/>
            <a:ext cx="7315200" cy="563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73058" name="Title 1">
            <a:extLst>
              <a:ext uri="{FF2B5EF4-FFF2-40B4-BE49-F238E27FC236}">
                <a16:creationId xmlns:a16="http://schemas.microsoft.com/office/drawing/2014/main" id="{0ADFE20B-4E65-781F-8C05-4B74529A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Rules Violations &amp; Disciplinary Events</a:t>
            </a:r>
          </a:p>
        </p:txBody>
      </p:sp>
      <p:pic>
        <p:nvPicPr>
          <p:cNvPr id="173059" name="Picture 4">
            <a:extLst>
              <a:ext uri="{FF2B5EF4-FFF2-40B4-BE49-F238E27FC236}">
                <a16:creationId xmlns:a16="http://schemas.microsoft.com/office/drawing/2014/main" id="{B11B85DC-505A-8461-4BF3-87658F2A1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27051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5">
            <a:extLst>
              <a:ext uri="{FF2B5EF4-FFF2-40B4-BE49-F238E27FC236}">
                <a16:creationId xmlns:a16="http://schemas.microsoft.com/office/drawing/2014/main" id="{AB02A645-7E7B-AC0F-9547-0AC8E7DA0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990600"/>
            <a:ext cx="45847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6">
            <a:extLst>
              <a:ext uri="{FF2B5EF4-FFF2-40B4-BE49-F238E27FC236}">
                <a16:creationId xmlns:a16="http://schemas.microsoft.com/office/drawing/2014/main" id="{9CF188C8-A31F-7CEF-DB23-8BE068CC2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3746500"/>
            <a:ext cx="45847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7">
            <a:extLst>
              <a:ext uri="{FF2B5EF4-FFF2-40B4-BE49-F238E27FC236}">
                <a16:creationId xmlns:a16="http://schemas.microsoft.com/office/drawing/2014/main" id="{6E6FF058-5526-11BE-3081-3F936CC6B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46500"/>
            <a:ext cx="27051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3" name="TextBox 3">
            <a:extLst>
              <a:ext uri="{FF2B5EF4-FFF2-40B4-BE49-F238E27FC236}">
                <a16:creationId xmlns:a16="http://schemas.microsoft.com/office/drawing/2014/main" id="{4510EF05-9211-A45E-8EF5-6E43B23A1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6386513"/>
            <a:ext cx="4017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Pelham, Fabiano, et al., under review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B6506435-E974-C1BC-FFF2-FA423DD0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163" y="28575"/>
            <a:ext cx="636587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Uptake of Parent Training</a:t>
            </a:r>
          </a:p>
        </p:txBody>
      </p:sp>
      <p:pic>
        <p:nvPicPr>
          <p:cNvPr id="174082" name="Picture 3">
            <a:extLst>
              <a:ext uri="{FF2B5EF4-FFF2-40B4-BE49-F238E27FC236}">
                <a16:creationId xmlns:a16="http://schemas.microsoft.com/office/drawing/2014/main" id="{D93188BD-6982-DB8F-10FE-9E4B24FF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1534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TextBox 2">
            <a:extLst>
              <a:ext uri="{FF2B5EF4-FFF2-40B4-BE49-F238E27FC236}">
                <a16:creationId xmlns:a16="http://schemas.microsoft.com/office/drawing/2014/main" id="{1C933812-E2C8-8E54-9408-E0022569A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24600"/>
            <a:ext cx="3954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Pelham, Fabiano et al., under review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Pre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  <a:fontScheme name="Blank Presentation">
    <a:majorFont>
      <a:latin typeface="Gill Sans"/>
      <a:ea typeface="Osaka"/>
      <a:cs typeface="Osaka"/>
    </a:majorFont>
    <a:minorFont>
      <a:latin typeface="Gill Sans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ank Pre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  <a:fontScheme name="Blank Presentation">
    <a:majorFont>
      <a:latin typeface="Gill Sans"/>
      <a:ea typeface="Osaka"/>
      <a:cs typeface="Osaka"/>
    </a:majorFont>
    <a:minorFont>
      <a:latin typeface="Gill Sans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lank Pre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  <a:fontScheme name="Blank Presentation">
    <a:majorFont>
      <a:latin typeface="Gill Sans"/>
      <a:ea typeface="Osaka"/>
      <a:cs typeface="Osaka"/>
    </a:majorFont>
    <a:minorFont>
      <a:latin typeface="Gill Sans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Blank Pre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  <a:fontScheme name="Blank Presentation">
    <a:majorFont>
      <a:latin typeface="Gill Sans"/>
      <a:ea typeface="Osaka"/>
      <a:cs typeface="Osaka"/>
    </a:majorFont>
    <a:minorFont>
      <a:latin typeface="Gill Sans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Blank Pre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  <a:fontScheme name="Blank Presentation">
    <a:majorFont>
      <a:latin typeface="Gill Sans"/>
      <a:ea typeface="Osaka"/>
      <a:cs typeface="Osaka"/>
    </a:majorFont>
    <a:minorFont>
      <a:latin typeface="Gill Sans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</TotalTime>
  <Words>4627</Words>
  <Application>Microsoft Office PowerPoint</Application>
  <PresentationFormat>On-screen Show (4:3)</PresentationFormat>
  <Paragraphs>606</Paragraphs>
  <Slides>106</Slides>
  <Notes>37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18" baseType="lpstr">
      <vt:lpstr>Arial</vt:lpstr>
      <vt:lpstr>Calibri</vt:lpstr>
      <vt:lpstr>Garamond</vt:lpstr>
      <vt:lpstr>Gill Sans</vt:lpstr>
      <vt:lpstr>Open Sans Light</vt:lpstr>
      <vt:lpstr>Symbol</vt:lpstr>
      <vt:lpstr>Times</vt:lpstr>
      <vt:lpstr>Times New Roman</vt:lpstr>
      <vt:lpstr>TimesNewRomanPS</vt:lpstr>
      <vt:lpstr>Office Theme</vt:lpstr>
      <vt:lpstr>Worksheet</vt:lpstr>
      <vt:lpstr>Chart</vt:lpstr>
      <vt:lpstr>School-Based Interventions for Children and Youth with ADHD</vt:lpstr>
      <vt:lpstr>Conflict of Interest Statement</vt:lpstr>
      <vt:lpstr>Acknowledgements</vt:lpstr>
      <vt:lpstr>Attention-deficit hyperactivity disorder (ADHD)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ADHD</vt:lpstr>
      <vt:lpstr>Prevalence</vt:lpstr>
      <vt:lpstr>PowerPoint Presentation</vt:lpstr>
      <vt:lpstr>Impact of ADHD - Costs</vt:lpstr>
      <vt:lpstr>PowerPoint Presentation</vt:lpstr>
      <vt:lpstr>PowerPoint Presentation</vt:lpstr>
      <vt:lpstr>PowerPoint Presentation</vt:lpstr>
      <vt:lpstr>Impact of ADHD on the Child/Teen/Adult</vt:lpstr>
      <vt:lpstr>Academic Functioning</vt:lpstr>
      <vt:lpstr>Average Discipline Problems By Grade</vt:lpstr>
      <vt:lpstr>Academic Outcomes</vt:lpstr>
      <vt:lpstr>Academic Achievement</vt:lpstr>
      <vt:lpstr>ADHD Young Adults (18 and older) Have Lower Academic Attainment</vt:lpstr>
      <vt:lpstr>Evidence-Based Assessments for ADHD</vt:lpstr>
      <vt:lpstr>DSM-5 Definition for Attention-Deficit/Hyperactivity Disorder</vt:lpstr>
      <vt:lpstr>DSM-5 Definition for Attention-Deficit/Hyperactivity Disorder</vt:lpstr>
      <vt:lpstr>DSM-5 Definition for Attention-Deficit/Hyperactivity Disorder-Subtypes</vt:lpstr>
      <vt:lpstr>What is NOT Evidence-based</vt:lpstr>
      <vt:lpstr>Evidence-based Assessment of ADHD symptoms</vt:lpstr>
      <vt:lpstr>Assessments Beyond Diagnosis</vt:lpstr>
      <vt:lpstr>PowerPoint Presentation</vt:lpstr>
      <vt:lpstr>Summary and Recommendations</vt:lpstr>
      <vt:lpstr>PowerPoint Presentation</vt:lpstr>
      <vt:lpstr>A comment on school supports</vt:lpstr>
      <vt:lpstr>Multi-Tiered Systems of Support</vt:lpstr>
      <vt:lpstr>Effective Interventions for ADHD</vt:lpstr>
      <vt:lpstr>Evidence-Based ADHD Treatments</vt:lpstr>
      <vt:lpstr>Evidence-Based Short-term Treatments for ADHD</vt:lpstr>
      <vt:lpstr>Positive Behavior Supports</vt:lpstr>
      <vt:lpstr>ADHD Treatment Effect Sizes</vt:lpstr>
      <vt:lpstr>PowerPoint Presentation</vt:lpstr>
      <vt:lpstr>School-based interventions</vt:lpstr>
      <vt:lpstr>Classroom interventions</vt:lpstr>
      <vt:lpstr>PowerPoint Presentation</vt:lpstr>
      <vt:lpstr>PowerPoint Presentation</vt:lpstr>
      <vt:lpstr>Tier 1 Universal Behavioral Supports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Class-wide Programs for Tier 1 Behavior</vt:lpstr>
      <vt:lpstr>PowerPoint Presentation</vt:lpstr>
      <vt:lpstr>PowerPoint Presentation</vt:lpstr>
      <vt:lpstr>PowerPoint Presentation</vt:lpstr>
      <vt:lpstr>(Christ &amp; Christ, 2006)</vt:lpstr>
      <vt:lpstr>PowerPoint Presentation</vt:lpstr>
      <vt:lpstr>Daily Report Cards in Schools Tier 2</vt:lpstr>
      <vt:lpstr>Conflict of Interest Statement</vt:lpstr>
      <vt:lpstr>PowerPoint Presentation</vt:lpstr>
      <vt:lpstr>PowerPoint Presentation</vt:lpstr>
      <vt:lpstr>Daily Report Card</vt:lpstr>
      <vt:lpstr>What is a Daily Report Card (DRC)?</vt:lpstr>
      <vt:lpstr>Why Use a DRC?</vt:lpstr>
      <vt:lpstr>Why Use a DRC?</vt:lpstr>
      <vt:lpstr>Evidence for DRC Efficacy</vt:lpstr>
      <vt:lpstr>PowerPoint Presentation</vt:lpstr>
      <vt:lpstr>PowerPoint Presentation</vt:lpstr>
      <vt:lpstr>Measures of Progress Monitoring/Treatment Outcome</vt:lpstr>
      <vt:lpstr>Example of Teacher Progress Monitoring Measure</vt:lpstr>
      <vt:lpstr>Enhancing the Effectiveness of Special Education Services for Children with ADHD Using a Daily Report Card Program</vt:lpstr>
      <vt:lpstr>Participants </vt:lpstr>
      <vt:lpstr>PowerPoint Presentation</vt:lpstr>
      <vt:lpstr>PowerPoint Presentation</vt:lpstr>
      <vt:lpstr>PowerPoint Presentation</vt:lpstr>
      <vt:lpstr>Results</vt:lpstr>
      <vt:lpstr>Primary Outcomes Measures</vt:lpstr>
      <vt:lpstr>Blinded Observations of Classroom Behavior – Change Score</vt:lpstr>
      <vt:lpstr>Academic Achievement Testing</vt:lpstr>
      <vt:lpstr>Teacher Ratings of IEP Goal Attainment</vt:lpstr>
      <vt:lpstr>PowerPoint Presentation</vt:lpstr>
      <vt:lpstr>Secondary Outcome Measures</vt:lpstr>
      <vt:lpstr>ADHD, ODD, CD Symptoms</vt:lpstr>
      <vt:lpstr>Impairment Rating Scale</vt:lpstr>
      <vt:lpstr>Academic Performance Rating Scale</vt:lpstr>
      <vt:lpstr>Teacher Satisfaction</vt:lpstr>
      <vt:lpstr>Creating a DRC Intervention</vt:lpstr>
      <vt:lpstr>Overview of DRC Components</vt:lpstr>
      <vt:lpstr>Comparative and Combined Effects of Behavioral and Pharmacological Treatment</vt:lpstr>
      <vt:lpstr>PowerPoint Presentation</vt:lpstr>
      <vt:lpstr>Frequency of Classroom Rule Violations</vt:lpstr>
      <vt:lpstr>PowerPoint Presentation</vt:lpstr>
      <vt:lpstr>Sequencing of Treatment</vt:lpstr>
      <vt:lpstr>Study Design</vt:lpstr>
      <vt:lpstr>Treatment Components</vt:lpstr>
      <vt:lpstr>Rules Violations &amp; Disciplinary Events</vt:lpstr>
      <vt:lpstr>Uptake of Parent Training</vt:lpstr>
      <vt:lpstr>Novel Settings – Developmental Transitions</vt:lpstr>
      <vt:lpstr>Kindergarten Entry</vt:lpstr>
      <vt:lpstr>What is the Relative Age Effect (RAE)?</vt:lpstr>
      <vt:lpstr>RAE and Kindergarten</vt:lpstr>
      <vt:lpstr>ADHD and the RAE</vt:lpstr>
      <vt:lpstr>PowerPoint Presentation</vt:lpstr>
      <vt:lpstr>Questions?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fabiano</dc:creator>
  <cp:lastModifiedBy>Lynn Canty</cp:lastModifiedBy>
  <cp:revision>63</cp:revision>
  <dcterms:created xsi:type="dcterms:W3CDTF">2009-06-01T14:19:02Z</dcterms:created>
  <dcterms:modified xsi:type="dcterms:W3CDTF">2023-03-10T16:08:52Z</dcterms:modified>
</cp:coreProperties>
</file>