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2"/>
  </p:notesMasterIdLst>
  <p:sldIdLst>
    <p:sldId id="258" r:id="rId3"/>
    <p:sldId id="364" r:id="rId4"/>
    <p:sldId id="259" r:id="rId5"/>
    <p:sldId id="369" r:id="rId6"/>
    <p:sldId id="370" r:id="rId7"/>
    <p:sldId id="371" r:id="rId8"/>
    <p:sldId id="372" r:id="rId9"/>
    <p:sldId id="373" r:id="rId10"/>
    <p:sldId id="374" r:id="rId11"/>
    <p:sldId id="375" r:id="rId12"/>
    <p:sldId id="376" r:id="rId13"/>
    <p:sldId id="377" r:id="rId14"/>
    <p:sldId id="378" r:id="rId15"/>
    <p:sldId id="379" r:id="rId16"/>
    <p:sldId id="380" r:id="rId17"/>
    <p:sldId id="1545" r:id="rId18"/>
    <p:sldId id="1546" r:id="rId19"/>
    <p:sldId id="1547" r:id="rId20"/>
    <p:sldId id="1548" r:id="rId21"/>
    <p:sldId id="1549" r:id="rId22"/>
    <p:sldId id="1550" r:id="rId23"/>
    <p:sldId id="1551" r:id="rId24"/>
    <p:sldId id="1552" r:id="rId25"/>
    <p:sldId id="1553" r:id="rId26"/>
    <p:sldId id="1554" r:id="rId27"/>
    <p:sldId id="1555" r:id="rId28"/>
    <p:sldId id="1556" r:id="rId29"/>
    <p:sldId id="1557" r:id="rId30"/>
    <p:sldId id="1558" r:id="rId31"/>
    <p:sldId id="1559" r:id="rId32"/>
    <p:sldId id="266" r:id="rId33"/>
    <p:sldId id="1540" r:id="rId34"/>
    <p:sldId id="1542" r:id="rId35"/>
    <p:sldId id="1539" r:id="rId36"/>
    <p:sldId id="1541" r:id="rId37"/>
    <p:sldId id="1543" r:id="rId38"/>
    <p:sldId id="1544" r:id="rId39"/>
    <p:sldId id="1560" r:id="rId40"/>
    <p:sldId id="1561" r:id="rId41"/>
    <p:sldId id="1562" r:id="rId42"/>
    <p:sldId id="1563" r:id="rId43"/>
    <p:sldId id="1564" r:id="rId44"/>
    <p:sldId id="1565" r:id="rId45"/>
    <p:sldId id="1566" r:id="rId46"/>
    <p:sldId id="1567" r:id="rId47"/>
    <p:sldId id="365" r:id="rId48"/>
    <p:sldId id="295" r:id="rId49"/>
    <p:sldId id="366" r:id="rId50"/>
    <p:sldId id="363"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920" autoAdjust="0"/>
    <p:restoredTop sz="83784"/>
  </p:normalViewPr>
  <p:slideViewPr>
    <p:cSldViewPr snapToGrid="0">
      <p:cViewPr varScale="1">
        <p:scale>
          <a:sx n="72" d="100"/>
          <a:sy n="72" d="100"/>
        </p:scale>
        <p:origin x="42" y="108"/>
      </p:cViewPr>
      <p:guideLst>
        <p:guide orient="horz" pos="2160"/>
        <p:guide pos="3840"/>
      </p:guideLst>
    </p:cSldViewPr>
  </p:slideViewPr>
  <p:outlineViewPr>
    <p:cViewPr>
      <p:scale>
        <a:sx n="33" d="100"/>
        <a:sy n="33" d="100"/>
      </p:scale>
      <p:origin x="0" y="-19880"/>
    </p:cViewPr>
  </p:outlineViewPr>
  <p:notesTextViewPr>
    <p:cViewPr>
      <p:scale>
        <a:sx n="1" d="1"/>
        <a:sy n="1" d="1"/>
      </p:scale>
      <p:origin x="0" y="0"/>
    </p:cViewPr>
  </p:notesTextViewPr>
  <p:sorterViewPr>
    <p:cViewPr>
      <p:scale>
        <a:sx n="66" d="100"/>
        <a:sy n="66" d="100"/>
      </p:scale>
      <p:origin x="0" y="240"/>
    </p:cViewPr>
  </p:sorterViewPr>
  <p:notesViewPr>
    <p:cSldViewPr snapToGrid="0">
      <p:cViewPr varScale="1">
        <p:scale>
          <a:sx n="117" d="100"/>
          <a:sy n="117" d="100"/>
        </p:scale>
        <p:origin x="2992"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CCFB64-A671-2843-A77D-B8DC3D5F01A2}"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F5C13D58-3308-6748-A5B7-8E99547FAF70}">
      <dgm:prSet/>
      <dgm:spPr/>
      <dgm:t>
        <a:bodyPr/>
        <a:lstStyle/>
        <a:p>
          <a:r>
            <a:rPr lang="en-US" dirty="0"/>
            <a:t>Consideration</a:t>
          </a:r>
        </a:p>
      </dgm:t>
    </dgm:pt>
    <dgm:pt modelId="{30A89C23-DE4D-E24D-93F5-35DB57CE63E9}" type="parTrans" cxnId="{5F51F150-0318-7842-AE83-B01A7DCB0810}">
      <dgm:prSet/>
      <dgm:spPr/>
      <dgm:t>
        <a:bodyPr/>
        <a:lstStyle/>
        <a:p>
          <a:endParaRPr lang="en-US"/>
        </a:p>
      </dgm:t>
    </dgm:pt>
    <dgm:pt modelId="{9298CFB4-914A-1D4E-BFA3-47B63FA5BBFA}" type="sibTrans" cxnId="{5F51F150-0318-7842-AE83-B01A7DCB0810}">
      <dgm:prSet/>
      <dgm:spPr/>
      <dgm:t>
        <a:bodyPr/>
        <a:lstStyle/>
        <a:p>
          <a:endParaRPr lang="en-US"/>
        </a:p>
      </dgm:t>
    </dgm:pt>
    <dgm:pt modelId="{C8677971-4995-1B46-A643-5F344FB1C2ED}">
      <dgm:prSet/>
      <dgm:spPr/>
      <dgm:t>
        <a:bodyPr/>
        <a:lstStyle/>
        <a:p>
          <a:r>
            <a:rPr lang="en-US" dirty="0"/>
            <a:t>Deliberation</a:t>
          </a:r>
        </a:p>
      </dgm:t>
    </dgm:pt>
    <dgm:pt modelId="{3FC10F45-BA6A-AC4E-91E9-00AB01F0EE1A}" type="parTrans" cxnId="{2BA36981-2A3F-2C44-B83A-D4D2452A7941}">
      <dgm:prSet/>
      <dgm:spPr/>
      <dgm:t>
        <a:bodyPr/>
        <a:lstStyle/>
        <a:p>
          <a:endParaRPr lang="en-US"/>
        </a:p>
      </dgm:t>
    </dgm:pt>
    <dgm:pt modelId="{DFE5BE2E-DD3D-A349-97E1-FE258E7227B1}" type="sibTrans" cxnId="{2BA36981-2A3F-2C44-B83A-D4D2452A7941}">
      <dgm:prSet/>
      <dgm:spPr/>
      <dgm:t>
        <a:bodyPr/>
        <a:lstStyle/>
        <a:p>
          <a:endParaRPr lang="en-US"/>
        </a:p>
      </dgm:t>
    </dgm:pt>
    <dgm:pt modelId="{5B8886C6-F679-454C-BB29-969C53E50953}">
      <dgm:prSet/>
      <dgm:spPr/>
      <dgm:t>
        <a:bodyPr/>
        <a:lstStyle/>
        <a:p>
          <a:r>
            <a:rPr lang="en-US" dirty="0"/>
            <a:t>Application</a:t>
          </a:r>
        </a:p>
      </dgm:t>
    </dgm:pt>
    <dgm:pt modelId="{6E2DB3C8-627E-FD48-B27D-29833BB25C28}" type="parTrans" cxnId="{58216846-A08D-EF40-A713-2CF309B81190}">
      <dgm:prSet/>
      <dgm:spPr/>
      <dgm:t>
        <a:bodyPr/>
        <a:lstStyle/>
        <a:p>
          <a:endParaRPr lang="en-US"/>
        </a:p>
      </dgm:t>
    </dgm:pt>
    <dgm:pt modelId="{4AB0CE67-17DB-A946-B870-A22C74148BF5}" type="sibTrans" cxnId="{58216846-A08D-EF40-A713-2CF309B81190}">
      <dgm:prSet/>
      <dgm:spPr/>
      <dgm:t>
        <a:bodyPr/>
        <a:lstStyle/>
        <a:p>
          <a:endParaRPr lang="en-US"/>
        </a:p>
      </dgm:t>
    </dgm:pt>
    <dgm:pt modelId="{92E1773D-7749-3245-ACD7-012F2A5EC49F}" type="pres">
      <dgm:prSet presAssocID="{80CCFB64-A671-2843-A77D-B8DC3D5F01A2}" presName="Name0" presStyleCnt="0">
        <dgm:presLayoutVars>
          <dgm:dir/>
          <dgm:resizeHandles val="exact"/>
        </dgm:presLayoutVars>
      </dgm:prSet>
      <dgm:spPr/>
    </dgm:pt>
    <dgm:pt modelId="{BF0D618A-8F9B-FA4B-97E4-6FA8F44678B8}" type="pres">
      <dgm:prSet presAssocID="{80CCFB64-A671-2843-A77D-B8DC3D5F01A2}" presName="arrow" presStyleLbl="bgShp" presStyleIdx="0" presStyleCnt="1"/>
      <dgm:spPr/>
    </dgm:pt>
    <dgm:pt modelId="{0857EA96-B3E1-4649-A0D6-906B421B99A5}" type="pres">
      <dgm:prSet presAssocID="{80CCFB64-A671-2843-A77D-B8DC3D5F01A2}" presName="points" presStyleCnt="0"/>
      <dgm:spPr/>
    </dgm:pt>
    <dgm:pt modelId="{79BDB8C0-2527-144F-9FC8-132EAA6E106D}" type="pres">
      <dgm:prSet presAssocID="{F5C13D58-3308-6748-A5B7-8E99547FAF70}" presName="compositeA" presStyleCnt="0"/>
      <dgm:spPr/>
    </dgm:pt>
    <dgm:pt modelId="{2F196B1C-EAC3-824D-B9FA-949B02DA6994}" type="pres">
      <dgm:prSet presAssocID="{F5C13D58-3308-6748-A5B7-8E99547FAF70}" presName="textA" presStyleLbl="revTx" presStyleIdx="0" presStyleCnt="3">
        <dgm:presLayoutVars>
          <dgm:bulletEnabled val="1"/>
        </dgm:presLayoutVars>
      </dgm:prSet>
      <dgm:spPr/>
    </dgm:pt>
    <dgm:pt modelId="{A0B93DD8-6D43-034E-8B35-BE1854A50727}" type="pres">
      <dgm:prSet presAssocID="{F5C13D58-3308-6748-A5B7-8E99547FAF70}" presName="circleA" presStyleLbl="node1" presStyleIdx="0" presStyleCnt="3"/>
      <dgm:spPr/>
    </dgm:pt>
    <dgm:pt modelId="{0230D3A9-3BBF-454E-8070-4C4DF28F5B0D}" type="pres">
      <dgm:prSet presAssocID="{F5C13D58-3308-6748-A5B7-8E99547FAF70}" presName="spaceA" presStyleCnt="0"/>
      <dgm:spPr/>
    </dgm:pt>
    <dgm:pt modelId="{E04C50F5-89AD-4648-9D3B-62AA03C7105B}" type="pres">
      <dgm:prSet presAssocID="{9298CFB4-914A-1D4E-BFA3-47B63FA5BBFA}" presName="space" presStyleCnt="0"/>
      <dgm:spPr/>
    </dgm:pt>
    <dgm:pt modelId="{D532DF56-7357-8F42-BD32-58F88CB443B5}" type="pres">
      <dgm:prSet presAssocID="{C8677971-4995-1B46-A643-5F344FB1C2ED}" presName="compositeB" presStyleCnt="0"/>
      <dgm:spPr/>
    </dgm:pt>
    <dgm:pt modelId="{A4DF81D5-1115-174A-B9CD-AF8F3711DB1E}" type="pres">
      <dgm:prSet presAssocID="{C8677971-4995-1B46-A643-5F344FB1C2ED}" presName="textB" presStyleLbl="revTx" presStyleIdx="1" presStyleCnt="3">
        <dgm:presLayoutVars>
          <dgm:bulletEnabled val="1"/>
        </dgm:presLayoutVars>
      </dgm:prSet>
      <dgm:spPr/>
    </dgm:pt>
    <dgm:pt modelId="{B679908A-1DEA-DB48-801A-B654BDCDF4BA}" type="pres">
      <dgm:prSet presAssocID="{C8677971-4995-1B46-A643-5F344FB1C2ED}" presName="circleB" presStyleLbl="node1" presStyleIdx="1" presStyleCnt="3"/>
      <dgm:spPr/>
    </dgm:pt>
    <dgm:pt modelId="{A01A91DD-F8D9-EF45-B30E-0EE0C1EC32C5}" type="pres">
      <dgm:prSet presAssocID="{C8677971-4995-1B46-A643-5F344FB1C2ED}" presName="spaceB" presStyleCnt="0"/>
      <dgm:spPr/>
    </dgm:pt>
    <dgm:pt modelId="{20132D63-96C8-054C-9302-7C61439FEE58}" type="pres">
      <dgm:prSet presAssocID="{DFE5BE2E-DD3D-A349-97E1-FE258E7227B1}" presName="space" presStyleCnt="0"/>
      <dgm:spPr/>
    </dgm:pt>
    <dgm:pt modelId="{F2D65907-B3BF-E94B-B6F0-B37DBC4D649A}" type="pres">
      <dgm:prSet presAssocID="{5B8886C6-F679-454C-BB29-969C53E50953}" presName="compositeA" presStyleCnt="0"/>
      <dgm:spPr/>
    </dgm:pt>
    <dgm:pt modelId="{E1B07383-EE78-F34C-848B-9F07BBBC9C98}" type="pres">
      <dgm:prSet presAssocID="{5B8886C6-F679-454C-BB29-969C53E50953}" presName="textA" presStyleLbl="revTx" presStyleIdx="2" presStyleCnt="3">
        <dgm:presLayoutVars>
          <dgm:bulletEnabled val="1"/>
        </dgm:presLayoutVars>
      </dgm:prSet>
      <dgm:spPr/>
    </dgm:pt>
    <dgm:pt modelId="{5BB7A822-6CFA-D841-8DED-404A67CF14DB}" type="pres">
      <dgm:prSet presAssocID="{5B8886C6-F679-454C-BB29-969C53E50953}" presName="circleA" presStyleLbl="node1" presStyleIdx="2" presStyleCnt="3"/>
      <dgm:spPr/>
    </dgm:pt>
    <dgm:pt modelId="{E0D344D6-EFE7-3B47-8AA5-97DBEE408A85}" type="pres">
      <dgm:prSet presAssocID="{5B8886C6-F679-454C-BB29-969C53E50953}" presName="spaceA" presStyleCnt="0"/>
      <dgm:spPr/>
    </dgm:pt>
  </dgm:ptLst>
  <dgm:cxnLst>
    <dgm:cxn modelId="{1E471D3C-2554-8947-ABBD-83C87350B399}" type="presOf" srcId="{5B8886C6-F679-454C-BB29-969C53E50953}" destId="{E1B07383-EE78-F34C-848B-9F07BBBC9C98}" srcOrd="0" destOrd="0" presId="urn:microsoft.com/office/officeart/2005/8/layout/hProcess11"/>
    <dgm:cxn modelId="{71342842-6C02-714A-816B-7166C11D0C20}" type="presOf" srcId="{C8677971-4995-1B46-A643-5F344FB1C2ED}" destId="{A4DF81D5-1115-174A-B9CD-AF8F3711DB1E}" srcOrd="0" destOrd="0" presId="urn:microsoft.com/office/officeart/2005/8/layout/hProcess11"/>
    <dgm:cxn modelId="{58216846-A08D-EF40-A713-2CF309B81190}" srcId="{80CCFB64-A671-2843-A77D-B8DC3D5F01A2}" destId="{5B8886C6-F679-454C-BB29-969C53E50953}" srcOrd="2" destOrd="0" parTransId="{6E2DB3C8-627E-FD48-B27D-29833BB25C28}" sibTransId="{4AB0CE67-17DB-A946-B870-A22C74148BF5}"/>
    <dgm:cxn modelId="{5F51F150-0318-7842-AE83-B01A7DCB0810}" srcId="{80CCFB64-A671-2843-A77D-B8DC3D5F01A2}" destId="{F5C13D58-3308-6748-A5B7-8E99547FAF70}" srcOrd="0" destOrd="0" parTransId="{30A89C23-DE4D-E24D-93F5-35DB57CE63E9}" sibTransId="{9298CFB4-914A-1D4E-BFA3-47B63FA5BBFA}"/>
    <dgm:cxn modelId="{88719357-C7D0-6D4F-B812-3C64C0843E87}" type="presOf" srcId="{80CCFB64-A671-2843-A77D-B8DC3D5F01A2}" destId="{92E1773D-7749-3245-ACD7-012F2A5EC49F}" srcOrd="0" destOrd="0" presId="urn:microsoft.com/office/officeart/2005/8/layout/hProcess11"/>
    <dgm:cxn modelId="{2BA36981-2A3F-2C44-B83A-D4D2452A7941}" srcId="{80CCFB64-A671-2843-A77D-B8DC3D5F01A2}" destId="{C8677971-4995-1B46-A643-5F344FB1C2ED}" srcOrd="1" destOrd="0" parTransId="{3FC10F45-BA6A-AC4E-91E9-00AB01F0EE1A}" sibTransId="{DFE5BE2E-DD3D-A349-97E1-FE258E7227B1}"/>
    <dgm:cxn modelId="{6D2513DD-D4C1-CB4F-A8A6-E0426ED657DA}" type="presOf" srcId="{F5C13D58-3308-6748-A5B7-8E99547FAF70}" destId="{2F196B1C-EAC3-824D-B9FA-949B02DA6994}" srcOrd="0" destOrd="0" presId="urn:microsoft.com/office/officeart/2005/8/layout/hProcess11"/>
    <dgm:cxn modelId="{C8F9A856-F6B4-FA4B-B8DA-B332D59848C5}" type="presParOf" srcId="{92E1773D-7749-3245-ACD7-012F2A5EC49F}" destId="{BF0D618A-8F9B-FA4B-97E4-6FA8F44678B8}" srcOrd="0" destOrd="0" presId="urn:microsoft.com/office/officeart/2005/8/layout/hProcess11"/>
    <dgm:cxn modelId="{1F70EEC6-61AE-1F4D-9920-17526230D77B}" type="presParOf" srcId="{92E1773D-7749-3245-ACD7-012F2A5EC49F}" destId="{0857EA96-B3E1-4649-A0D6-906B421B99A5}" srcOrd="1" destOrd="0" presId="urn:microsoft.com/office/officeart/2005/8/layout/hProcess11"/>
    <dgm:cxn modelId="{82C8F60F-F2FA-154A-A721-43EF9D9BAEAB}" type="presParOf" srcId="{0857EA96-B3E1-4649-A0D6-906B421B99A5}" destId="{79BDB8C0-2527-144F-9FC8-132EAA6E106D}" srcOrd="0" destOrd="0" presId="urn:microsoft.com/office/officeart/2005/8/layout/hProcess11"/>
    <dgm:cxn modelId="{BA23A0A1-9A4C-CE4E-A0A1-329B7627DCC9}" type="presParOf" srcId="{79BDB8C0-2527-144F-9FC8-132EAA6E106D}" destId="{2F196B1C-EAC3-824D-B9FA-949B02DA6994}" srcOrd="0" destOrd="0" presId="urn:microsoft.com/office/officeart/2005/8/layout/hProcess11"/>
    <dgm:cxn modelId="{246D4B1E-A103-5C4E-8066-B1FB3D7866AF}" type="presParOf" srcId="{79BDB8C0-2527-144F-9FC8-132EAA6E106D}" destId="{A0B93DD8-6D43-034E-8B35-BE1854A50727}" srcOrd="1" destOrd="0" presId="urn:microsoft.com/office/officeart/2005/8/layout/hProcess11"/>
    <dgm:cxn modelId="{E64B2CFA-B38C-9445-AAB2-1FF59C56EFEA}" type="presParOf" srcId="{79BDB8C0-2527-144F-9FC8-132EAA6E106D}" destId="{0230D3A9-3BBF-454E-8070-4C4DF28F5B0D}" srcOrd="2" destOrd="0" presId="urn:microsoft.com/office/officeart/2005/8/layout/hProcess11"/>
    <dgm:cxn modelId="{D0B235BA-795C-F142-91A0-8F7D4E597878}" type="presParOf" srcId="{0857EA96-B3E1-4649-A0D6-906B421B99A5}" destId="{E04C50F5-89AD-4648-9D3B-62AA03C7105B}" srcOrd="1" destOrd="0" presId="urn:microsoft.com/office/officeart/2005/8/layout/hProcess11"/>
    <dgm:cxn modelId="{96312CD4-274C-7C43-B2BB-43A6A500B710}" type="presParOf" srcId="{0857EA96-B3E1-4649-A0D6-906B421B99A5}" destId="{D532DF56-7357-8F42-BD32-58F88CB443B5}" srcOrd="2" destOrd="0" presId="urn:microsoft.com/office/officeart/2005/8/layout/hProcess11"/>
    <dgm:cxn modelId="{44F73C9A-9C89-B847-AE8E-1BF77BBE23E5}" type="presParOf" srcId="{D532DF56-7357-8F42-BD32-58F88CB443B5}" destId="{A4DF81D5-1115-174A-B9CD-AF8F3711DB1E}" srcOrd="0" destOrd="0" presId="urn:microsoft.com/office/officeart/2005/8/layout/hProcess11"/>
    <dgm:cxn modelId="{DBB0FF21-C3CB-B74A-91E6-E7520D859483}" type="presParOf" srcId="{D532DF56-7357-8F42-BD32-58F88CB443B5}" destId="{B679908A-1DEA-DB48-801A-B654BDCDF4BA}" srcOrd="1" destOrd="0" presId="urn:microsoft.com/office/officeart/2005/8/layout/hProcess11"/>
    <dgm:cxn modelId="{EE96332B-9F02-E542-9C2D-E19826F4303B}" type="presParOf" srcId="{D532DF56-7357-8F42-BD32-58F88CB443B5}" destId="{A01A91DD-F8D9-EF45-B30E-0EE0C1EC32C5}" srcOrd="2" destOrd="0" presId="urn:microsoft.com/office/officeart/2005/8/layout/hProcess11"/>
    <dgm:cxn modelId="{4289E930-58B2-7C41-8D98-EE7B09729701}" type="presParOf" srcId="{0857EA96-B3E1-4649-A0D6-906B421B99A5}" destId="{20132D63-96C8-054C-9302-7C61439FEE58}" srcOrd="3" destOrd="0" presId="urn:microsoft.com/office/officeart/2005/8/layout/hProcess11"/>
    <dgm:cxn modelId="{D9D2676D-68B8-DF46-BD97-26902033ED41}" type="presParOf" srcId="{0857EA96-B3E1-4649-A0D6-906B421B99A5}" destId="{F2D65907-B3BF-E94B-B6F0-B37DBC4D649A}" srcOrd="4" destOrd="0" presId="urn:microsoft.com/office/officeart/2005/8/layout/hProcess11"/>
    <dgm:cxn modelId="{77DBEFBD-B330-824A-86D8-64D3E4176179}" type="presParOf" srcId="{F2D65907-B3BF-E94B-B6F0-B37DBC4D649A}" destId="{E1B07383-EE78-F34C-848B-9F07BBBC9C98}" srcOrd="0" destOrd="0" presId="urn:microsoft.com/office/officeart/2005/8/layout/hProcess11"/>
    <dgm:cxn modelId="{15B94502-27CB-114C-93A0-52FF4FE240BD}" type="presParOf" srcId="{F2D65907-B3BF-E94B-B6F0-B37DBC4D649A}" destId="{5BB7A822-6CFA-D841-8DED-404A67CF14DB}" srcOrd="1" destOrd="0" presId="urn:microsoft.com/office/officeart/2005/8/layout/hProcess11"/>
    <dgm:cxn modelId="{8BD946DE-C0F8-794D-ADB6-C102D795A806}" type="presParOf" srcId="{F2D65907-B3BF-E94B-B6F0-B37DBC4D649A}" destId="{E0D344D6-EFE7-3B47-8AA5-97DBEE408A85}"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0D618A-8F9B-FA4B-97E4-6FA8F44678B8}">
      <dsp:nvSpPr>
        <dsp:cNvPr id="0" name=""/>
        <dsp:cNvSpPr/>
      </dsp:nvSpPr>
      <dsp:spPr>
        <a:xfrm>
          <a:off x="0" y="1316736"/>
          <a:ext cx="10515600" cy="1755648"/>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196B1C-EAC3-824D-B9FA-949B02DA6994}">
      <dsp:nvSpPr>
        <dsp:cNvPr id="0" name=""/>
        <dsp:cNvSpPr/>
      </dsp:nvSpPr>
      <dsp:spPr>
        <a:xfrm>
          <a:off x="4621" y="0"/>
          <a:ext cx="3049934" cy="1755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20" tIns="248920" rIns="248920" bIns="248920" numCol="1" spcCol="1270" anchor="b" anchorCtr="0">
          <a:noAutofit/>
        </a:bodyPr>
        <a:lstStyle/>
        <a:p>
          <a:pPr marL="0" lvl="0" indent="0" algn="ctr" defTabSz="1555750">
            <a:lnSpc>
              <a:spcPct val="90000"/>
            </a:lnSpc>
            <a:spcBef>
              <a:spcPct val="0"/>
            </a:spcBef>
            <a:spcAft>
              <a:spcPct val="35000"/>
            </a:spcAft>
            <a:buNone/>
          </a:pPr>
          <a:r>
            <a:rPr lang="en-US" sz="3500" kern="1200" dirty="0"/>
            <a:t>Consideration</a:t>
          </a:r>
        </a:p>
      </dsp:txBody>
      <dsp:txXfrm>
        <a:off x="4621" y="0"/>
        <a:ext cx="3049934" cy="1755648"/>
      </dsp:txXfrm>
    </dsp:sp>
    <dsp:sp modelId="{A0B93DD8-6D43-034E-8B35-BE1854A50727}">
      <dsp:nvSpPr>
        <dsp:cNvPr id="0" name=""/>
        <dsp:cNvSpPr/>
      </dsp:nvSpPr>
      <dsp:spPr>
        <a:xfrm>
          <a:off x="1310132" y="1975104"/>
          <a:ext cx="438912" cy="43891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DF81D5-1115-174A-B9CD-AF8F3711DB1E}">
      <dsp:nvSpPr>
        <dsp:cNvPr id="0" name=""/>
        <dsp:cNvSpPr/>
      </dsp:nvSpPr>
      <dsp:spPr>
        <a:xfrm>
          <a:off x="3207052" y="2633472"/>
          <a:ext cx="3049934" cy="1755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20" tIns="248920" rIns="248920" bIns="248920" numCol="1" spcCol="1270" anchor="t" anchorCtr="0">
          <a:noAutofit/>
        </a:bodyPr>
        <a:lstStyle/>
        <a:p>
          <a:pPr marL="0" lvl="0" indent="0" algn="ctr" defTabSz="1555750">
            <a:lnSpc>
              <a:spcPct val="90000"/>
            </a:lnSpc>
            <a:spcBef>
              <a:spcPct val="0"/>
            </a:spcBef>
            <a:spcAft>
              <a:spcPct val="35000"/>
            </a:spcAft>
            <a:buNone/>
          </a:pPr>
          <a:r>
            <a:rPr lang="en-US" sz="3500" kern="1200" dirty="0"/>
            <a:t>Deliberation</a:t>
          </a:r>
        </a:p>
      </dsp:txBody>
      <dsp:txXfrm>
        <a:off x="3207052" y="2633472"/>
        <a:ext cx="3049934" cy="1755648"/>
      </dsp:txXfrm>
    </dsp:sp>
    <dsp:sp modelId="{B679908A-1DEA-DB48-801A-B654BDCDF4BA}">
      <dsp:nvSpPr>
        <dsp:cNvPr id="0" name=""/>
        <dsp:cNvSpPr/>
      </dsp:nvSpPr>
      <dsp:spPr>
        <a:xfrm>
          <a:off x="4512564" y="1975104"/>
          <a:ext cx="438912" cy="43891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B07383-EE78-F34C-848B-9F07BBBC9C98}">
      <dsp:nvSpPr>
        <dsp:cNvPr id="0" name=""/>
        <dsp:cNvSpPr/>
      </dsp:nvSpPr>
      <dsp:spPr>
        <a:xfrm>
          <a:off x="6409484" y="0"/>
          <a:ext cx="3049934" cy="1755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20" tIns="248920" rIns="248920" bIns="248920" numCol="1" spcCol="1270" anchor="b" anchorCtr="0">
          <a:noAutofit/>
        </a:bodyPr>
        <a:lstStyle/>
        <a:p>
          <a:pPr marL="0" lvl="0" indent="0" algn="ctr" defTabSz="1555750">
            <a:lnSpc>
              <a:spcPct val="90000"/>
            </a:lnSpc>
            <a:spcBef>
              <a:spcPct val="0"/>
            </a:spcBef>
            <a:spcAft>
              <a:spcPct val="35000"/>
            </a:spcAft>
            <a:buNone/>
          </a:pPr>
          <a:r>
            <a:rPr lang="en-US" sz="3500" kern="1200" dirty="0"/>
            <a:t>Application</a:t>
          </a:r>
        </a:p>
      </dsp:txBody>
      <dsp:txXfrm>
        <a:off x="6409484" y="0"/>
        <a:ext cx="3049934" cy="1755648"/>
      </dsp:txXfrm>
    </dsp:sp>
    <dsp:sp modelId="{5BB7A822-6CFA-D841-8DED-404A67CF14DB}">
      <dsp:nvSpPr>
        <dsp:cNvPr id="0" name=""/>
        <dsp:cNvSpPr/>
      </dsp:nvSpPr>
      <dsp:spPr>
        <a:xfrm>
          <a:off x="7714995" y="1975104"/>
          <a:ext cx="438912" cy="43891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5153C3-706B-4A4C-9A7C-D2AC84C5D20F}" type="datetimeFigureOut">
              <a:rPr lang="en-US" smtClean="0"/>
              <a:t>7/8/2020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BE0A20-DEE2-4ADC-B82E-1970C63B1CF9}" type="slidenum">
              <a:rPr lang="en-US" smtClean="0"/>
              <a:t>‹#›</a:t>
            </a:fld>
            <a:endParaRPr lang="en-US"/>
          </a:p>
        </p:txBody>
      </p:sp>
    </p:spTree>
    <p:extLst>
      <p:ext uri="{BB962C8B-B14F-4D97-AF65-F5344CB8AC3E}">
        <p14:creationId xmlns:p14="http://schemas.microsoft.com/office/powerpoint/2010/main" val="3717975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BE0A20-DEE2-4ADC-B82E-1970C63B1CF9}" type="slidenum">
              <a:rPr lang="en-US" smtClean="0"/>
              <a:t>1</a:t>
            </a:fld>
            <a:endParaRPr lang="en-US"/>
          </a:p>
        </p:txBody>
      </p:sp>
    </p:spTree>
    <p:extLst>
      <p:ext uri="{BB962C8B-B14F-4D97-AF65-F5344CB8AC3E}">
        <p14:creationId xmlns:p14="http://schemas.microsoft.com/office/powerpoint/2010/main" val="4054009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BE0A20-DEE2-4ADC-B82E-1970C63B1CF9}" type="slidenum">
              <a:rPr lang="en-US" smtClean="0"/>
              <a:t>11</a:t>
            </a:fld>
            <a:endParaRPr lang="en-US"/>
          </a:p>
        </p:txBody>
      </p:sp>
    </p:spTree>
    <p:extLst>
      <p:ext uri="{BB962C8B-B14F-4D97-AF65-F5344CB8AC3E}">
        <p14:creationId xmlns:p14="http://schemas.microsoft.com/office/powerpoint/2010/main" val="3650493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BE0A20-DEE2-4ADC-B82E-1970C63B1CF9}" type="slidenum">
              <a:rPr lang="en-US" smtClean="0"/>
              <a:t>12</a:t>
            </a:fld>
            <a:endParaRPr lang="en-US"/>
          </a:p>
        </p:txBody>
      </p:sp>
    </p:spTree>
    <p:extLst>
      <p:ext uri="{BB962C8B-B14F-4D97-AF65-F5344CB8AC3E}">
        <p14:creationId xmlns:p14="http://schemas.microsoft.com/office/powerpoint/2010/main" val="1673230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BE0A20-DEE2-4ADC-B82E-1970C63B1CF9}" type="slidenum">
              <a:rPr lang="en-US" smtClean="0"/>
              <a:t>16</a:t>
            </a:fld>
            <a:endParaRPr lang="en-US"/>
          </a:p>
        </p:txBody>
      </p:sp>
    </p:spTree>
    <p:extLst>
      <p:ext uri="{BB962C8B-B14F-4D97-AF65-F5344CB8AC3E}">
        <p14:creationId xmlns:p14="http://schemas.microsoft.com/office/powerpoint/2010/main" val="4054009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BE0A20-DEE2-4ADC-B82E-1970C63B1CF9}" type="slidenum">
              <a:rPr lang="en-US" smtClean="0"/>
              <a:t>18</a:t>
            </a:fld>
            <a:endParaRPr lang="en-US"/>
          </a:p>
        </p:txBody>
      </p:sp>
    </p:spTree>
    <p:extLst>
      <p:ext uri="{BB962C8B-B14F-4D97-AF65-F5344CB8AC3E}">
        <p14:creationId xmlns:p14="http://schemas.microsoft.com/office/powerpoint/2010/main" val="1184255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BE0A20-DEE2-4ADC-B82E-1970C63B1CF9}" type="slidenum">
              <a:rPr lang="en-US" smtClean="0"/>
              <a:t>19</a:t>
            </a:fld>
            <a:endParaRPr lang="en-US"/>
          </a:p>
        </p:txBody>
      </p:sp>
    </p:spTree>
    <p:extLst>
      <p:ext uri="{BB962C8B-B14F-4D97-AF65-F5344CB8AC3E}">
        <p14:creationId xmlns:p14="http://schemas.microsoft.com/office/powerpoint/2010/main" val="545195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7D1810AC-AD4A-402E-B63D-ADBE2A5D28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39775" indent="-284163">
              <a:spcBef>
                <a:spcPct val="30000"/>
              </a:spcBef>
              <a:defRPr sz="1200">
                <a:solidFill>
                  <a:schemeClr val="tx1"/>
                </a:solidFill>
                <a:latin typeface="Times New Roman" panose="02020603050405020304" pitchFamily="18" charset="0"/>
              </a:defRPr>
            </a:lvl2pPr>
            <a:lvl3pPr marL="1139825" indent="-227013">
              <a:spcBef>
                <a:spcPct val="30000"/>
              </a:spcBef>
              <a:defRPr sz="1200">
                <a:solidFill>
                  <a:schemeClr val="tx1"/>
                </a:solidFill>
                <a:latin typeface="Times New Roman" panose="02020603050405020304" pitchFamily="18" charset="0"/>
              </a:defRPr>
            </a:lvl3pPr>
            <a:lvl4pPr marL="1595438" indent="-227013">
              <a:spcBef>
                <a:spcPct val="30000"/>
              </a:spcBef>
              <a:defRPr sz="1200">
                <a:solidFill>
                  <a:schemeClr val="tx1"/>
                </a:solidFill>
                <a:latin typeface="Times New Roman" panose="02020603050405020304" pitchFamily="18" charset="0"/>
              </a:defRPr>
            </a:lvl4pPr>
            <a:lvl5pPr marL="2051050" indent="-227013">
              <a:spcBef>
                <a:spcPct val="30000"/>
              </a:spcBef>
              <a:defRPr sz="1200">
                <a:solidFill>
                  <a:schemeClr val="tx1"/>
                </a:solidFill>
                <a:latin typeface="Times New Roman" panose="02020603050405020304" pitchFamily="18" charset="0"/>
              </a:defRPr>
            </a:lvl5pPr>
            <a:lvl6pPr marL="2508250" indent="-227013" eaLnBrk="0" fontAlgn="base" hangingPunct="0">
              <a:spcBef>
                <a:spcPct val="30000"/>
              </a:spcBef>
              <a:spcAft>
                <a:spcPct val="0"/>
              </a:spcAft>
              <a:defRPr sz="1200">
                <a:solidFill>
                  <a:schemeClr val="tx1"/>
                </a:solidFill>
                <a:latin typeface="Times New Roman" panose="02020603050405020304" pitchFamily="18" charset="0"/>
              </a:defRPr>
            </a:lvl6pPr>
            <a:lvl7pPr marL="2965450" indent="-227013" eaLnBrk="0" fontAlgn="base" hangingPunct="0">
              <a:spcBef>
                <a:spcPct val="30000"/>
              </a:spcBef>
              <a:spcAft>
                <a:spcPct val="0"/>
              </a:spcAft>
              <a:defRPr sz="1200">
                <a:solidFill>
                  <a:schemeClr val="tx1"/>
                </a:solidFill>
                <a:latin typeface="Times New Roman" panose="02020603050405020304" pitchFamily="18" charset="0"/>
              </a:defRPr>
            </a:lvl7pPr>
            <a:lvl8pPr marL="3422650" indent="-227013" eaLnBrk="0" fontAlgn="base" hangingPunct="0">
              <a:spcBef>
                <a:spcPct val="30000"/>
              </a:spcBef>
              <a:spcAft>
                <a:spcPct val="0"/>
              </a:spcAft>
              <a:defRPr sz="1200">
                <a:solidFill>
                  <a:schemeClr val="tx1"/>
                </a:solidFill>
                <a:latin typeface="Times New Roman" panose="02020603050405020304" pitchFamily="18" charset="0"/>
              </a:defRPr>
            </a:lvl8pPr>
            <a:lvl9pPr marL="3879850" indent="-227013"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9067816-49C2-480A-AE47-B7A578533BA9}"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Rectangle 2">
            <a:extLst>
              <a:ext uri="{FF2B5EF4-FFF2-40B4-BE49-F238E27FC236}">
                <a16:creationId xmlns:a16="http://schemas.microsoft.com/office/drawing/2014/main" id="{D18B813B-C573-46FC-94B2-467E5AD0CA16}"/>
              </a:ext>
            </a:extLst>
          </p:cNvPr>
          <p:cNvSpPr>
            <a:spLocks noGrp="1" noRot="1" noChangeArrowheads="1" noTextEdit="1"/>
          </p:cNvSpPr>
          <p:nvPr>
            <p:ph type="sldImg"/>
          </p:nvPr>
        </p:nvSpPr>
        <p:spPr>
          <a:ln/>
        </p:spPr>
      </p:sp>
      <p:sp>
        <p:nvSpPr>
          <p:cNvPr id="6148" name="Rectangle 3">
            <a:extLst>
              <a:ext uri="{FF2B5EF4-FFF2-40B4-BE49-F238E27FC236}">
                <a16:creationId xmlns:a16="http://schemas.microsoft.com/office/drawing/2014/main" id="{27E2B857-F16F-4E2E-8650-EEEA424C72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46CEA238-E9EA-4A45-AE21-E7645BF78D9E}"/>
              </a:ext>
            </a:extLst>
          </p:cNvPr>
          <p:cNvSpPr>
            <a:spLocks noGrp="1" noRot="1" noChangeAspect="1" noChangeArrowheads="1" noTextEdit="1"/>
          </p:cNvSpPr>
          <p:nvPr>
            <p:ph type="sldImg"/>
          </p:nvPr>
        </p:nvSpPr>
        <p:spPr>
          <a:ln/>
        </p:spPr>
      </p:sp>
      <p:sp>
        <p:nvSpPr>
          <p:cNvPr id="8195" name="Notes Placeholder 2">
            <a:extLst>
              <a:ext uri="{FF2B5EF4-FFF2-40B4-BE49-F238E27FC236}">
                <a16:creationId xmlns:a16="http://schemas.microsoft.com/office/drawing/2014/main" id="{AAA7D481-830A-44D3-967A-8901238B06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Consider whether these are the types of people you want to be working with and learning from</a:t>
            </a:r>
          </a:p>
          <a:p>
            <a:endParaRPr lang="en-US" altLang="en-US"/>
          </a:p>
        </p:txBody>
      </p:sp>
      <p:sp>
        <p:nvSpPr>
          <p:cNvPr id="8196" name="Slide Number Placeholder 3">
            <a:extLst>
              <a:ext uri="{FF2B5EF4-FFF2-40B4-BE49-F238E27FC236}">
                <a16:creationId xmlns:a16="http://schemas.microsoft.com/office/drawing/2014/main" id="{823BFCF1-9F56-47A8-BD3A-A9E4232964B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141F43-E3E6-4D63-BEFB-F55F5F54C888}"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BE0A20-DEE2-4ADC-B82E-1970C63B1CF9}" type="slidenum">
              <a:rPr lang="en-US" smtClean="0"/>
              <a:t>38</a:t>
            </a:fld>
            <a:endParaRPr lang="en-US"/>
          </a:p>
        </p:txBody>
      </p:sp>
    </p:spTree>
    <p:extLst>
      <p:ext uri="{BB962C8B-B14F-4D97-AF65-F5344CB8AC3E}">
        <p14:creationId xmlns:p14="http://schemas.microsoft.com/office/powerpoint/2010/main" val="4054009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BE0A20-DEE2-4ADC-B82E-1970C63B1CF9}" type="slidenum">
              <a:rPr lang="en-US" smtClean="0"/>
              <a:t>39</a:t>
            </a:fld>
            <a:endParaRPr lang="en-US"/>
          </a:p>
        </p:txBody>
      </p:sp>
    </p:spTree>
    <p:extLst>
      <p:ext uri="{BB962C8B-B14F-4D97-AF65-F5344CB8AC3E}">
        <p14:creationId xmlns:p14="http://schemas.microsoft.com/office/powerpoint/2010/main" val="11842556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BE0A20-DEE2-4ADC-B82E-1970C63B1CF9}" type="slidenum">
              <a:rPr lang="en-US" smtClean="0"/>
              <a:t>40</a:t>
            </a:fld>
            <a:endParaRPr lang="en-US"/>
          </a:p>
        </p:txBody>
      </p:sp>
    </p:spTree>
    <p:extLst>
      <p:ext uri="{BB962C8B-B14F-4D97-AF65-F5344CB8AC3E}">
        <p14:creationId xmlns:p14="http://schemas.microsoft.com/office/powerpoint/2010/main" val="545195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BE0A20-DEE2-4ADC-B82E-1970C63B1CF9}" type="slidenum">
              <a:rPr lang="en-US" smtClean="0"/>
              <a:t>2</a:t>
            </a:fld>
            <a:endParaRPr lang="en-US"/>
          </a:p>
        </p:txBody>
      </p:sp>
    </p:spTree>
    <p:extLst>
      <p:ext uri="{BB962C8B-B14F-4D97-AF65-F5344CB8AC3E}">
        <p14:creationId xmlns:p14="http://schemas.microsoft.com/office/powerpoint/2010/main" val="5451951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bit controversial but you I was land locked due to family and applied east and west coast but rather than compromising on goals applied for places out of my regions a bit. Had to apply to a lot more places as a safety</a:t>
            </a:r>
          </a:p>
          <a:p>
            <a:endParaRPr lang="en-US" dirty="0"/>
          </a:p>
          <a:p>
            <a:r>
              <a:rPr lang="en-US" dirty="0"/>
              <a:t>Don’t decide on a list just on national averages for yearly applications curate your site based on their relationship with your school, your individual lab </a:t>
            </a:r>
            <a:r>
              <a:rPr lang="en-US" dirty="0" err="1"/>
              <a:t>ect</a:t>
            </a:r>
            <a:r>
              <a:rPr lang="en-US" dirty="0"/>
              <a:t> </a:t>
            </a:r>
          </a:p>
          <a:p>
            <a:endParaRPr lang="en-US" dirty="0"/>
          </a:p>
          <a:p>
            <a:r>
              <a:rPr lang="en-US" dirty="0"/>
              <a:t>You really should have like ½ yellow sites, ¼ green back up) ¼ red but honestly it varies so much and don’t leave off a site just cause its hard if it’s a perfect fit </a:t>
            </a:r>
          </a:p>
          <a:p>
            <a:endParaRPr lang="en-US" dirty="0"/>
          </a:p>
          <a:p>
            <a:r>
              <a:rPr lang="en-US" dirty="0"/>
              <a:t>I spent nearly $5000 due to having to fly a lot and applying to 25 places due to being geographically restricted and having requirements from my school </a:t>
            </a:r>
          </a:p>
          <a:p>
            <a:endParaRPr lang="en-US" dirty="0"/>
          </a:p>
        </p:txBody>
      </p:sp>
      <p:sp>
        <p:nvSpPr>
          <p:cNvPr id="4" name="Slide Number Placeholder 3"/>
          <p:cNvSpPr>
            <a:spLocks noGrp="1"/>
          </p:cNvSpPr>
          <p:nvPr>
            <p:ph type="sldNum" sz="quarter" idx="5"/>
          </p:nvPr>
        </p:nvSpPr>
        <p:spPr/>
        <p:txBody>
          <a:bodyPr/>
          <a:lstStyle/>
          <a:p>
            <a:fld id="{B1BE0A20-DEE2-4ADC-B82E-1970C63B1CF9}" type="slidenum">
              <a:rPr lang="en-US" smtClean="0"/>
              <a:t>41</a:t>
            </a:fld>
            <a:endParaRPr lang="en-US"/>
          </a:p>
        </p:txBody>
      </p:sp>
    </p:spTree>
    <p:extLst>
      <p:ext uri="{BB962C8B-B14F-4D97-AF65-F5344CB8AC3E}">
        <p14:creationId xmlns:p14="http://schemas.microsoft.com/office/powerpoint/2010/main" val="8787002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that doesn’t mean have 15 different versions of each essay but varying your essays slightly with 2-3 versions may communicate fit easier </a:t>
            </a:r>
          </a:p>
        </p:txBody>
      </p:sp>
      <p:sp>
        <p:nvSpPr>
          <p:cNvPr id="4" name="Slide Number Placeholder 3"/>
          <p:cNvSpPr>
            <a:spLocks noGrp="1"/>
          </p:cNvSpPr>
          <p:nvPr>
            <p:ph type="sldNum" sz="quarter" idx="5"/>
          </p:nvPr>
        </p:nvSpPr>
        <p:spPr/>
        <p:txBody>
          <a:bodyPr/>
          <a:lstStyle/>
          <a:p>
            <a:fld id="{B1BE0A20-DEE2-4ADC-B82E-1970C63B1CF9}" type="slidenum">
              <a:rPr lang="en-US" smtClean="0"/>
              <a:t>42</a:t>
            </a:fld>
            <a:endParaRPr lang="en-US"/>
          </a:p>
        </p:txBody>
      </p:sp>
    </p:spTree>
    <p:extLst>
      <p:ext uri="{BB962C8B-B14F-4D97-AF65-F5344CB8AC3E}">
        <p14:creationId xmlns:p14="http://schemas.microsoft.com/office/powerpoint/2010/main" val="2642432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Practice with people that you don’t know at your school or with professors that make you nervous. My practice interview with my advisor was by far the hardest/ scariest and it set me up well </a:t>
            </a:r>
          </a:p>
        </p:txBody>
      </p:sp>
      <p:sp>
        <p:nvSpPr>
          <p:cNvPr id="4" name="Slide Number Placeholder 3"/>
          <p:cNvSpPr>
            <a:spLocks noGrp="1"/>
          </p:cNvSpPr>
          <p:nvPr>
            <p:ph type="sldNum" sz="quarter" idx="5"/>
          </p:nvPr>
        </p:nvSpPr>
        <p:spPr/>
        <p:txBody>
          <a:bodyPr/>
          <a:lstStyle/>
          <a:p>
            <a:fld id="{B1BE0A20-DEE2-4ADC-B82E-1970C63B1CF9}" type="slidenum">
              <a:rPr lang="en-US" smtClean="0"/>
              <a:t>43</a:t>
            </a:fld>
            <a:endParaRPr lang="en-US"/>
          </a:p>
        </p:txBody>
      </p:sp>
    </p:spTree>
    <p:extLst>
      <p:ext uri="{BB962C8B-B14F-4D97-AF65-F5344CB8AC3E}">
        <p14:creationId xmlns:p14="http://schemas.microsoft.com/office/powerpoint/2010/main" val="6048566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categories were Fit, Training experience and Location on a 10 point scale </a:t>
            </a:r>
          </a:p>
        </p:txBody>
      </p:sp>
      <p:sp>
        <p:nvSpPr>
          <p:cNvPr id="4" name="Slide Number Placeholder 3"/>
          <p:cNvSpPr>
            <a:spLocks noGrp="1"/>
          </p:cNvSpPr>
          <p:nvPr>
            <p:ph type="sldNum" sz="quarter" idx="5"/>
          </p:nvPr>
        </p:nvSpPr>
        <p:spPr/>
        <p:txBody>
          <a:bodyPr/>
          <a:lstStyle/>
          <a:p>
            <a:fld id="{B1BE0A20-DEE2-4ADC-B82E-1970C63B1CF9}" type="slidenum">
              <a:rPr lang="en-US" smtClean="0"/>
              <a:t>44</a:t>
            </a:fld>
            <a:endParaRPr lang="en-US"/>
          </a:p>
        </p:txBody>
      </p:sp>
    </p:spTree>
    <p:extLst>
      <p:ext uri="{BB962C8B-B14F-4D97-AF65-F5344CB8AC3E}">
        <p14:creationId xmlns:p14="http://schemas.microsoft.com/office/powerpoint/2010/main" val="37115725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Lots of things happen and I had virtual interview when I planned to be in person </a:t>
            </a:r>
          </a:p>
          <a:p>
            <a:endParaRPr lang="en-US" dirty="0"/>
          </a:p>
          <a:p>
            <a:r>
              <a:rPr lang="en-US" dirty="0"/>
              <a:t>Make sure you know your schools hours requirements and the requirements of the state you want to get licensed in </a:t>
            </a:r>
          </a:p>
          <a:p>
            <a:endParaRPr lang="en-US" dirty="0"/>
          </a:p>
          <a:p>
            <a:r>
              <a:rPr lang="en-US" dirty="0"/>
              <a:t>Important to consider what it would be like if everything was closed/ you had to WFH</a:t>
            </a:r>
          </a:p>
          <a:p>
            <a:endParaRPr lang="en-US" dirty="0"/>
          </a:p>
          <a:p>
            <a:endParaRPr lang="en-US" dirty="0"/>
          </a:p>
        </p:txBody>
      </p:sp>
      <p:sp>
        <p:nvSpPr>
          <p:cNvPr id="4" name="Slide Number Placeholder 3"/>
          <p:cNvSpPr>
            <a:spLocks noGrp="1"/>
          </p:cNvSpPr>
          <p:nvPr>
            <p:ph type="sldNum" sz="quarter" idx="5"/>
          </p:nvPr>
        </p:nvSpPr>
        <p:spPr/>
        <p:txBody>
          <a:bodyPr/>
          <a:lstStyle/>
          <a:p>
            <a:fld id="{B1BE0A20-DEE2-4ADC-B82E-1970C63B1CF9}" type="slidenum">
              <a:rPr lang="en-US" smtClean="0"/>
              <a:t>45</a:t>
            </a:fld>
            <a:endParaRPr lang="en-US"/>
          </a:p>
        </p:txBody>
      </p:sp>
    </p:spTree>
    <p:extLst>
      <p:ext uri="{BB962C8B-B14F-4D97-AF65-F5344CB8AC3E}">
        <p14:creationId xmlns:p14="http://schemas.microsoft.com/office/powerpoint/2010/main" val="7596928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BE0A20-DEE2-4ADC-B82E-1970C63B1C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59405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BE0A20-DEE2-4ADC-B82E-1970C63B1CF9}" type="slidenum">
              <a:rPr lang="en-US" smtClean="0"/>
              <a:t>48</a:t>
            </a:fld>
            <a:endParaRPr lang="en-US"/>
          </a:p>
        </p:txBody>
      </p:sp>
    </p:spTree>
    <p:extLst>
      <p:ext uri="{BB962C8B-B14F-4D97-AF65-F5344CB8AC3E}">
        <p14:creationId xmlns:p14="http://schemas.microsoft.com/office/powerpoint/2010/main" val="681739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BE0A20-DEE2-4ADC-B82E-1970C63B1CF9}" type="slidenum">
              <a:rPr lang="en-US" smtClean="0"/>
              <a:t>3</a:t>
            </a:fld>
            <a:endParaRPr lang="en-US"/>
          </a:p>
        </p:txBody>
      </p:sp>
    </p:spTree>
    <p:extLst>
      <p:ext uri="{BB962C8B-B14F-4D97-AF65-F5344CB8AC3E}">
        <p14:creationId xmlns:p14="http://schemas.microsoft.com/office/powerpoint/2010/main" val="1184255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BE0A20-DEE2-4ADC-B82E-1970C63B1CF9}" type="slidenum">
              <a:rPr lang="en-US" smtClean="0"/>
              <a:t>4</a:t>
            </a:fld>
            <a:endParaRPr lang="en-US"/>
          </a:p>
        </p:txBody>
      </p:sp>
    </p:spTree>
    <p:extLst>
      <p:ext uri="{BB962C8B-B14F-4D97-AF65-F5344CB8AC3E}">
        <p14:creationId xmlns:p14="http://schemas.microsoft.com/office/powerpoint/2010/main" val="4054009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BE0A20-DEE2-4ADC-B82E-1970C63B1CF9}" type="slidenum">
              <a:rPr lang="en-US" smtClean="0"/>
              <a:t>5</a:t>
            </a:fld>
            <a:endParaRPr lang="en-US"/>
          </a:p>
        </p:txBody>
      </p:sp>
    </p:spTree>
    <p:extLst>
      <p:ext uri="{BB962C8B-B14F-4D97-AF65-F5344CB8AC3E}">
        <p14:creationId xmlns:p14="http://schemas.microsoft.com/office/powerpoint/2010/main" val="1184255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BE0A20-DEE2-4ADC-B82E-1970C63B1CF9}" type="slidenum">
              <a:rPr lang="en-US" smtClean="0"/>
              <a:t>7</a:t>
            </a:fld>
            <a:endParaRPr lang="en-US"/>
          </a:p>
        </p:txBody>
      </p:sp>
    </p:spTree>
    <p:extLst>
      <p:ext uri="{BB962C8B-B14F-4D97-AF65-F5344CB8AC3E}">
        <p14:creationId xmlns:p14="http://schemas.microsoft.com/office/powerpoint/2010/main" val="833721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BE0A20-DEE2-4ADC-B82E-1970C63B1CF9}" type="slidenum">
              <a:rPr lang="en-US" smtClean="0"/>
              <a:t>8</a:t>
            </a:fld>
            <a:endParaRPr lang="en-US"/>
          </a:p>
        </p:txBody>
      </p:sp>
    </p:spTree>
    <p:extLst>
      <p:ext uri="{BB962C8B-B14F-4D97-AF65-F5344CB8AC3E}">
        <p14:creationId xmlns:p14="http://schemas.microsoft.com/office/powerpoint/2010/main" val="545195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BE0A20-DEE2-4ADC-B82E-1970C63B1CF9}" type="slidenum">
              <a:rPr lang="en-US" smtClean="0"/>
              <a:t>9</a:t>
            </a:fld>
            <a:endParaRPr lang="en-US"/>
          </a:p>
        </p:txBody>
      </p:sp>
    </p:spTree>
    <p:extLst>
      <p:ext uri="{BB962C8B-B14F-4D97-AF65-F5344CB8AC3E}">
        <p14:creationId xmlns:p14="http://schemas.microsoft.com/office/powerpoint/2010/main" val="32233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BE0A20-DEE2-4ADC-B82E-1970C63B1CF9}" type="slidenum">
              <a:rPr lang="en-US" smtClean="0"/>
              <a:t>10</a:t>
            </a:fld>
            <a:endParaRPr lang="en-US"/>
          </a:p>
        </p:txBody>
      </p:sp>
    </p:spTree>
    <p:extLst>
      <p:ext uri="{BB962C8B-B14F-4D97-AF65-F5344CB8AC3E}">
        <p14:creationId xmlns:p14="http://schemas.microsoft.com/office/powerpoint/2010/main" val="2069976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600">
                <a:latin typeface="Cambria" panose="02040503050406030204" pitchFamily="18" charset="0"/>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800">
                <a:latin typeface="Cambria" panose="020405030504060302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sz="1400">
                <a:latin typeface="Cambria" panose="02040503050406030204" pitchFamily="18" charset="0"/>
              </a:defRPr>
            </a:lvl1pPr>
          </a:lstStyle>
          <a:p>
            <a:fld id="{5CBD6D51-B1BF-4715-A036-004D317A57E8}" type="datetimeFigureOut">
              <a:rPr lang="en-US" smtClean="0"/>
              <a:pPr/>
              <a:t>7/8/2020</a:t>
            </a:fld>
            <a:endParaRPr lang="en-US"/>
          </a:p>
        </p:txBody>
      </p:sp>
      <p:sp>
        <p:nvSpPr>
          <p:cNvPr id="5" name="Footer Placeholder 4"/>
          <p:cNvSpPr>
            <a:spLocks noGrp="1"/>
          </p:cNvSpPr>
          <p:nvPr>
            <p:ph type="ftr" sz="quarter" idx="11"/>
          </p:nvPr>
        </p:nvSpPr>
        <p:spPr/>
        <p:txBody>
          <a:bodyPr/>
          <a:lstStyle>
            <a:lvl1pPr>
              <a:defRPr sz="1400">
                <a:latin typeface="Cambria" panose="02040503050406030204" pitchFamily="18" charset="0"/>
              </a:defRPr>
            </a:lvl1pPr>
          </a:lstStyle>
          <a:p>
            <a:endParaRPr lang="en-US" dirty="0"/>
          </a:p>
        </p:txBody>
      </p:sp>
      <p:sp>
        <p:nvSpPr>
          <p:cNvPr id="6" name="Slide Number Placeholder 5"/>
          <p:cNvSpPr>
            <a:spLocks noGrp="1"/>
          </p:cNvSpPr>
          <p:nvPr>
            <p:ph type="sldNum" sz="quarter" idx="12"/>
          </p:nvPr>
        </p:nvSpPr>
        <p:spPr/>
        <p:txBody>
          <a:bodyPr/>
          <a:lstStyle>
            <a:lvl1pPr>
              <a:defRPr sz="1400">
                <a:latin typeface="Cambria" panose="02040503050406030204" pitchFamily="18" charset="0"/>
              </a:defRPr>
            </a:lvl1pPr>
          </a:lstStyle>
          <a:p>
            <a:fld id="{29BA9B48-D0CA-41FD-A227-DEEB8ACFB85B}" type="slidenum">
              <a:rPr lang="en-US" smtClean="0"/>
              <a:pPr/>
              <a:t>‹#›</a:t>
            </a:fld>
            <a:endParaRPr lang="en-US"/>
          </a:p>
        </p:txBody>
      </p:sp>
    </p:spTree>
    <p:extLst>
      <p:ext uri="{BB962C8B-B14F-4D97-AF65-F5344CB8AC3E}">
        <p14:creationId xmlns:p14="http://schemas.microsoft.com/office/powerpoint/2010/main" val="744327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BD6D51-B1BF-4715-A036-004D317A57E8}" type="datetimeFigureOut">
              <a:rPr lang="en-US" smtClean="0"/>
              <a:t>7/8/2020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A9B48-D0CA-41FD-A227-DEEB8ACFB85B}" type="slidenum">
              <a:rPr lang="en-US" smtClean="0"/>
              <a:t>‹#›</a:t>
            </a:fld>
            <a:endParaRPr lang="en-US"/>
          </a:p>
        </p:txBody>
      </p:sp>
    </p:spTree>
    <p:extLst>
      <p:ext uri="{BB962C8B-B14F-4D97-AF65-F5344CB8AC3E}">
        <p14:creationId xmlns:p14="http://schemas.microsoft.com/office/powerpoint/2010/main" val="3693169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BD6D51-B1BF-4715-A036-004D317A57E8}" type="datetimeFigureOut">
              <a:rPr lang="en-US" smtClean="0"/>
              <a:t>7/8/2020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A9B48-D0CA-41FD-A227-DEEB8ACFB85B}" type="slidenum">
              <a:rPr lang="en-US" smtClean="0"/>
              <a:t>‹#›</a:t>
            </a:fld>
            <a:endParaRPr lang="en-US"/>
          </a:p>
        </p:txBody>
      </p:sp>
    </p:spTree>
    <p:extLst>
      <p:ext uri="{BB962C8B-B14F-4D97-AF65-F5344CB8AC3E}">
        <p14:creationId xmlns:p14="http://schemas.microsoft.com/office/powerpoint/2010/main" val="2548845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D5F87E19-87EA-490A-83E8-D912F9A41208}"/>
              </a:ext>
            </a:extLst>
          </p:cNvPr>
          <p:cNvGrpSpPr>
            <a:grpSpLocks/>
          </p:cNvGrpSpPr>
          <p:nvPr/>
        </p:nvGrpSpPr>
        <p:grpSpPr bwMode="auto">
          <a:xfrm>
            <a:off x="0" y="1"/>
            <a:ext cx="12192000" cy="6918325"/>
            <a:chOff x="0" y="0"/>
            <a:chExt cx="5760" cy="4358"/>
          </a:xfrm>
        </p:grpSpPr>
        <p:sp>
          <p:nvSpPr>
            <p:cNvPr id="5" name="Rectangle 3">
              <a:extLst>
                <a:ext uri="{FF2B5EF4-FFF2-40B4-BE49-F238E27FC236}">
                  <a16:creationId xmlns:a16="http://schemas.microsoft.com/office/drawing/2014/main" id="{09F3458E-D090-46AD-B8AE-405C9AF222AE}"/>
                </a:ext>
              </a:extLst>
            </p:cNvPr>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eaLnBrk="1" hangingPunct="1">
                <a:spcBef>
                  <a:spcPct val="20000"/>
                </a:spcBef>
                <a:defRPr/>
              </a:pPr>
              <a:endParaRPr lang="en-US" sz="1800" dirty="0">
                <a:latin typeface="Arial" charset="0"/>
              </a:endParaRPr>
            </a:p>
          </p:txBody>
        </p:sp>
        <p:sp>
          <p:nvSpPr>
            <p:cNvPr id="6" name="Freeform 4">
              <a:extLst>
                <a:ext uri="{FF2B5EF4-FFF2-40B4-BE49-F238E27FC236}">
                  <a16:creationId xmlns:a16="http://schemas.microsoft.com/office/drawing/2014/main" id="{827F0447-CEAF-4CC6-AE7A-40A65C3A970B}"/>
                </a:ext>
              </a:extLst>
            </p:cNvPr>
            <p:cNvSpPr>
              <a:spLocks/>
            </p:cNvSpPr>
            <p:nvPr/>
          </p:nvSpPr>
          <p:spPr bwMode="invGray">
            <a:xfrm>
              <a:off x="0" y="0"/>
              <a:ext cx="5760" cy="1344"/>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eaLnBrk="1" hangingPunct="1">
                <a:spcBef>
                  <a:spcPct val="20000"/>
                </a:spcBef>
                <a:defRPr/>
              </a:pPr>
              <a:endParaRPr lang="en-US" sz="1800" dirty="0">
                <a:latin typeface="Arial" charset="0"/>
              </a:endParaRPr>
            </a:p>
          </p:txBody>
        </p:sp>
        <p:sp>
          <p:nvSpPr>
            <p:cNvPr id="7" name="Freeform 5">
              <a:extLst>
                <a:ext uri="{FF2B5EF4-FFF2-40B4-BE49-F238E27FC236}">
                  <a16:creationId xmlns:a16="http://schemas.microsoft.com/office/drawing/2014/main" id="{57D4FC91-0BDE-4D5B-A87F-7FFDEE64E068}"/>
                </a:ext>
              </a:extLst>
            </p:cNvPr>
            <p:cNvSpPr>
              <a:spLocks/>
            </p:cNvSpPr>
            <p:nvPr/>
          </p:nvSpPr>
          <p:spPr bwMode="invGray">
            <a:xfrm>
              <a:off x="0" y="733"/>
              <a:ext cx="5760" cy="3587"/>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eaLnBrk="1" hangingPunct="1">
                <a:spcBef>
                  <a:spcPct val="20000"/>
                </a:spcBef>
                <a:defRPr/>
              </a:pPr>
              <a:endParaRPr lang="en-US" sz="1800" dirty="0">
                <a:latin typeface="Arial" charset="0"/>
              </a:endParaRPr>
            </a:p>
          </p:txBody>
        </p:sp>
        <p:sp>
          <p:nvSpPr>
            <p:cNvPr id="8" name="Freeform 6">
              <a:extLst>
                <a:ext uri="{FF2B5EF4-FFF2-40B4-BE49-F238E27FC236}">
                  <a16:creationId xmlns:a16="http://schemas.microsoft.com/office/drawing/2014/main" id="{F66850FE-3B9A-46AF-93B1-E341279ABDD6}"/>
                </a:ext>
              </a:extLst>
            </p:cNvPr>
            <p:cNvSpPr>
              <a:spLocks/>
            </p:cNvSpPr>
            <p:nvPr/>
          </p:nvSpPr>
          <p:spPr bwMode="invGray">
            <a:xfrm>
              <a:off x="0" y="184"/>
              <a:ext cx="5760" cy="538"/>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eaLnBrk="1" hangingPunct="1">
                <a:spcBef>
                  <a:spcPct val="20000"/>
                </a:spcBef>
                <a:defRPr/>
              </a:pPr>
              <a:endParaRPr lang="en-US" sz="1800" dirty="0">
                <a:latin typeface="Arial" charset="0"/>
              </a:endParaRPr>
            </a:p>
          </p:txBody>
        </p:sp>
        <p:sp>
          <p:nvSpPr>
            <p:cNvPr id="9" name="Freeform 7">
              <a:extLst>
                <a:ext uri="{FF2B5EF4-FFF2-40B4-BE49-F238E27FC236}">
                  <a16:creationId xmlns:a16="http://schemas.microsoft.com/office/drawing/2014/main" id="{08C2806D-E5DA-4162-8E48-48B87AF2B16C}"/>
                </a:ext>
              </a:extLst>
            </p:cNvPr>
            <p:cNvSpPr>
              <a:spLocks/>
            </p:cNvSpPr>
            <p:nvPr/>
          </p:nvSpPr>
          <p:spPr bwMode="hidden">
            <a:xfrm>
              <a:off x="0" y="1515"/>
              <a:ext cx="5760" cy="674"/>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1" hangingPunct="1">
                <a:spcBef>
                  <a:spcPct val="20000"/>
                </a:spcBef>
                <a:defRPr/>
              </a:pPr>
              <a:endParaRPr lang="en-US" sz="1800" dirty="0">
                <a:latin typeface="Arial" charset="0"/>
              </a:endParaRPr>
            </a:p>
          </p:txBody>
        </p:sp>
        <p:sp>
          <p:nvSpPr>
            <p:cNvPr id="10" name="Freeform 8">
              <a:extLst>
                <a:ext uri="{FF2B5EF4-FFF2-40B4-BE49-F238E27FC236}">
                  <a16:creationId xmlns:a16="http://schemas.microsoft.com/office/drawing/2014/main" id="{8149AA28-C57A-4033-B3BF-ED4DF80AB2DE}"/>
                </a:ext>
              </a:extLst>
            </p:cNvPr>
            <p:cNvSpPr>
              <a:spLocks/>
            </p:cNvSpPr>
            <p:nvPr/>
          </p:nvSpPr>
          <p:spPr bwMode="white">
            <a:xfrm>
              <a:off x="1560" y="959"/>
              <a:ext cx="4200" cy="3361"/>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eaLnBrk="1" hangingPunct="1">
                <a:spcBef>
                  <a:spcPct val="20000"/>
                </a:spcBef>
                <a:defRPr/>
              </a:pPr>
              <a:endParaRPr lang="en-US" sz="1800" dirty="0">
                <a:latin typeface="Arial" charset="0"/>
              </a:endParaRPr>
            </a:p>
          </p:txBody>
        </p:sp>
        <p:sp>
          <p:nvSpPr>
            <p:cNvPr id="11" name="Freeform 9">
              <a:extLst>
                <a:ext uri="{FF2B5EF4-FFF2-40B4-BE49-F238E27FC236}">
                  <a16:creationId xmlns:a16="http://schemas.microsoft.com/office/drawing/2014/main" id="{6525B76D-3775-4C10-BB00-A672F8628781}"/>
                </a:ext>
              </a:extLst>
            </p:cNvPr>
            <p:cNvSpPr>
              <a:spLocks/>
            </p:cNvSpPr>
            <p:nvPr/>
          </p:nvSpPr>
          <p:spPr bwMode="invGray">
            <a:xfrm>
              <a:off x="0" y="2169"/>
              <a:ext cx="5760" cy="1925"/>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1" hangingPunct="1">
                <a:spcBef>
                  <a:spcPct val="20000"/>
                </a:spcBef>
                <a:defRPr/>
              </a:pPr>
              <a:endParaRPr lang="en-US" sz="1800" dirty="0">
                <a:latin typeface="Arial" charset="0"/>
              </a:endParaRPr>
            </a:p>
          </p:txBody>
        </p:sp>
        <p:sp>
          <p:nvSpPr>
            <p:cNvPr id="12" name="Freeform 10">
              <a:extLst>
                <a:ext uri="{FF2B5EF4-FFF2-40B4-BE49-F238E27FC236}">
                  <a16:creationId xmlns:a16="http://schemas.microsoft.com/office/drawing/2014/main" id="{637D218F-3941-440D-9FD5-BF4149FB9E2B}"/>
                </a:ext>
              </a:extLst>
            </p:cNvPr>
            <p:cNvSpPr>
              <a:spLocks/>
            </p:cNvSpPr>
            <p:nvPr/>
          </p:nvSpPr>
          <p:spPr bwMode="white">
            <a:xfrm>
              <a:off x="0" y="2238"/>
              <a:ext cx="3929" cy="212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eaLnBrk="1" hangingPunct="1">
                <a:spcBef>
                  <a:spcPct val="20000"/>
                </a:spcBef>
                <a:defRPr/>
              </a:pPr>
              <a:endParaRPr lang="en-US" sz="1800" dirty="0">
                <a:latin typeface="Arial" charset="0"/>
              </a:endParaRPr>
            </a:p>
          </p:txBody>
        </p:sp>
      </p:grpSp>
      <p:sp>
        <p:nvSpPr>
          <p:cNvPr id="222219" name="Rectangle 11"/>
          <p:cNvSpPr>
            <a:spLocks noGrp="1" noChangeArrowheads="1"/>
          </p:cNvSpPr>
          <p:nvPr>
            <p:ph type="ctrTitle"/>
          </p:nvPr>
        </p:nvSpPr>
        <p:spPr>
          <a:xfrm>
            <a:off x="914400" y="2286000"/>
            <a:ext cx="10363200" cy="1143000"/>
          </a:xfrm>
        </p:spPr>
        <p:txBody>
          <a:bodyPr/>
          <a:lstStyle>
            <a:lvl1pPr>
              <a:defRPr/>
            </a:lvl1pPr>
          </a:lstStyle>
          <a:p>
            <a:r>
              <a:rPr lang="en-US"/>
              <a:t>Click to edit Master title style</a:t>
            </a:r>
          </a:p>
        </p:txBody>
      </p:sp>
      <p:sp>
        <p:nvSpPr>
          <p:cNvPr id="222220" name="Rectangle 12"/>
          <p:cNvSpPr>
            <a:spLocks noGrp="1" noChangeArrowheads="1"/>
          </p:cNvSpPr>
          <p:nvPr>
            <p:ph type="subTitle" idx="1"/>
          </p:nvPr>
        </p:nvSpPr>
        <p:spPr>
          <a:xfrm>
            <a:off x="1828800" y="3886200"/>
            <a:ext cx="8534400" cy="1752600"/>
          </a:xfrm>
        </p:spPr>
        <p:txBody>
          <a:bodyPr/>
          <a:lstStyle>
            <a:lvl1pPr marL="0" indent="0" algn="ctr">
              <a:buFontTx/>
              <a:buNone/>
              <a:defRPr/>
            </a:lvl1pPr>
          </a:lstStyle>
          <a:p>
            <a:r>
              <a:rPr lang="en-US"/>
              <a:t>Click to edit Master subtitle style</a:t>
            </a:r>
          </a:p>
        </p:txBody>
      </p:sp>
      <p:sp>
        <p:nvSpPr>
          <p:cNvPr id="13" name="Rectangle 13">
            <a:extLst>
              <a:ext uri="{FF2B5EF4-FFF2-40B4-BE49-F238E27FC236}">
                <a16:creationId xmlns:a16="http://schemas.microsoft.com/office/drawing/2014/main" id="{073D8566-8E98-47C1-AF16-C8817FAF6B9A}"/>
              </a:ext>
            </a:extLst>
          </p:cNvPr>
          <p:cNvSpPr>
            <a:spLocks noGrp="1" noChangeArrowheads="1"/>
          </p:cNvSpPr>
          <p:nvPr>
            <p:ph type="dt" sz="quarter" idx="10"/>
          </p:nvPr>
        </p:nvSpPr>
        <p:spPr/>
        <p:txBody>
          <a:bodyPr/>
          <a:lstStyle>
            <a:lvl1pPr>
              <a:spcBef>
                <a:spcPct val="0"/>
              </a:spcBef>
              <a:defRPr dirty="0"/>
            </a:lvl1pPr>
          </a:lstStyle>
          <a:p>
            <a:pPr>
              <a:defRPr/>
            </a:pPr>
            <a:endParaRPr lang="en-US"/>
          </a:p>
        </p:txBody>
      </p:sp>
      <p:sp>
        <p:nvSpPr>
          <p:cNvPr id="14" name="Rectangle 14">
            <a:extLst>
              <a:ext uri="{FF2B5EF4-FFF2-40B4-BE49-F238E27FC236}">
                <a16:creationId xmlns:a16="http://schemas.microsoft.com/office/drawing/2014/main" id="{F8E63D6E-2542-481A-994D-37F820267635}"/>
              </a:ext>
            </a:extLst>
          </p:cNvPr>
          <p:cNvSpPr>
            <a:spLocks noGrp="1" noChangeArrowheads="1"/>
          </p:cNvSpPr>
          <p:nvPr>
            <p:ph type="ftr" sz="quarter" idx="11"/>
          </p:nvPr>
        </p:nvSpPr>
        <p:spPr/>
        <p:txBody>
          <a:bodyPr/>
          <a:lstStyle>
            <a:lvl1pPr>
              <a:spcBef>
                <a:spcPct val="0"/>
              </a:spcBef>
              <a:defRPr dirty="0"/>
            </a:lvl1pPr>
          </a:lstStyle>
          <a:p>
            <a:pPr>
              <a:defRPr/>
            </a:pPr>
            <a:endParaRPr lang="en-US"/>
          </a:p>
        </p:txBody>
      </p:sp>
      <p:sp>
        <p:nvSpPr>
          <p:cNvPr id="15" name="Rectangle 15">
            <a:extLst>
              <a:ext uri="{FF2B5EF4-FFF2-40B4-BE49-F238E27FC236}">
                <a16:creationId xmlns:a16="http://schemas.microsoft.com/office/drawing/2014/main" id="{737B5B7A-FC63-49D3-95ED-47DBE5D8C4A2}"/>
              </a:ext>
            </a:extLst>
          </p:cNvPr>
          <p:cNvSpPr>
            <a:spLocks noGrp="1" noChangeArrowheads="1"/>
          </p:cNvSpPr>
          <p:nvPr>
            <p:ph type="sldNum" sz="quarter" idx="12"/>
          </p:nvPr>
        </p:nvSpPr>
        <p:spPr/>
        <p:txBody>
          <a:bodyPr/>
          <a:lstStyle>
            <a:lvl1pPr>
              <a:spcBef>
                <a:spcPct val="0"/>
              </a:spcBef>
              <a:defRPr/>
            </a:lvl1pPr>
          </a:lstStyle>
          <a:p>
            <a:fld id="{D2E89720-3E71-4628-98CB-FD88A06BF2D2}" type="slidenum">
              <a:rPr lang="en-US" altLang="en-US"/>
              <a:pPr/>
              <a:t>‹#›</a:t>
            </a:fld>
            <a:endParaRPr lang="en-US" altLang="en-US"/>
          </a:p>
        </p:txBody>
      </p:sp>
    </p:spTree>
    <p:extLst>
      <p:ext uri="{BB962C8B-B14F-4D97-AF65-F5344CB8AC3E}">
        <p14:creationId xmlns:p14="http://schemas.microsoft.com/office/powerpoint/2010/main" val="1123572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6">
            <a:extLst>
              <a:ext uri="{FF2B5EF4-FFF2-40B4-BE49-F238E27FC236}">
                <a16:creationId xmlns:a16="http://schemas.microsoft.com/office/drawing/2014/main" id="{0BF3093F-763C-4D0E-BE6F-661921CA393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37">
            <a:extLst>
              <a:ext uri="{FF2B5EF4-FFF2-40B4-BE49-F238E27FC236}">
                <a16:creationId xmlns:a16="http://schemas.microsoft.com/office/drawing/2014/main" id="{8D429C8C-724B-4506-89D9-910F77A93DF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38">
            <a:extLst>
              <a:ext uri="{FF2B5EF4-FFF2-40B4-BE49-F238E27FC236}">
                <a16:creationId xmlns:a16="http://schemas.microsoft.com/office/drawing/2014/main" id="{24B81CEB-AB9F-4B86-9E20-EF636DA2644A}"/>
              </a:ext>
            </a:extLst>
          </p:cNvPr>
          <p:cNvSpPr>
            <a:spLocks noGrp="1" noChangeArrowheads="1"/>
          </p:cNvSpPr>
          <p:nvPr>
            <p:ph type="sldNum" sz="quarter" idx="12"/>
          </p:nvPr>
        </p:nvSpPr>
        <p:spPr>
          <a:ln/>
        </p:spPr>
        <p:txBody>
          <a:bodyPr/>
          <a:lstStyle>
            <a:lvl1pPr>
              <a:defRPr/>
            </a:lvl1pPr>
          </a:lstStyle>
          <a:p>
            <a:fld id="{6D3EC07D-9E13-4BF0-BFEF-C58DA3108EEE}" type="slidenum">
              <a:rPr lang="en-US" altLang="en-US"/>
              <a:pPr/>
              <a:t>‹#›</a:t>
            </a:fld>
            <a:endParaRPr lang="en-US" altLang="en-US"/>
          </a:p>
        </p:txBody>
      </p:sp>
    </p:spTree>
    <p:extLst>
      <p:ext uri="{BB962C8B-B14F-4D97-AF65-F5344CB8AC3E}">
        <p14:creationId xmlns:p14="http://schemas.microsoft.com/office/powerpoint/2010/main" val="3416746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36">
            <a:extLst>
              <a:ext uri="{FF2B5EF4-FFF2-40B4-BE49-F238E27FC236}">
                <a16:creationId xmlns:a16="http://schemas.microsoft.com/office/drawing/2014/main" id="{1D3F912E-DB30-4371-97F0-3FBBEE13FB6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37">
            <a:extLst>
              <a:ext uri="{FF2B5EF4-FFF2-40B4-BE49-F238E27FC236}">
                <a16:creationId xmlns:a16="http://schemas.microsoft.com/office/drawing/2014/main" id="{E64BB003-EC9F-4F4D-AE61-205B4BFCDFB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38">
            <a:extLst>
              <a:ext uri="{FF2B5EF4-FFF2-40B4-BE49-F238E27FC236}">
                <a16:creationId xmlns:a16="http://schemas.microsoft.com/office/drawing/2014/main" id="{9633261F-D9F3-41F2-865C-9AE57BD8419B}"/>
              </a:ext>
            </a:extLst>
          </p:cNvPr>
          <p:cNvSpPr>
            <a:spLocks noGrp="1" noChangeArrowheads="1"/>
          </p:cNvSpPr>
          <p:nvPr>
            <p:ph type="sldNum" sz="quarter" idx="12"/>
          </p:nvPr>
        </p:nvSpPr>
        <p:spPr>
          <a:ln/>
        </p:spPr>
        <p:txBody>
          <a:bodyPr/>
          <a:lstStyle>
            <a:lvl1pPr>
              <a:defRPr/>
            </a:lvl1pPr>
          </a:lstStyle>
          <a:p>
            <a:fld id="{F5A2CB64-8DC7-4539-88A8-DD232970B345}" type="slidenum">
              <a:rPr lang="en-US" altLang="en-US"/>
              <a:pPr/>
              <a:t>‹#›</a:t>
            </a:fld>
            <a:endParaRPr lang="en-US" altLang="en-US"/>
          </a:p>
        </p:txBody>
      </p:sp>
    </p:spTree>
    <p:extLst>
      <p:ext uri="{BB962C8B-B14F-4D97-AF65-F5344CB8AC3E}">
        <p14:creationId xmlns:p14="http://schemas.microsoft.com/office/powerpoint/2010/main" val="11739308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36">
            <a:extLst>
              <a:ext uri="{FF2B5EF4-FFF2-40B4-BE49-F238E27FC236}">
                <a16:creationId xmlns:a16="http://schemas.microsoft.com/office/drawing/2014/main" id="{A59A9075-727A-467F-99AD-F74ED3823CD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37">
            <a:extLst>
              <a:ext uri="{FF2B5EF4-FFF2-40B4-BE49-F238E27FC236}">
                <a16:creationId xmlns:a16="http://schemas.microsoft.com/office/drawing/2014/main" id="{BD01F3DE-090E-44E1-8DAF-CA5BA536B6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38">
            <a:extLst>
              <a:ext uri="{FF2B5EF4-FFF2-40B4-BE49-F238E27FC236}">
                <a16:creationId xmlns:a16="http://schemas.microsoft.com/office/drawing/2014/main" id="{DEF3E44E-0584-4AB8-8328-AEE2B2C4981A}"/>
              </a:ext>
            </a:extLst>
          </p:cNvPr>
          <p:cNvSpPr>
            <a:spLocks noGrp="1" noChangeArrowheads="1"/>
          </p:cNvSpPr>
          <p:nvPr>
            <p:ph type="sldNum" sz="quarter" idx="12"/>
          </p:nvPr>
        </p:nvSpPr>
        <p:spPr>
          <a:ln/>
        </p:spPr>
        <p:txBody>
          <a:bodyPr/>
          <a:lstStyle>
            <a:lvl1pPr>
              <a:defRPr/>
            </a:lvl1pPr>
          </a:lstStyle>
          <a:p>
            <a:fld id="{53520FA1-044E-4CCE-AF0A-A9AC4334EF28}" type="slidenum">
              <a:rPr lang="en-US" altLang="en-US"/>
              <a:pPr/>
              <a:t>‹#›</a:t>
            </a:fld>
            <a:endParaRPr lang="en-US" altLang="en-US"/>
          </a:p>
        </p:txBody>
      </p:sp>
    </p:spTree>
    <p:extLst>
      <p:ext uri="{BB962C8B-B14F-4D97-AF65-F5344CB8AC3E}">
        <p14:creationId xmlns:p14="http://schemas.microsoft.com/office/powerpoint/2010/main" val="2604811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36">
            <a:extLst>
              <a:ext uri="{FF2B5EF4-FFF2-40B4-BE49-F238E27FC236}">
                <a16:creationId xmlns:a16="http://schemas.microsoft.com/office/drawing/2014/main" id="{17560F2C-AD3A-481E-A6CD-31B2D300D5F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037">
            <a:extLst>
              <a:ext uri="{FF2B5EF4-FFF2-40B4-BE49-F238E27FC236}">
                <a16:creationId xmlns:a16="http://schemas.microsoft.com/office/drawing/2014/main" id="{26434A6D-2078-4E88-9DFB-279D2C01EDE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038">
            <a:extLst>
              <a:ext uri="{FF2B5EF4-FFF2-40B4-BE49-F238E27FC236}">
                <a16:creationId xmlns:a16="http://schemas.microsoft.com/office/drawing/2014/main" id="{E0938A23-A9DC-4C03-B54B-C46BBE027525}"/>
              </a:ext>
            </a:extLst>
          </p:cNvPr>
          <p:cNvSpPr>
            <a:spLocks noGrp="1" noChangeArrowheads="1"/>
          </p:cNvSpPr>
          <p:nvPr>
            <p:ph type="sldNum" sz="quarter" idx="12"/>
          </p:nvPr>
        </p:nvSpPr>
        <p:spPr>
          <a:ln/>
        </p:spPr>
        <p:txBody>
          <a:bodyPr/>
          <a:lstStyle>
            <a:lvl1pPr>
              <a:defRPr/>
            </a:lvl1pPr>
          </a:lstStyle>
          <a:p>
            <a:fld id="{236DD5CC-CC34-44A0-8FBC-27577B2D7D52}" type="slidenum">
              <a:rPr lang="en-US" altLang="en-US"/>
              <a:pPr/>
              <a:t>‹#›</a:t>
            </a:fld>
            <a:endParaRPr lang="en-US" altLang="en-US"/>
          </a:p>
        </p:txBody>
      </p:sp>
    </p:spTree>
    <p:extLst>
      <p:ext uri="{BB962C8B-B14F-4D97-AF65-F5344CB8AC3E}">
        <p14:creationId xmlns:p14="http://schemas.microsoft.com/office/powerpoint/2010/main" val="3472175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36">
            <a:extLst>
              <a:ext uri="{FF2B5EF4-FFF2-40B4-BE49-F238E27FC236}">
                <a16:creationId xmlns:a16="http://schemas.microsoft.com/office/drawing/2014/main" id="{64D8BEBB-1ED4-4800-A1DA-64D6C067E5F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037">
            <a:extLst>
              <a:ext uri="{FF2B5EF4-FFF2-40B4-BE49-F238E27FC236}">
                <a16:creationId xmlns:a16="http://schemas.microsoft.com/office/drawing/2014/main" id="{B7C694CF-61A7-4098-8807-EB5146C44E1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038">
            <a:extLst>
              <a:ext uri="{FF2B5EF4-FFF2-40B4-BE49-F238E27FC236}">
                <a16:creationId xmlns:a16="http://schemas.microsoft.com/office/drawing/2014/main" id="{415994DE-5DBE-434D-9180-16AC2E444B39}"/>
              </a:ext>
            </a:extLst>
          </p:cNvPr>
          <p:cNvSpPr>
            <a:spLocks noGrp="1" noChangeArrowheads="1"/>
          </p:cNvSpPr>
          <p:nvPr>
            <p:ph type="sldNum" sz="quarter" idx="12"/>
          </p:nvPr>
        </p:nvSpPr>
        <p:spPr>
          <a:ln/>
        </p:spPr>
        <p:txBody>
          <a:bodyPr/>
          <a:lstStyle>
            <a:lvl1pPr>
              <a:defRPr/>
            </a:lvl1pPr>
          </a:lstStyle>
          <a:p>
            <a:fld id="{0DCA33C3-FD1F-47C3-B71C-4D951D62B83B}" type="slidenum">
              <a:rPr lang="en-US" altLang="en-US"/>
              <a:pPr/>
              <a:t>‹#›</a:t>
            </a:fld>
            <a:endParaRPr lang="en-US" altLang="en-US"/>
          </a:p>
        </p:txBody>
      </p:sp>
    </p:spTree>
    <p:extLst>
      <p:ext uri="{BB962C8B-B14F-4D97-AF65-F5344CB8AC3E}">
        <p14:creationId xmlns:p14="http://schemas.microsoft.com/office/powerpoint/2010/main" val="22478031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6">
            <a:extLst>
              <a:ext uri="{FF2B5EF4-FFF2-40B4-BE49-F238E27FC236}">
                <a16:creationId xmlns:a16="http://schemas.microsoft.com/office/drawing/2014/main" id="{8E95EB9D-8B7D-49CB-BE6F-F8E62E098C8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037">
            <a:extLst>
              <a:ext uri="{FF2B5EF4-FFF2-40B4-BE49-F238E27FC236}">
                <a16:creationId xmlns:a16="http://schemas.microsoft.com/office/drawing/2014/main" id="{E6AA88B7-7A2D-44F6-B00D-A8F5FC3A718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038">
            <a:extLst>
              <a:ext uri="{FF2B5EF4-FFF2-40B4-BE49-F238E27FC236}">
                <a16:creationId xmlns:a16="http://schemas.microsoft.com/office/drawing/2014/main" id="{F31A42C2-E105-4C1F-99E9-7BE95025443F}"/>
              </a:ext>
            </a:extLst>
          </p:cNvPr>
          <p:cNvSpPr>
            <a:spLocks noGrp="1" noChangeArrowheads="1"/>
          </p:cNvSpPr>
          <p:nvPr>
            <p:ph type="sldNum" sz="quarter" idx="12"/>
          </p:nvPr>
        </p:nvSpPr>
        <p:spPr>
          <a:ln/>
        </p:spPr>
        <p:txBody>
          <a:bodyPr/>
          <a:lstStyle>
            <a:lvl1pPr>
              <a:defRPr/>
            </a:lvl1pPr>
          </a:lstStyle>
          <a:p>
            <a:fld id="{15DC0213-7220-411A-8DE2-F5012A11FC6C}" type="slidenum">
              <a:rPr lang="en-US" altLang="en-US"/>
              <a:pPr/>
              <a:t>‹#›</a:t>
            </a:fld>
            <a:endParaRPr lang="en-US" altLang="en-US"/>
          </a:p>
        </p:txBody>
      </p:sp>
    </p:spTree>
    <p:extLst>
      <p:ext uri="{BB962C8B-B14F-4D97-AF65-F5344CB8AC3E}">
        <p14:creationId xmlns:p14="http://schemas.microsoft.com/office/powerpoint/2010/main" val="18920323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6">
            <a:extLst>
              <a:ext uri="{FF2B5EF4-FFF2-40B4-BE49-F238E27FC236}">
                <a16:creationId xmlns:a16="http://schemas.microsoft.com/office/drawing/2014/main" id="{A7A19083-806E-435C-B2E8-40ED391EDEC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37">
            <a:extLst>
              <a:ext uri="{FF2B5EF4-FFF2-40B4-BE49-F238E27FC236}">
                <a16:creationId xmlns:a16="http://schemas.microsoft.com/office/drawing/2014/main" id="{D0BDABA9-ABD6-4429-B63F-490DE308A22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38">
            <a:extLst>
              <a:ext uri="{FF2B5EF4-FFF2-40B4-BE49-F238E27FC236}">
                <a16:creationId xmlns:a16="http://schemas.microsoft.com/office/drawing/2014/main" id="{FF7A71EA-D154-4F05-A979-EAB9A7271ECF}"/>
              </a:ext>
            </a:extLst>
          </p:cNvPr>
          <p:cNvSpPr>
            <a:spLocks noGrp="1" noChangeArrowheads="1"/>
          </p:cNvSpPr>
          <p:nvPr>
            <p:ph type="sldNum" sz="quarter" idx="12"/>
          </p:nvPr>
        </p:nvSpPr>
        <p:spPr>
          <a:ln/>
        </p:spPr>
        <p:txBody>
          <a:bodyPr/>
          <a:lstStyle>
            <a:lvl1pPr>
              <a:defRPr/>
            </a:lvl1pPr>
          </a:lstStyle>
          <a:p>
            <a:fld id="{F4D6D574-051E-4172-8E67-0527E6CDA297}" type="slidenum">
              <a:rPr lang="en-US" altLang="en-US"/>
              <a:pPr/>
              <a:t>‹#›</a:t>
            </a:fld>
            <a:endParaRPr lang="en-US" altLang="en-US"/>
          </a:p>
        </p:txBody>
      </p:sp>
    </p:spTree>
    <p:extLst>
      <p:ext uri="{BB962C8B-B14F-4D97-AF65-F5344CB8AC3E}">
        <p14:creationId xmlns:p14="http://schemas.microsoft.com/office/powerpoint/2010/main" val="556045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597659" cy="914400"/>
          </a:xfrm>
        </p:spPr>
        <p:txBody>
          <a:bodyPr/>
          <a:lstStyle>
            <a:lvl1pPr>
              <a:defRPr>
                <a:latin typeface="Cambria" panose="02040503050406030204" pitchFamily="18" charset="0"/>
              </a:defRPr>
            </a:lvl1pPr>
          </a:lstStyle>
          <a:p>
            <a:r>
              <a:rPr lang="en-US" dirty="0"/>
              <a:t>Click to edit Master title style</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46185" r="49765"/>
          <a:stretch/>
        </p:blipFill>
        <p:spPr>
          <a:xfrm>
            <a:off x="60960" y="5834813"/>
            <a:ext cx="12070080" cy="1023187"/>
          </a:xfrm>
          <a:prstGeom prst="rect">
            <a:avLst/>
          </a:prstGeom>
        </p:spPr>
      </p:pic>
      <p:sp>
        <p:nvSpPr>
          <p:cNvPr id="3" name="Content Placeholder 2"/>
          <p:cNvSpPr>
            <a:spLocks noGrp="1"/>
          </p:cNvSpPr>
          <p:nvPr>
            <p:ph idx="1"/>
          </p:nvPr>
        </p:nvSpPr>
        <p:spPr>
          <a:xfrm>
            <a:off x="838200" y="1539875"/>
            <a:ext cx="10515600" cy="4389120"/>
          </a:xfrm>
        </p:spPr>
        <p:txBody>
          <a:bodyPr/>
          <a:lstStyle>
            <a:lvl1pPr>
              <a:defRPr sz="2400">
                <a:latin typeface="Cambria" panose="02040503050406030204" pitchFamily="18" charset="0"/>
              </a:defRPr>
            </a:lvl1pPr>
            <a:lvl2pPr>
              <a:defRPr sz="2200">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sz="1400">
                <a:latin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16834" y="165100"/>
            <a:ext cx="1294297" cy="1289304"/>
          </a:xfrm>
          <a:prstGeom prst="rect">
            <a:avLst/>
          </a:prstGeom>
        </p:spPr>
      </p:pic>
      <p:sp>
        <p:nvSpPr>
          <p:cNvPr id="9" name="Rectangle 8"/>
          <p:cNvSpPr/>
          <p:nvPr userDrawn="1"/>
        </p:nvSpPr>
        <p:spPr>
          <a:xfrm>
            <a:off x="-30480" y="6345936"/>
            <a:ext cx="12252960" cy="512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mbria" panose="02040503050406030204" pitchFamily="18" charset="0"/>
              </a:rPr>
              <a:t>SCCAP53.org				effectivechildtherapy.org</a:t>
            </a:r>
          </a:p>
        </p:txBody>
      </p:sp>
    </p:spTree>
    <p:extLst>
      <p:ext uri="{BB962C8B-B14F-4D97-AF65-F5344CB8AC3E}">
        <p14:creationId xmlns:p14="http://schemas.microsoft.com/office/powerpoint/2010/main" val="10036143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6">
            <a:extLst>
              <a:ext uri="{FF2B5EF4-FFF2-40B4-BE49-F238E27FC236}">
                <a16:creationId xmlns:a16="http://schemas.microsoft.com/office/drawing/2014/main" id="{08DC40CC-B724-45DA-9D47-010F899CD42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37">
            <a:extLst>
              <a:ext uri="{FF2B5EF4-FFF2-40B4-BE49-F238E27FC236}">
                <a16:creationId xmlns:a16="http://schemas.microsoft.com/office/drawing/2014/main" id="{D2261B8B-6202-422C-A14A-9E3C60BFABF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38">
            <a:extLst>
              <a:ext uri="{FF2B5EF4-FFF2-40B4-BE49-F238E27FC236}">
                <a16:creationId xmlns:a16="http://schemas.microsoft.com/office/drawing/2014/main" id="{A3A46AE2-CA04-4C65-B744-46CDE06E171B}"/>
              </a:ext>
            </a:extLst>
          </p:cNvPr>
          <p:cNvSpPr>
            <a:spLocks noGrp="1" noChangeArrowheads="1"/>
          </p:cNvSpPr>
          <p:nvPr>
            <p:ph type="sldNum" sz="quarter" idx="12"/>
          </p:nvPr>
        </p:nvSpPr>
        <p:spPr>
          <a:ln/>
        </p:spPr>
        <p:txBody>
          <a:bodyPr/>
          <a:lstStyle>
            <a:lvl1pPr>
              <a:defRPr/>
            </a:lvl1pPr>
          </a:lstStyle>
          <a:p>
            <a:fld id="{97C6C5DA-3CAC-4FFD-9745-C612AACA6D3C}" type="slidenum">
              <a:rPr lang="en-US" altLang="en-US"/>
              <a:pPr/>
              <a:t>‹#›</a:t>
            </a:fld>
            <a:endParaRPr lang="en-US" altLang="en-US"/>
          </a:p>
        </p:txBody>
      </p:sp>
    </p:spTree>
    <p:extLst>
      <p:ext uri="{BB962C8B-B14F-4D97-AF65-F5344CB8AC3E}">
        <p14:creationId xmlns:p14="http://schemas.microsoft.com/office/powerpoint/2010/main" val="31683582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6">
            <a:extLst>
              <a:ext uri="{FF2B5EF4-FFF2-40B4-BE49-F238E27FC236}">
                <a16:creationId xmlns:a16="http://schemas.microsoft.com/office/drawing/2014/main" id="{F5EF3B5C-5F67-43DB-97E7-E8E93CAF6DB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37">
            <a:extLst>
              <a:ext uri="{FF2B5EF4-FFF2-40B4-BE49-F238E27FC236}">
                <a16:creationId xmlns:a16="http://schemas.microsoft.com/office/drawing/2014/main" id="{923DE3FF-3FE0-4F1F-A165-8B6665137FE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38">
            <a:extLst>
              <a:ext uri="{FF2B5EF4-FFF2-40B4-BE49-F238E27FC236}">
                <a16:creationId xmlns:a16="http://schemas.microsoft.com/office/drawing/2014/main" id="{A6A4C718-2717-4B2C-B157-F740742DEDC1}"/>
              </a:ext>
            </a:extLst>
          </p:cNvPr>
          <p:cNvSpPr>
            <a:spLocks noGrp="1" noChangeArrowheads="1"/>
          </p:cNvSpPr>
          <p:nvPr>
            <p:ph type="sldNum" sz="quarter" idx="12"/>
          </p:nvPr>
        </p:nvSpPr>
        <p:spPr>
          <a:ln/>
        </p:spPr>
        <p:txBody>
          <a:bodyPr/>
          <a:lstStyle>
            <a:lvl1pPr>
              <a:defRPr/>
            </a:lvl1pPr>
          </a:lstStyle>
          <a:p>
            <a:fld id="{A08DB03D-BE29-448D-9B6F-7678F925DEA2}" type="slidenum">
              <a:rPr lang="en-US" altLang="en-US"/>
              <a:pPr/>
              <a:t>‹#›</a:t>
            </a:fld>
            <a:endParaRPr lang="en-US" altLang="en-US"/>
          </a:p>
        </p:txBody>
      </p:sp>
    </p:spTree>
    <p:extLst>
      <p:ext uri="{BB962C8B-B14F-4D97-AF65-F5344CB8AC3E}">
        <p14:creationId xmlns:p14="http://schemas.microsoft.com/office/powerpoint/2010/main" val="9250725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6">
            <a:extLst>
              <a:ext uri="{FF2B5EF4-FFF2-40B4-BE49-F238E27FC236}">
                <a16:creationId xmlns:a16="http://schemas.microsoft.com/office/drawing/2014/main" id="{8632454E-E357-4FCE-ACBF-B8D6505A7F5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37">
            <a:extLst>
              <a:ext uri="{FF2B5EF4-FFF2-40B4-BE49-F238E27FC236}">
                <a16:creationId xmlns:a16="http://schemas.microsoft.com/office/drawing/2014/main" id="{8D339D9E-4CEC-48A8-BD93-4353FAD037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38">
            <a:extLst>
              <a:ext uri="{FF2B5EF4-FFF2-40B4-BE49-F238E27FC236}">
                <a16:creationId xmlns:a16="http://schemas.microsoft.com/office/drawing/2014/main" id="{8DC03AEA-CC6F-45BE-BE34-5DFDAFA516D5}"/>
              </a:ext>
            </a:extLst>
          </p:cNvPr>
          <p:cNvSpPr>
            <a:spLocks noGrp="1" noChangeArrowheads="1"/>
          </p:cNvSpPr>
          <p:nvPr>
            <p:ph type="sldNum" sz="quarter" idx="12"/>
          </p:nvPr>
        </p:nvSpPr>
        <p:spPr>
          <a:ln/>
        </p:spPr>
        <p:txBody>
          <a:bodyPr/>
          <a:lstStyle>
            <a:lvl1pPr>
              <a:defRPr/>
            </a:lvl1pPr>
          </a:lstStyle>
          <a:p>
            <a:fld id="{17F61CC6-E3CF-4262-8BD0-7BAEE97360DE}" type="slidenum">
              <a:rPr lang="en-US" altLang="en-US"/>
              <a:pPr/>
              <a:t>‹#›</a:t>
            </a:fld>
            <a:endParaRPr lang="en-US" altLang="en-US"/>
          </a:p>
        </p:txBody>
      </p:sp>
    </p:spTree>
    <p:extLst>
      <p:ext uri="{BB962C8B-B14F-4D97-AF65-F5344CB8AC3E}">
        <p14:creationId xmlns:p14="http://schemas.microsoft.com/office/powerpoint/2010/main" val="831282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BD6D51-B1BF-4715-A036-004D317A57E8}" type="datetimeFigureOut">
              <a:rPr lang="en-US" smtClean="0"/>
              <a:t>7/8/2020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A9B48-D0CA-41FD-A227-DEEB8ACFB85B}" type="slidenum">
              <a:rPr lang="en-US" smtClean="0"/>
              <a:t>‹#›</a:t>
            </a:fld>
            <a:endParaRPr lang="en-US"/>
          </a:p>
        </p:txBody>
      </p:sp>
    </p:spTree>
    <p:extLst>
      <p:ext uri="{BB962C8B-B14F-4D97-AF65-F5344CB8AC3E}">
        <p14:creationId xmlns:p14="http://schemas.microsoft.com/office/powerpoint/2010/main" val="3748710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BD6D51-B1BF-4715-A036-004D317A57E8}" type="datetimeFigureOut">
              <a:rPr lang="en-US" smtClean="0"/>
              <a:t>7/8/2020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BA9B48-D0CA-41FD-A227-DEEB8ACFB85B}" type="slidenum">
              <a:rPr lang="en-US" smtClean="0"/>
              <a:t>‹#›</a:t>
            </a:fld>
            <a:endParaRPr lang="en-US"/>
          </a:p>
        </p:txBody>
      </p:sp>
    </p:spTree>
    <p:extLst>
      <p:ext uri="{BB962C8B-B14F-4D97-AF65-F5344CB8AC3E}">
        <p14:creationId xmlns:p14="http://schemas.microsoft.com/office/powerpoint/2010/main" val="2006352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BD6D51-B1BF-4715-A036-004D317A57E8}" type="datetimeFigureOut">
              <a:rPr lang="en-US" smtClean="0"/>
              <a:t>7/8/2020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BA9B48-D0CA-41FD-A227-DEEB8ACFB85B}" type="slidenum">
              <a:rPr lang="en-US" smtClean="0"/>
              <a:t>‹#›</a:t>
            </a:fld>
            <a:endParaRPr lang="en-US"/>
          </a:p>
        </p:txBody>
      </p:sp>
    </p:spTree>
    <p:extLst>
      <p:ext uri="{BB962C8B-B14F-4D97-AF65-F5344CB8AC3E}">
        <p14:creationId xmlns:p14="http://schemas.microsoft.com/office/powerpoint/2010/main" val="4037380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BD6D51-B1BF-4715-A036-004D317A57E8}" type="datetimeFigureOut">
              <a:rPr lang="en-US" smtClean="0"/>
              <a:t>7/8/2020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BA9B48-D0CA-41FD-A227-DEEB8ACFB85B}" type="slidenum">
              <a:rPr lang="en-US" smtClean="0"/>
              <a:t>‹#›</a:t>
            </a:fld>
            <a:endParaRPr lang="en-US"/>
          </a:p>
        </p:txBody>
      </p:sp>
    </p:spTree>
    <p:extLst>
      <p:ext uri="{BB962C8B-B14F-4D97-AF65-F5344CB8AC3E}">
        <p14:creationId xmlns:p14="http://schemas.microsoft.com/office/powerpoint/2010/main" val="2757248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D6D51-B1BF-4715-A036-004D317A57E8}" type="datetimeFigureOut">
              <a:rPr lang="en-US" smtClean="0"/>
              <a:t>7/8/2020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BA9B48-D0CA-41FD-A227-DEEB8ACFB85B}" type="slidenum">
              <a:rPr lang="en-US" smtClean="0"/>
              <a:t>‹#›</a:t>
            </a:fld>
            <a:endParaRPr lang="en-US"/>
          </a:p>
        </p:txBody>
      </p:sp>
    </p:spTree>
    <p:extLst>
      <p:ext uri="{BB962C8B-B14F-4D97-AF65-F5344CB8AC3E}">
        <p14:creationId xmlns:p14="http://schemas.microsoft.com/office/powerpoint/2010/main" val="3165559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BD6D51-B1BF-4715-A036-004D317A57E8}" type="datetimeFigureOut">
              <a:rPr lang="en-US" smtClean="0"/>
              <a:t>7/8/2020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BA9B48-D0CA-41FD-A227-DEEB8ACFB85B}" type="slidenum">
              <a:rPr lang="en-US" smtClean="0"/>
              <a:t>‹#›</a:t>
            </a:fld>
            <a:endParaRPr lang="en-US"/>
          </a:p>
        </p:txBody>
      </p:sp>
    </p:spTree>
    <p:extLst>
      <p:ext uri="{BB962C8B-B14F-4D97-AF65-F5344CB8AC3E}">
        <p14:creationId xmlns:p14="http://schemas.microsoft.com/office/powerpoint/2010/main" val="2589256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BD6D51-B1BF-4715-A036-004D317A57E8}" type="datetimeFigureOut">
              <a:rPr lang="en-US" smtClean="0"/>
              <a:t>7/8/2020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BA9B48-D0CA-41FD-A227-DEEB8ACFB85B}" type="slidenum">
              <a:rPr lang="en-US" smtClean="0"/>
              <a:t>‹#›</a:t>
            </a:fld>
            <a:endParaRPr lang="en-US"/>
          </a:p>
        </p:txBody>
      </p:sp>
    </p:spTree>
    <p:extLst>
      <p:ext uri="{BB962C8B-B14F-4D97-AF65-F5344CB8AC3E}">
        <p14:creationId xmlns:p14="http://schemas.microsoft.com/office/powerpoint/2010/main" val="1828896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BD6D51-B1BF-4715-A036-004D317A57E8}" type="datetimeFigureOut">
              <a:rPr lang="en-US" smtClean="0"/>
              <a:t>7/8/2020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BA9B48-D0CA-41FD-A227-DEEB8ACFB85B}" type="slidenum">
              <a:rPr lang="en-US" smtClean="0"/>
              <a:t>‹#›</a:t>
            </a:fld>
            <a:endParaRPr lang="en-US"/>
          </a:p>
        </p:txBody>
      </p:sp>
    </p:spTree>
    <p:extLst>
      <p:ext uri="{BB962C8B-B14F-4D97-AF65-F5344CB8AC3E}">
        <p14:creationId xmlns:p14="http://schemas.microsoft.com/office/powerpoint/2010/main" val="1061492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5000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026" name="Group 1026">
            <a:extLst>
              <a:ext uri="{FF2B5EF4-FFF2-40B4-BE49-F238E27FC236}">
                <a16:creationId xmlns:a16="http://schemas.microsoft.com/office/drawing/2014/main" id="{B42F6C0C-C4B9-4AEA-BAC3-FBF5748F3137}"/>
              </a:ext>
            </a:extLst>
          </p:cNvPr>
          <p:cNvGrpSpPr>
            <a:grpSpLocks/>
          </p:cNvGrpSpPr>
          <p:nvPr/>
        </p:nvGrpSpPr>
        <p:grpSpPr bwMode="auto">
          <a:xfrm>
            <a:off x="0" y="1"/>
            <a:ext cx="12192000" cy="6918325"/>
            <a:chOff x="0" y="0"/>
            <a:chExt cx="5760" cy="4358"/>
          </a:xfrm>
        </p:grpSpPr>
        <p:sp>
          <p:nvSpPr>
            <p:cNvPr id="221187" name="Rectangle 1027">
              <a:extLst>
                <a:ext uri="{FF2B5EF4-FFF2-40B4-BE49-F238E27FC236}">
                  <a16:creationId xmlns:a16="http://schemas.microsoft.com/office/drawing/2014/main" id="{912EE10D-16B7-402A-944D-071784AB26CB}"/>
                </a:ext>
              </a:extLst>
            </p:cNvPr>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eaLnBrk="1" hangingPunct="1">
                <a:spcBef>
                  <a:spcPct val="20000"/>
                </a:spcBef>
                <a:defRPr/>
              </a:pPr>
              <a:endParaRPr lang="en-US" sz="1800" dirty="0">
                <a:latin typeface="Arial" charset="0"/>
              </a:endParaRPr>
            </a:p>
          </p:txBody>
        </p:sp>
        <p:sp>
          <p:nvSpPr>
            <p:cNvPr id="221188" name="Freeform 1028">
              <a:extLst>
                <a:ext uri="{FF2B5EF4-FFF2-40B4-BE49-F238E27FC236}">
                  <a16:creationId xmlns:a16="http://schemas.microsoft.com/office/drawing/2014/main" id="{BA1B5957-9EF0-4E27-B136-7C685B7B215C}"/>
                </a:ext>
              </a:extLst>
            </p:cNvPr>
            <p:cNvSpPr>
              <a:spLocks/>
            </p:cNvSpPr>
            <p:nvPr/>
          </p:nvSpPr>
          <p:spPr bwMode="invGray">
            <a:xfrm>
              <a:off x="0" y="0"/>
              <a:ext cx="5760" cy="1344"/>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eaLnBrk="1" hangingPunct="1">
                <a:spcBef>
                  <a:spcPct val="20000"/>
                </a:spcBef>
                <a:defRPr/>
              </a:pPr>
              <a:endParaRPr lang="en-US" sz="1800" dirty="0">
                <a:latin typeface="Arial" charset="0"/>
              </a:endParaRPr>
            </a:p>
          </p:txBody>
        </p:sp>
        <p:sp>
          <p:nvSpPr>
            <p:cNvPr id="221189" name="Freeform 1029">
              <a:extLst>
                <a:ext uri="{FF2B5EF4-FFF2-40B4-BE49-F238E27FC236}">
                  <a16:creationId xmlns:a16="http://schemas.microsoft.com/office/drawing/2014/main" id="{22484E32-EA77-4BCC-BE50-8BED1F755246}"/>
                </a:ext>
              </a:extLst>
            </p:cNvPr>
            <p:cNvSpPr>
              <a:spLocks/>
            </p:cNvSpPr>
            <p:nvPr/>
          </p:nvSpPr>
          <p:spPr bwMode="invGray">
            <a:xfrm>
              <a:off x="0" y="733"/>
              <a:ext cx="5760" cy="3587"/>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eaLnBrk="1" hangingPunct="1">
                <a:spcBef>
                  <a:spcPct val="20000"/>
                </a:spcBef>
                <a:defRPr/>
              </a:pPr>
              <a:endParaRPr lang="en-US" sz="1800" dirty="0">
                <a:latin typeface="Arial" charset="0"/>
              </a:endParaRPr>
            </a:p>
          </p:txBody>
        </p:sp>
        <p:sp>
          <p:nvSpPr>
            <p:cNvPr id="221190" name="Freeform 1030">
              <a:extLst>
                <a:ext uri="{FF2B5EF4-FFF2-40B4-BE49-F238E27FC236}">
                  <a16:creationId xmlns:a16="http://schemas.microsoft.com/office/drawing/2014/main" id="{A678AFC5-8DFC-4497-9242-97D2A2D7101D}"/>
                </a:ext>
              </a:extLst>
            </p:cNvPr>
            <p:cNvSpPr>
              <a:spLocks/>
            </p:cNvSpPr>
            <p:nvPr/>
          </p:nvSpPr>
          <p:spPr bwMode="invGray">
            <a:xfrm>
              <a:off x="0" y="184"/>
              <a:ext cx="5760" cy="538"/>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eaLnBrk="1" hangingPunct="1">
                <a:spcBef>
                  <a:spcPct val="20000"/>
                </a:spcBef>
                <a:defRPr/>
              </a:pPr>
              <a:endParaRPr lang="en-US" sz="1800" dirty="0">
                <a:latin typeface="Arial" charset="0"/>
              </a:endParaRPr>
            </a:p>
          </p:txBody>
        </p:sp>
        <p:sp>
          <p:nvSpPr>
            <p:cNvPr id="221191" name="Freeform 1031">
              <a:extLst>
                <a:ext uri="{FF2B5EF4-FFF2-40B4-BE49-F238E27FC236}">
                  <a16:creationId xmlns:a16="http://schemas.microsoft.com/office/drawing/2014/main" id="{65090478-D204-4BCB-9262-71711A25AE3B}"/>
                </a:ext>
              </a:extLst>
            </p:cNvPr>
            <p:cNvSpPr>
              <a:spLocks/>
            </p:cNvSpPr>
            <p:nvPr/>
          </p:nvSpPr>
          <p:spPr bwMode="invGray">
            <a:xfrm>
              <a:off x="0" y="1515"/>
              <a:ext cx="5760" cy="674"/>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1" hangingPunct="1">
                <a:spcBef>
                  <a:spcPct val="20000"/>
                </a:spcBef>
                <a:defRPr/>
              </a:pPr>
              <a:endParaRPr lang="en-US" sz="1800" dirty="0">
                <a:latin typeface="Arial" charset="0"/>
              </a:endParaRPr>
            </a:p>
          </p:txBody>
        </p:sp>
        <p:sp>
          <p:nvSpPr>
            <p:cNvPr id="221192" name="Freeform 1032">
              <a:extLst>
                <a:ext uri="{FF2B5EF4-FFF2-40B4-BE49-F238E27FC236}">
                  <a16:creationId xmlns:a16="http://schemas.microsoft.com/office/drawing/2014/main" id="{A9C77717-55C3-46FA-AEF9-B921799E9D12}"/>
                </a:ext>
              </a:extLst>
            </p:cNvPr>
            <p:cNvSpPr>
              <a:spLocks/>
            </p:cNvSpPr>
            <p:nvPr/>
          </p:nvSpPr>
          <p:spPr bwMode="invGray">
            <a:xfrm>
              <a:off x="1560" y="959"/>
              <a:ext cx="4200" cy="3361"/>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eaLnBrk="1" hangingPunct="1">
                <a:spcBef>
                  <a:spcPct val="20000"/>
                </a:spcBef>
                <a:defRPr/>
              </a:pPr>
              <a:endParaRPr lang="en-US" sz="1800" dirty="0">
                <a:latin typeface="Arial" charset="0"/>
              </a:endParaRPr>
            </a:p>
          </p:txBody>
        </p:sp>
        <p:sp>
          <p:nvSpPr>
            <p:cNvPr id="221193" name="Freeform 1033">
              <a:extLst>
                <a:ext uri="{FF2B5EF4-FFF2-40B4-BE49-F238E27FC236}">
                  <a16:creationId xmlns:a16="http://schemas.microsoft.com/office/drawing/2014/main" id="{E2BFBEAD-5BCA-4BF4-8034-40BECF48564A}"/>
                </a:ext>
              </a:extLst>
            </p:cNvPr>
            <p:cNvSpPr>
              <a:spLocks/>
            </p:cNvSpPr>
            <p:nvPr/>
          </p:nvSpPr>
          <p:spPr bwMode="invGray">
            <a:xfrm>
              <a:off x="0" y="2169"/>
              <a:ext cx="5760" cy="1925"/>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1" hangingPunct="1">
                <a:spcBef>
                  <a:spcPct val="20000"/>
                </a:spcBef>
                <a:defRPr/>
              </a:pPr>
              <a:endParaRPr lang="en-US" sz="1800" dirty="0">
                <a:latin typeface="Arial" charset="0"/>
              </a:endParaRPr>
            </a:p>
          </p:txBody>
        </p:sp>
        <p:sp>
          <p:nvSpPr>
            <p:cNvPr id="221194" name="Freeform 1034">
              <a:extLst>
                <a:ext uri="{FF2B5EF4-FFF2-40B4-BE49-F238E27FC236}">
                  <a16:creationId xmlns:a16="http://schemas.microsoft.com/office/drawing/2014/main" id="{F111FA45-96E4-43B3-9101-5093C1F59F56}"/>
                </a:ext>
              </a:extLst>
            </p:cNvPr>
            <p:cNvSpPr>
              <a:spLocks/>
            </p:cNvSpPr>
            <p:nvPr/>
          </p:nvSpPr>
          <p:spPr bwMode="invGray">
            <a:xfrm>
              <a:off x="0" y="2238"/>
              <a:ext cx="3929" cy="212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eaLnBrk="1" hangingPunct="1">
                <a:spcBef>
                  <a:spcPct val="20000"/>
                </a:spcBef>
                <a:defRPr/>
              </a:pPr>
              <a:endParaRPr lang="en-US" sz="1800" dirty="0">
                <a:latin typeface="Arial" charset="0"/>
              </a:endParaRPr>
            </a:p>
          </p:txBody>
        </p:sp>
      </p:grpSp>
      <p:sp>
        <p:nvSpPr>
          <p:cNvPr id="1027" name="Rectangle 1035">
            <a:extLst>
              <a:ext uri="{FF2B5EF4-FFF2-40B4-BE49-F238E27FC236}">
                <a16:creationId xmlns:a16="http://schemas.microsoft.com/office/drawing/2014/main" id="{3B20847F-6A33-444E-8263-E8F1C2923751}"/>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21196" name="Rectangle 1036">
            <a:extLst>
              <a:ext uri="{FF2B5EF4-FFF2-40B4-BE49-F238E27FC236}">
                <a16:creationId xmlns:a16="http://schemas.microsoft.com/office/drawing/2014/main" id="{F9A05996-3C35-43B8-BF51-BFD66E38C3E1}"/>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1" hangingPunct="1">
              <a:spcBef>
                <a:spcPct val="50000"/>
              </a:spcBef>
              <a:defRPr sz="1400" dirty="0">
                <a:latin typeface="Times New Roman" pitchFamily="18" charset="0"/>
              </a:defRPr>
            </a:lvl1pPr>
          </a:lstStyle>
          <a:p>
            <a:pPr>
              <a:defRPr/>
            </a:pPr>
            <a:endParaRPr lang="en-US"/>
          </a:p>
        </p:txBody>
      </p:sp>
      <p:sp>
        <p:nvSpPr>
          <p:cNvPr id="221197" name="Rectangle 1037">
            <a:extLst>
              <a:ext uri="{FF2B5EF4-FFF2-40B4-BE49-F238E27FC236}">
                <a16:creationId xmlns:a16="http://schemas.microsoft.com/office/drawing/2014/main" id="{49BF5A67-CA2C-4056-883F-687AA6AF7801}"/>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eaLnBrk="1" hangingPunct="1">
              <a:spcBef>
                <a:spcPct val="50000"/>
              </a:spcBef>
              <a:defRPr sz="1400" dirty="0">
                <a:latin typeface="Times New Roman" pitchFamily="18" charset="0"/>
              </a:defRPr>
            </a:lvl1pPr>
          </a:lstStyle>
          <a:p>
            <a:pPr>
              <a:defRPr/>
            </a:pPr>
            <a:endParaRPr lang="en-US"/>
          </a:p>
        </p:txBody>
      </p:sp>
      <p:sp>
        <p:nvSpPr>
          <p:cNvPr id="221198" name="Rectangle 1038">
            <a:extLst>
              <a:ext uri="{FF2B5EF4-FFF2-40B4-BE49-F238E27FC236}">
                <a16:creationId xmlns:a16="http://schemas.microsoft.com/office/drawing/2014/main" id="{4AC9AE08-4AE2-4CF7-AB98-520D98DD4CC4}"/>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spcBef>
                <a:spcPct val="50000"/>
              </a:spcBef>
              <a:defRPr sz="1400">
                <a:latin typeface="Times New Roman" panose="02020603050405020304" pitchFamily="18" charset="0"/>
              </a:defRPr>
            </a:lvl1pPr>
          </a:lstStyle>
          <a:p>
            <a:fld id="{0C89554F-EA1F-4B02-AD69-3925A7065F94}" type="slidenum">
              <a:rPr lang="en-US" altLang="en-US"/>
              <a:pPr/>
              <a:t>‹#›</a:t>
            </a:fld>
            <a:endParaRPr lang="en-US" altLang="en-US"/>
          </a:p>
        </p:txBody>
      </p:sp>
      <p:sp>
        <p:nvSpPr>
          <p:cNvPr id="1031" name="Rectangle 1039">
            <a:extLst>
              <a:ext uri="{FF2B5EF4-FFF2-40B4-BE49-F238E27FC236}">
                <a16:creationId xmlns:a16="http://schemas.microsoft.com/office/drawing/2014/main" id="{228BFCA1-C8AA-445A-80B1-24D23E55C2E2}"/>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823592959"/>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3600" b="1">
          <a:solidFill>
            <a:srgbClr val="FFFF00"/>
          </a:solidFill>
          <a:latin typeface="+mj-lt"/>
          <a:ea typeface="+mj-ea"/>
          <a:cs typeface="+mj-cs"/>
        </a:defRPr>
      </a:lvl1pPr>
      <a:lvl2pPr algn="ctr" rtl="0" eaLnBrk="0" fontAlgn="base" hangingPunct="0">
        <a:spcBef>
          <a:spcPct val="0"/>
        </a:spcBef>
        <a:spcAft>
          <a:spcPct val="0"/>
        </a:spcAft>
        <a:defRPr sz="3600" b="1">
          <a:solidFill>
            <a:srgbClr val="FFFF00"/>
          </a:solidFill>
          <a:latin typeface="Arial" charset="0"/>
        </a:defRPr>
      </a:lvl2pPr>
      <a:lvl3pPr algn="ctr" rtl="0" eaLnBrk="0" fontAlgn="base" hangingPunct="0">
        <a:spcBef>
          <a:spcPct val="0"/>
        </a:spcBef>
        <a:spcAft>
          <a:spcPct val="0"/>
        </a:spcAft>
        <a:defRPr sz="3600" b="1">
          <a:solidFill>
            <a:srgbClr val="FFFF00"/>
          </a:solidFill>
          <a:latin typeface="Arial" charset="0"/>
        </a:defRPr>
      </a:lvl3pPr>
      <a:lvl4pPr algn="ctr" rtl="0" eaLnBrk="0" fontAlgn="base" hangingPunct="0">
        <a:spcBef>
          <a:spcPct val="0"/>
        </a:spcBef>
        <a:spcAft>
          <a:spcPct val="0"/>
        </a:spcAft>
        <a:defRPr sz="3600" b="1">
          <a:solidFill>
            <a:srgbClr val="FFFF00"/>
          </a:solidFill>
          <a:latin typeface="Arial" charset="0"/>
        </a:defRPr>
      </a:lvl4pPr>
      <a:lvl5pPr algn="ctr" rtl="0" eaLnBrk="0" fontAlgn="base" hangingPunct="0">
        <a:spcBef>
          <a:spcPct val="0"/>
        </a:spcBef>
        <a:spcAft>
          <a:spcPct val="0"/>
        </a:spcAft>
        <a:defRPr sz="3600" b="1">
          <a:solidFill>
            <a:srgbClr val="FFFF00"/>
          </a:solidFill>
          <a:latin typeface="Arial" charset="0"/>
        </a:defRPr>
      </a:lvl5pPr>
      <a:lvl6pPr marL="457200" algn="ctr" rtl="0" fontAlgn="base">
        <a:spcBef>
          <a:spcPct val="0"/>
        </a:spcBef>
        <a:spcAft>
          <a:spcPct val="0"/>
        </a:spcAft>
        <a:defRPr sz="3600" b="1">
          <a:solidFill>
            <a:srgbClr val="FFFF00"/>
          </a:solidFill>
          <a:latin typeface="Arial" charset="0"/>
        </a:defRPr>
      </a:lvl6pPr>
      <a:lvl7pPr marL="914400" algn="ctr" rtl="0" fontAlgn="base">
        <a:spcBef>
          <a:spcPct val="0"/>
        </a:spcBef>
        <a:spcAft>
          <a:spcPct val="0"/>
        </a:spcAft>
        <a:defRPr sz="3600" b="1">
          <a:solidFill>
            <a:srgbClr val="FFFF00"/>
          </a:solidFill>
          <a:latin typeface="Arial" charset="0"/>
        </a:defRPr>
      </a:lvl7pPr>
      <a:lvl8pPr marL="1371600" algn="ctr" rtl="0" fontAlgn="base">
        <a:spcBef>
          <a:spcPct val="0"/>
        </a:spcBef>
        <a:spcAft>
          <a:spcPct val="0"/>
        </a:spcAft>
        <a:defRPr sz="3600" b="1">
          <a:solidFill>
            <a:srgbClr val="FFFF00"/>
          </a:solidFill>
          <a:latin typeface="Arial" charset="0"/>
        </a:defRPr>
      </a:lvl8pPr>
      <a:lvl9pPr marL="1828800" algn="ctr" rtl="0" fontAlgn="base">
        <a:spcBef>
          <a:spcPct val="0"/>
        </a:spcBef>
        <a:spcAft>
          <a:spcPct val="0"/>
        </a:spcAft>
        <a:defRPr sz="3600" b="1">
          <a:solidFill>
            <a:srgbClr val="FFFF00"/>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rgbClr val="FFFF00"/>
          </a:solidFill>
          <a:latin typeface="+mn-lt"/>
        </a:defRPr>
      </a:lvl2pPr>
      <a:lvl3pPr marL="1143000" indent="-228600" algn="l" rtl="0" eaLnBrk="0" fontAlgn="base" hangingPunct="0">
        <a:spcBef>
          <a:spcPct val="20000"/>
        </a:spcBef>
        <a:spcAft>
          <a:spcPct val="0"/>
        </a:spcAft>
        <a:defRPr sz="2400">
          <a:solidFill>
            <a:srgbClr val="FFFF00"/>
          </a:solidFill>
          <a:latin typeface="+mn-lt"/>
        </a:defRPr>
      </a:lvl3pPr>
      <a:lvl4pPr marL="1600200" indent="-228600" algn="l" rtl="0" eaLnBrk="0" fontAlgn="base" hangingPunct="0">
        <a:spcBef>
          <a:spcPct val="20000"/>
        </a:spcBef>
        <a:spcAft>
          <a:spcPct val="0"/>
        </a:spcAft>
        <a:defRPr sz="2000">
          <a:solidFill>
            <a:srgbClr val="FFFF00"/>
          </a:solidFill>
          <a:latin typeface="+mn-lt"/>
        </a:defRPr>
      </a:lvl4pPr>
      <a:lvl5pPr marL="2057400" indent="-228600" algn="l" rtl="0" eaLnBrk="0" fontAlgn="base" hangingPunct="0">
        <a:spcBef>
          <a:spcPct val="20000"/>
        </a:spcBef>
        <a:spcAft>
          <a:spcPct val="0"/>
        </a:spcAft>
        <a:defRPr sz="2000">
          <a:solidFill>
            <a:srgbClr val="FFFF00"/>
          </a:solidFill>
          <a:latin typeface="+mn-lt"/>
        </a:defRPr>
      </a:lvl5pPr>
      <a:lvl6pPr marL="2514600" indent="-228600" algn="l" rtl="0" fontAlgn="base">
        <a:spcBef>
          <a:spcPct val="20000"/>
        </a:spcBef>
        <a:spcAft>
          <a:spcPct val="0"/>
        </a:spcAft>
        <a:defRPr sz="2000">
          <a:solidFill>
            <a:srgbClr val="FFFF00"/>
          </a:solidFill>
          <a:latin typeface="+mn-lt"/>
        </a:defRPr>
      </a:lvl6pPr>
      <a:lvl7pPr marL="2971800" indent="-228600" algn="l" rtl="0" fontAlgn="base">
        <a:spcBef>
          <a:spcPct val="20000"/>
        </a:spcBef>
        <a:spcAft>
          <a:spcPct val="0"/>
        </a:spcAft>
        <a:defRPr sz="2000">
          <a:solidFill>
            <a:srgbClr val="FFFF00"/>
          </a:solidFill>
          <a:latin typeface="+mn-lt"/>
        </a:defRPr>
      </a:lvl7pPr>
      <a:lvl8pPr marL="3429000" indent="-228600" algn="l" rtl="0" fontAlgn="base">
        <a:spcBef>
          <a:spcPct val="20000"/>
        </a:spcBef>
        <a:spcAft>
          <a:spcPct val="0"/>
        </a:spcAft>
        <a:defRPr sz="2000">
          <a:solidFill>
            <a:srgbClr val="FFFF00"/>
          </a:solidFill>
          <a:latin typeface="+mn-lt"/>
        </a:defRPr>
      </a:lvl8pPr>
      <a:lvl9pPr marL="3886200" indent="-228600" algn="l" rtl="0" fontAlgn="base">
        <a:spcBef>
          <a:spcPct val="20000"/>
        </a:spcBef>
        <a:spcAft>
          <a:spcPct val="0"/>
        </a:spcAft>
        <a:defRPr sz="2000">
          <a:solidFill>
            <a:srgbClr val="FFFF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sccapdiv53@gmail.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sccap53.org/resources/education-resources/webinar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eugene.dangelo@childrens.harvard.ed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mailto:div53@lists.apa.org"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sccap53.org/resources/education-resources/webinars/recordedwebinar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g"/><Relationship Id="rId4" Type="http://schemas.openxmlformats.org/officeDocument/2006/relationships/image" Target="../media/image12.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5612"/>
            <a:ext cx="9597659" cy="1006475"/>
          </a:xfrm>
        </p:spPr>
        <p:txBody>
          <a:bodyPr>
            <a:noAutofit/>
          </a:bodyPr>
          <a:lstStyle/>
          <a:p>
            <a:r>
              <a:rPr lang="en-US" sz="3200" b="1" dirty="0"/>
              <a:t>APPLYING TO CLINICAL INTERNSHIPS:</a:t>
            </a:r>
            <a:br>
              <a:rPr lang="en-US" sz="3200" b="1" dirty="0"/>
            </a:br>
            <a:r>
              <a:rPr lang="en-US" sz="3200" b="1" dirty="0"/>
              <a:t>INSIDER TIPS FOR MAXIMIZING YOUR SUCCESS</a:t>
            </a:r>
          </a:p>
        </p:txBody>
      </p:sp>
      <p:sp>
        <p:nvSpPr>
          <p:cNvPr id="3" name="Content Placeholder 2"/>
          <p:cNvSpPr>
            <a:spLocks noGrp="1"/>
          </p:cNvSpPr>
          <p:nvPr>
            <p:ph idx="1"/>
          </p:nvPr>
        </p:nvSpPr>
        <p:spPr>
          <a:xfrm>
            <a:off x="233917" y="1371600"/>
            <a:ext cx="11021186" cy="5121276"/>
          </a:xfrm>
        </p:spPr>
        <p:txBody>
          <a:bodyPr>
            <a:normAutofit fontScale="62500" lnSpcReduction="20000"/>
          </a:bodyPr>
          <a:lstStyle/>
          <a:p>
            <a:pPr marL="0" indent="0">
              <a:spcBef>
                <a:spcPts val="0"/>
              </a:spcBef>
              <a:buNone/>
            </a:pPr>
            <a:r>
              <a:rPr lang="en-US" sz="3200" b="1" dirty="0">
                <a:cs typeface="Arial" panose="020B0604020202020204" pitchFamily="34" charset="0"/>
              </a:rPr>
              <a:t>Presenters:</a:t>
            </a:r>
          </a:p>
          <a:p>
            <a:r>
              <a:rPr lang="en-US" sz="3200" b="1" dirty="0"/>
              <a:t>Eugene J. D’Angelo, PhD, ABPP; </a:t>
            </a:r>
            <a:br>
              <a:rPr lang="en-US" sz="3200" b="1" dirty="0"/>
            </a:br>
            <a:r>
              <a:rPr lang="en-US" sz="3200" dirty="0"/>
              <a:t>Director of Training in Psychology, Boston Children’s Hospital</a:t>
            </a:r>
            <a:br>
              <a:rPr lang="en-US" sz="3200" dirty="0"/>
            </a:br>
            <a:r>
              <a:rPr lang="en-US" sz="3200" dirty="0"/>
              <a:t>Associate Professor of Psychology, Department of Psychiatry, Harvard Medical School</a:t>
            </a:r>
          </a:p>
          <a:p>
            <a:r>
              <a:rPr lang="en-US" sz="3200" b="1" dirty="0"/>
              <a:t>Tina R. Goldstein, Ph.D.</a:t>
            </a:r>
            <a:br>
              <a:rPr lang="en-US" sz="3200" b="1" dirty="0"/>
            </a:br>
            <a:r>
              <a:rPr lang="en-US" sz="3200" dirty="0"/>
              <a:t>Co-director of Predoctoral Psychology Internship Program, Associate Professor of Psychiatry and Psychology, Western Psychiatric Institute and Clinic, University of Pittsburgh Medical Center</a:t>
            </a:r>
          </a:p>
          <a:p>
            <a:r>
              <a:rPr lang="en-US" sz="3200" b="1" dirty="0"/>
              <a:t>Amy E. West, Ph.D.</a:t>
            </a:r>
            <a:br>
              <a:rPr lang="en-US" sz="3200" b="1" dirty="0"/>
            </a:br>
            <a:r>
              <a:rPr lang="en-US" sz="3200" dirty="0"/>
              <a:t>Associate Director for Psychology Training, USC University Center for Excellence in Developmental Disabilities, Children's Hospital Los Angeles</a:t>
            </a:r>
            <a:br>
              <a:rPr lang="en-US" sz="3200" dirty="0"/>
            </a:br>
            <a:r>
              <a:rPr lang="en-US" sz="3200" dirty="0"/>
              <a:t>Associate Professor of Clinical Pediatrics, USC Keck School of Medicine</a:t>
            </a:r>
          </a:p>
          <a:p>
            <a:r>
              <a:rPr lang="en-US" sz="3200" b="1" dirty="0"/>
              <a:t>Anaid (Aniya) </a:t>
            </a:r>
            <a:r>
              <a:rPr lang="en-US" sz="3200" b="1" dirty="0" err="1"/>
              <a:t>Atasuntseva</a:t>
            </a:r>
            <a:r>
              <a:rPr lang="en-US" sz="3200" b="1" dirty="0"/>
              <a:t>, M.S.</a:t>
            </a:r>
            <a:br>
              <a:rPr lang="en-US" sz="3200" b="1" dirty="0"/>
            </a:br>
            <a:r>
              <a:rPr lang="en-US" sz="3200" dirty="0"/>
              <a:t>Ph.D. Candidate at Palo Alto University</a:t>
            </a:r>
            <a:br>
              <a:rPr lang="en-US" sz="3200" dirty="0"/>
            </a:br>
            <a:r>
              <a:rPr lang="en-US" sz="3200" dirty="0"/>
              <a:t>Predoctoral Intern at the Multicultural Training Program, University of California San Francisco/Zuckerberg San Francisco General Hospital</a:t>
            </a:r>
          </a:p>
          <a:p>
            <a:pPr marL="0" indent="0">
              <a:spcBef>
                <a:spcPts val="0"/>
              </a:spcBef>
              <a:buNone/>
            </a:pPr>
            <a:endParaRPr lang="en-US" sz="2900" b="1" dirty="0">
              <a:cs typeface="Arial" panose="020B0604020202020204" pitchFamily="34" charset="0"/>
            </a:endParaRPr>
          </a:p>
          <a:p>
            <a:pPr marL="0" indent="0">
              <a:buNone/>
            </a:pPr>
            <a:r>
              <a:rPr lang="en-US" sz="2900" b="1" dirty="0">
                <a:cs typeface="Arial" panose="020B0604020202020204" pitchFamily="34" charset="0"/>
              </a:rPr>
              <a:t>Moderator: </a:t>
            </a:r>
            <a:r>
              <a:rPr lang="en-US" sz="2900" dirty="0"/>
              <a:t>Yen-Ling Chen, M.A., University of Nevada, Las Vegas; SCCAP Board of Directors, Student Development Committee Chair</a:t>
            </a:r>
            <a:endParaRPr lang="en-US" sz="2900" dirty="0">
              <a:cs typeface="Arial" panose="020B0604020202020204" pitchFamily="34" charset="0"/>
            </a:endParaRPr>
          </a:p>
        </p:txBody>
      </p:sp>
    </p:spTree>
    <p:extLst>
      <p:ext uri="{BB962C8B-B14F-4D97-AF65-F5344CB8AC3E}">
        <p14:creationId xmlns:p14="http://schemas.microsoft.com/office/powerpoint/2010/main" val="4185153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DB3D0-6DCF-5E49-B5D1-A14A11409C6B}"/>
              </a:ext>
            </a:extLst>
          </p:cNvPr>
          <p:cNvSpPr>
            <a:spLocks noGrp="1"/>
          </p:cNvSpPr>
          <p:nvPr>
            <p:ph type="title"/>
          </p:nvPr>
        </p:nvSpPr>
        <p:spPr/>
        <p:txBody>
          <a:bodyPr>
            <a:normAutofit fontScale="90000"/>
          </a:bodyPr>
          <a:lstStyle/>
          <a:p>
            <a:r>
              <a:rPr lang="en-US" dirty="0"/>
              <a:t>Consideration 2:  What type of internship program do you want to attend?</a:t>
            </a:r>
          </a:p>
        </p:txBody>
      </p:sp>
      <p:pic>
        <p:nvPicPr>
          <p:cNvPr id="4" name="Picture 3">
            <a:extLst>
              <a:ext uri="{FF2B5EF4-FFF2-40B4-BE49-F238E27FC236}">
                <a16:creationId xmlns:a16="http://schemas.microsoft.com/office/drawing/2014/main" id="{53696AC3-BD92-EA4A-A354-F64C2B0CAE7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473570" y="1539875"/>
            <a:ext cx="7291754" cy="4005140"/>
          </a:xfrm>
          <a:prstGeom prst="rect">
            <a:avLst/>
          </a:prstGeom>
          <a:noFill/>
          <a:ln>
            <a:noFill/>
          </a:ln>
        </p:spPr>
      </p:pic>
      <p:sp>
        <p:nvSpPr>
          <p:cNvPr id="5" name="TextBox 4">
            <a:extLst>
              <a:ext uri="{FF2B5EF4-FFF2-40B4-BE49-F238E27FC236}">
                <a16:creationId xmlns:a16="http://schemas.microsoft.com/office/drawing/2014/main" id="{E824733E-F022-D34C-8B13-BA9ACAEEEF5E}"/>
              </a:ext>
            </a:extLst>
          </p:cNvPr>
          <p:cNvSpPr txBox="1"/>
          <p:nvPr/>
        </p:nvSpPr>
        <p:spPr>
          <a:xfrm>
            <a:off x="3587261" y="5216769"/>
            <a:ext cx="5468815" cy="646331"/>
          </a:xfrm>
          <a:prstGeom prst="rect">
            <a:avLst/>
          </a:prstGeom>
          <a:noFill/>
        </p:spPr>
        <p:txBody>
          <a:bodyPr wrap="square" rtlCol="0">
            <a:spAutoFit/>
          </a:bodyPr>
          <a:lstStyle/>
          <a:p>
            <a:pPr algn="ctr"/>
            <a:r>
              <a:rPr lang="en-US" dirty="0"/>
              <a:t>Mean Class Size for Accredited Programs by Internship Program Type</a:t>
            </a:r>
          </a:p>
        </p:txBody>
      </p:sp>
    </p:spTree>
    <p:extLst>
      <p:ext uri="{BB962C8B-B14F-4D97-AF65-F5344CB8AC3E}">
        <p14:creationId xmlns:p14="http://schemas.microsoft.com/office/powerpoint/2010/main" val="4150010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7D9DE-31D6-6440-BCD0-57DA8141ED95}"/>
              </a:ext>
            </a:extLst>
          </p:cNvPr>
          <p:cNvSpPr>
            <a:spLocks noGrp="1"/>
          </p:cNvSpPr>
          <p:nvPr>
            <p:ph type="title"/>
          </p:nvPr>
        </p:nvSpPr>
        <p:spPr/>
        <p:txBody>
          <a:bodyPr>
            <a:normAutofit fontScale="90000"/>
          </a:bodyPr>
          <a:lstStyle/>
          <a:p>
            <a:r>
              <a:rPr lang="en-US" dirty="0"/>
              <a:t>Consideration 3: Where do you want to reside during internship?</a:t>
            </a:r>
          </a:p>
        </p:txBody>
      </p:sp>
      <p:pic>
        <p:nvPicPr>
          <p:cNvPr id="4" name="Content Placeholder 3">
            <a:extLst>
              <a:ext uri="{FF2B5EF4-FFF2-40B4-BE49-F238E27FC236}">
                <a16:creationId xmlns:a16="http://schemas.microsoft.com/office/drawing/2014/main" id="{6C913999-B60C-5A40-B636-A2AC48F5282D}"/>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62708" y="1395046"/>
            <a:ext cx="10140461" cy="4571999"/>
          </a:xfrm>
          <a:prstGeom prst="rect">
            <a:avLst/>
          </a:prstGeom>
          <a:noFill/>
          <a:ln>
            <a:noFill/>
          </a:ln>
        </p:spPr>
      </p:pic>
      <p:sp>
        <p:nvSpPr>
          <p:cNvPr id="5" name="TextBox 4">
            <a:extLst>
              <a:ext uri="{FF2B5EF4-FFF2-40B4-BE49-F238E27FC236}">
                <a16:creationId xmlns:a16="http://schemas.microsoft.com/office/drawing/2014/main" id="{62601754-F5CF-B24D-87A0-7C3B5F2E1388}"/>
              </a:ext>
            </a:extLst>
          </p:cNvPr>
          <p:cNvSpPr txBox="1"/>
          <p:nvPr/>
        </p:nvSpPr>
        <p:spPr>
          <a:xfrm>
            <a:off x="10703169" y="4736123"/>
            <a:ext cx="1257075" cy="400110"/>
          </a:xfrm>
          <a:prstGeom prst="rect">
            <a:avLst/>
          </a:prstGeom>
          <a:noFill/>
        </p:spPr>
        <p:txBody>
          <a:bodyPr wrap="none" rtlCol="0">
            <a:spAutoFit/>
          </a:bodyPr>
          <a:lstStyle/>
          <a:p>
            <a:r>
              <a:rPr lang="en-US" sz="1000" dirty="0"/>
              <a:t>Derived From APPIC </a:t>
            </a:r>
          </a:p>
          <a:p>
            <a:r>
              <a:rPr lang="en-US" sz="1000" dirty="0"/>
              <a:t>Directory</a:t>
            </a:r>
          </a:p>
        </p:txBody>
      </p:sp>
    </p:spTree>
    <p:extLst>
      <p:ext uri="{BB962C8B-B14F-4D97-AF65-F5344CB8AC3E}">
        <p14:creationId xmlns:p14="http://schemas.microsoft.com/office/powerpoint/2010/main" val="3254369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1BB7C-703F-0446-B2B9-59B2358E0C54}"/>
              </a:ext>
            </a:extLst>
          </p:cNvPr>
          <p:cNvSpPr>
            <a:spLocks noGrp="1"/>
          </p:cNvSpPr>
          <p:nvPr>
            <p:ph type="title"/>
          </p:nvPr>
        </p:nvSpPr>
        <p:spPr>
          <a:xfrm>
            <a:off x="838200" y="365124"/>
            <a:ext cx="9597659" cy="1053367"/>
          </a:xfrm>
        </p:spPr>
        <p:txBody>
          <a:bodyPr>
            <a:normAutofit fontScale="90000"/>
          </a:bodyPr>
          <a:lstStyle/>
          <a:p>
            <a:r>
              <a:rPr lang="en-US" dirty="0"/>
              <a:t>Consideration #4: Check the Internship Brochure and Website for the Potential Programs</a:t>
            </a:r>
          </a:p>
        </p:txBody>
      </p:sp>
      <p:sp>
        <p:nvSpPr>
          <p:cNvPr id="3" name="Content Placeholder 2">
            <a:extLst>
              <a:ext uri="{FF2B5EF4-FFF2-40B4-BE49-F238E27FC236}">
                <a16:creationId xmlns:a16="http://schemas.microsoft.com/office/drawing/2014/main" id="{1AC6D276-EA27-9348-BE0C-0E65496D10CC}"/>
              </a:ext>
            </a:extLst>
          </p:cNvPr>
          <p:cNvSpPr>
            <a:spLocks noGrp="1"/>
          </p:cNvSpPr>
          <p:nvPr>
            <p:ph idx="1"/>
          </p:nvPr>
        </p:nvSpPr>
        <p:spPr/>
        <p:txBody>
          <a:bodyPr/>
          <a:lstStyle/>
          <a:p>
            <a:endParaRPr lang="en-US" dirty="0"/>
          </a:p>
          <a:p>
            <a:r>
              <a:rPr lang="en-US" dirty="0"/>
              <a:t>Information is provided about size of internship class, training faculty</a:t>
            </a:r>
          </a:p>
          <a:p>
            <a:r>
              <a:rPr lang="en-US" dirty="0"/>
              <a:t>Stipend and benefits</a:t>
            </a:r>
          </a:p>
          <a:p>
            <a:r>
              <a:rPr lang="en-US" dirty="0"/>
              <a:t>Internship Application Requirements—</a:t>
            </a:r>
          </a:p>
          <a:p>
            <a:pPr marL="0" indent="0">
              <a:buNone/>
            </a:pPr>
            <a:r>
              <a:rPr lang="en-US" dirty="0"/>
              <a:t>     -Minimum intervention and assessment hours</a:t>
            </a:r>
          </a:p>
          <a:p>
            <a:pPr marL="0" indent="0">
              <a:buNone/>
            </a:pPr>
            <a:r>
              <a:rPr lang="en-US" dirty="0"/>
              <a:t>     -Years of graduate school education</a:t>
            </a:r>
          </a:p>
          <a:p>
            <a:pPr marL="0" indent="0">
              <a:buNone/>
            </a:pPr>
            <a:r>
              <a:rPr lang="en-US" dirty="0"/>
              <a:t>     -Types of doctoral programs preferred</a:t>
            </a:r>
          </a:p>
          <a:p>
            <a:pPr marL="0" indent="0">
              <a:buNone/>
            </a:pPr>
            <a:r>
              <a:rPr lang="en-US" dirty="0"/>
              <a:t>     - Types of degrees accepted/preferred</a:t>
            </a:r>
          </a:p>
          <a:p>
            <a:r>
              <a:rPr lang="en-US" dirty="0"/>
              <a:t>Description of the program and training experience</a:t>
            </a:r>
          </a:p>
        </p:txBody>
      </p:sp>
    </p:spTree>
    <p:extLst>
      <p:ext uri="{BB962C8B-B14F-4D97-AF65-F5344CB8AC3E}">
        <p14:creationId xmlns:p14="http://schemas.microsoft.com/office/powerpoint/2010/main" val="3653016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22073-8176-A448-A929-C804E53ACBD9}"/>
              </a:ext>
            </a:extLst>
          </p:cNvPr>
          <p:cNvSpPr>
            <a:spLocks noGrp="1"/>
          </p:cNvSpPr>
          <p:nvPr>
            <p:ph type="title"/>
          </p:nvPr>
        </p:nvSpPr>
        <p:spPr/>
        <p:txBody>
          <a:bodyPr/>
          <a:lstStyle/>
          <a:p>
            <a:r>
              <a:rPr lang="en-US" dirty="0"/>
              <a:t>From Consideration to Deliberation</a:t>
            </a:r>
          </a:p>
        </p:txBody>
      </p:sp>
      <p:sp>
        <p:nvSpPr>
          <p:cNvPr id="3" name="Content Placeholder 2">
            <a:extLst>
              <a:ext uri="{FF2B5EF4-FFF2-40B4-BE49-F238E27FC236}">
                <a16:creationId xmlns:a16="http://schemas.microsoft.com/office/drawing/2014/main" id="{9D6AAC52-CFC0-4240-81D2-427B09640BDB}"/>
              </a:ext>
            </a:extLst>
          </p:cNvPr>
          <p:cNvSpPr>
            <a:spLocks noGrp="1"/>
          </p:cNvSpPr>
          <p:nvPr>
            <p:ph idx="1"/>
          </p:nvPr>
        </p:nvSpPr>
        <p:spPr/>
        <p:txBody>
          <a:bodyPr/>
          <a:lstStyle/>
          <a:p>
            <a:r>
              <a:rPr lang="en-US" dirty="0"/>
              <a:t>Discuss the list with your advisor or Director of Clinical Training (DCT)</a:t>
            </a:r>
          </a:p>
          <a:p>
            <a:pPr marL="0" indent="0">
              <a:buNone/>
            </a:pPr>
            <a:r>
              <a:rPr lang="en-US" dirty="0"/>
              <a:t>    -How much does the advisor know about the program? </a:t>
            </a:r>
          </a:p>
          <a:p>
            <a:pPr marL="0" indent="0">
              <a:buNone/>
            </a:pPr>
            <a:r>
              <a:rPr lang="en-US" dirty="0"/>
              <a:t>    -How recent is the information?</a:t>
            </a:r>
          </a:p>
          <a:p>
            <a:r>
              <a:rPr lang="en-US" dirty="0"/>
              <a:t>  Speak with psychologists and/or other graduate students who may have interviewed or interned at the site for their perspective.</a:t>
            </a:r>
          </a:p>
          <a:p>
            <a:r>
              <a:rPr lang="en-US" dirty="0"/>
              <a:t>Attend internship discussion groups and/or informational programming at regional or national conferences (</a:t>
            </a:r>
            <a:r>
              <a:rPr lang="en-US" dirty="0" err="1"/>
              <a:t>eg</a:t>
            </a:r>
            <a:r>
              <a:rPr lang="en-US" dirty="0"/>
              <a:t>, APA, ABCT, SPP, APAGS, state association meetings, </a:t>
            </a:r>
            <a:r>
              <a:rPr lang="en-US" dirty="0" err="1"/>
              <a:t>etc</a:t>
            </a:r>
            <a:r>
              <a:rPr lang="en-US" dirty="0"/>
              <a:t>)</a:t>
            </a:r>
          </a:p>
          <a:p>
            <a:r>
              <a:rPr lang="en-US" dirty="0"/>
              <a:t>Seek candid feedback from trusted advisors about your proposed plans for internship applications</a:t>
            </a:r>
          </a:p>
          <a:p>
            <a:endParaRPr lang="en-US" dirty="0"/>
          </a:p>
        </p:txBody>
      </p:sp>
    </p:spTree>
    <p:extLst>
      <p:ext uri="{BB962C8B-B14F-4D97-AF65-F5344CB8AC3E}">
        <p14:creationId xmlns:p14="http://schemas.microsoft.com/office/powerpoint/2010/main" val="1991965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p:txBody>
          <a:bodyPr vert="horz" lIns="91440" tIns="45720" rIns="30479" bIns="45720" rtlCol="0" anchor="ctr">
            <a:normAutofit fontScale="90000"/>
          </a:bodyPr>
          <a:lstStyle/>
          <a:p>
            <a:pPr marL="39688" indent="-39688"/>
            <a:r>
              <a:rPr lang="en-US" altLang="en-US" dirty="0"/>
              <a:t>APPIC Surveys of Internship Training Directors</a:t>
            </a:r>
          </a:p>
        </p:txBody>
      </p:sp>
      <p:sp>
        <p:nvSpPr>
          <p:cNvPr id="12291" name="Rectangle 2"/>
          <p:cNvSpPr>
            <a:spLocks noGrp="1" noChangeArrowheads="1"/>
          </p:cNvSpPr>
          <p:nvPr>
            <p:ph type="body" idx="1"/>
          </p:nvPr>
        </p:nvSpPr>
        <p:spPr/>
        <p:txBody>
          <a:bodyPr vert="horz" lIns="91440" tIns="45720" rIns="30479" bIns="45720" rtlCol="0">
            <a:normAutofit/>
          </a:bodyPr>
          <a:lstStyle/>
          <a:p>
            <a:pPr eaLnBrk="1" hangingPunct="1">
              <a:buFont typeface="Arial" charset="0"/>
              <a:buNone/>
            </a:pPr>
            <a:r>
              <a:rPr lang="en-US" altLang="en-US" dirty="0">
                <a:latin typeface="Times New Roman Bold Italic" charset="0"/>
                <a:cs typeface="Times New Roman Bold Italic" charset="0"/>
                <a:sym typeface="Times New Roman Bold Italic" charset="0"/>
              </a:rPr>
              <a:t>Top 6 factors for ranking interns:</a:t>
            </a:r>
            <a:endParaRPr lang="en-US" altLang="en-US" dirty="0">
              <a:latin typeface="Times New Roman Bold Italic" charset="0"/>
              <a:ea typeface="ヒラギノ明朝 ProN W6" charset="0"/>
              <a:cs typeface="ヒラギノ明朝 ProN W6" charset="0"/>
              <a:sym typeface="Times New Roman Bold Italic" charset="0"/>
            </a:endParaRPr>
          </a:p>
          <a:p>
            <a:pPr eaLnBrk="1" hangingPunct="1">
              <a:buFont typeface="Arial" charset="0"/>
              <a:buNone/>
            </a:pPr>
            <a:r>
              <a:rPr lang="en-US" altLang="en-US" dirty="0">
                <a:latin typeface="Times New Roman Bold" charset="0"/>
                <a:cs typeface="Times New Roman Bold" charset="0"/>
                <a:sym typeface="Times New Roman Bold" charset="0"/>
              </a:rPr>
              <a:t>1. </a:t>
            </a:r>
            <a:r>
              <a:rPr lang="en-US" altLang="en-US" dirty="0">
                <a:solidFill>
                  <a:srgbClr val="FF0000"/>
                </a:solidFill>
                <a:latin typeface="Times New Roman Bold" charset="0"/>
                <a:cs typeface="Times New Roman Bold" charset="0"/>
                <a:sym typeface="Times New Roman Bold" charset="0"/>
              </a:rPr>
              <a:t>Fit between candidate</a:t>
            </a:r>
            <a:r>
              <a:rPr lang="en-US" altLang="en-US" dirty="0">
                <a:solidFill>
                  <a:srgbClr val="FF0000"/>
                </a:solidFill>
              </a:rPr>
              <a:t>’</a:t>
            </a:r>
            <a:r>
              <a:rPr lang="en-US" altLang="en-US" dirty="0">
                <a:solidFill>
                  <a:srgbClr val="FF0000"/>
                </a:solidFill>
                <a:latin typeface="Times New Roman Bold" charset="0"/>
                <a:cs typeface="Times New Roman Bold" charset="0"/>
                <a:sym typeface="Times New Roman Bold" charset="0"/>
              </a:rPr>
              <a:t>s experiences/goals and the internship program</a:t>
            </a:r>
            <a:endParaRPr lang="en-US" altLang="en-US" dirty="0">
              <a:solidFill>
                <a:srgbClr val="FF0000"/>
              </a:solidFill>
              <a:latin typeface="Times New Roman Bold" charset="0"/>
              <a:ea typeface="ヒラギノ明朝 ProN W6" charset="0"/>
              <a:cs typeface="ヒラギノ明朝 ProN W6" charset="0"/>
              <a:sym typeface="Times New Roman Bold" charset="0"/>
            </a:endParaRPr>
          </a:p>
          <a:p>
            <a:pPr eaLnBrk="1" hangingPunct="1">
              <a:buFont typeface="Arial" charset="0"/>
              <a:buNone/>
            </a:pPr>
            <a:r>
              <a:rPr lang="en-US" altLang="en-US" dirty="0">
                <a:latin typeface="Times New Roman Bold" charset="0"/>
                <a:cs typeface="Times New Roman Bold" charset="0"/>
                <a:sym typeface="Times New Roman Bold" charset="0"/>
              </a:rPr>
              <a:t>2. Interview</a:t>
            </a:r>
            <a:endParaRPr lang="en-US" altLang="en-US" dirty="0">
              <a:latin typeface="Times New Roman Bold" charset="0"/>
              <a:ea typeface="ヒラギノ明朝 ProN W6" charset="0"/>
              <a:cs typeface="ヒラギノ明朝 ProN W6" charset="0"/>
              <a:sym typeface="Times New Roman Bold" charset="0"/>
            </a:endParaRPr>
          </a:p>
          <a:p>
            <a:pPr eaLnBrk="1" hangingPunct="1">
              <a:buFont typeface="Arial" charset="0"/>
              <a:buNone/>
            </a:pPr>
            <a:r>
              <a:rPr lang="en-US" altLang="en-US" dirty="0">
                <a:latin typeface="Times New Roman Bold" charset="0"/>
                <a:cs typeface="Times New Roman Bold" charset="0"/>
                <a:sym typeface="Times New Roman Bold" charset="0"/>
              </a:rPr>
              <a:t>3. Experience with clinical population</a:t>
            </a:r>
            <a:endParaRPr lang="en-US" altLang="en-US" dirty="0">
              <a:latin typeface="Times New Roman Bold" charset="0"/>
              <a:ea typeface="ヒラギノ明朝 ProN W6" charset="0"/>
              <a:cs typeface="ヒラギノ明朝 ProN W6" charset="0"/>
              <a:sym typeface="Times New Roman Bold" charset="0"/>
            </a:endParaRPr>
          </a:p>
          <a:p>
            <a:pPr eaLnBrk="1" hangingPunct="1">
              <a:buFont typeface="Arial" charset="0"/>
              <a:buNone/>
            </a:pPr>
            <a:r>
              <a:rPr lang="en-US" altLang="en-US" dirty="0">
                <a:latin typeface="Times New Roman Bold" charset="0"/>
                <a:cs typeface="Times New Roman Bold" charset="0"/>
                <a:sym typeface="Times New Roman Bold" charset="0"/>
              </a:rPr>
              <a:t>4. AAPI essays</a:t>
            </a:r>
            <a:endParaRPr lang="en-US" altLang="en-US" dirty="0">
              <a:latin typeface="Times New Roman Bold" charset="0"/>
              <a:ea typeface="ヒラギノ明朝 ProN W6" charset="0"/>
              <a:cs typeface="ヒラギノ明朝 ProN W6" charset="0"/>
              <a:sym typeface="Times New Roman Bold" charset="0"/>
            </a:endParaRPr>
          </a:p>
          <a:p>
            <a:pPr eaLnBrk="1" hangingPunct="1">
              <a:buFont typeface="Arial" charset="0"/>
              <a:buNone/>
            </a:pPr>
            <a:r>
              <a:rPr lang="en-US" altLang="en-US" dirty="0">
                <a:latin typeface="Times New Roman Bold" charset="0"/>
                <a:cs typeface="Times New Roman Bold" charset="0"/>
                <a:sym typeface="Times New Roman Bold" charset="0"/>
              </a:rPr>
              <a:t>5. Letters of recommendation</a:t>
            </a:r>
            <a:endParaRPr lang="en-US" altLang="en-US" dirty="0">
              <a:latin typeface="Times New Roman Bold" charset="0"/>
              <a:ea typeface="ヒラギノ明朝 ProN W6" charset="0"/>
              <a:cs typeface="ヒラギノ明朝 ProN W6" charset="0"/>
              <a:sym typeface="Times New Roman Bold" charset="0"/>
            </a:endParaRPr>
          </a:p>
          <a:p>
            <a:pPr eaLnBrk="1" hangingPunct="1">
              <a:buFont typeface="Arial" charset="0"/>
              <a:buNone/>
            </a:pPr>
            <a:r>
              <a:rPr lang="en-US" altLang="en-US" dirty="0">
                <a:latin typeface="Times New Roman Bold" charset="0"/>
                <a:cs typeface="Times New Roman Bold" charset="0"/>
                <a:sym typeface="Times New Roman Bold" charset="0"/>
              </a:rPr>
              <a:t>6. Multicultural sensitivity</a:t>
            </a:r>
            <a:endParaRPr lang="en-US" altLang="en-US" dirty="0">
              <a:latin typeface="Times New Roman Bold" charset="0"/>
              <a:ea typeface="ヒラギノ明朝 ProN W6" charset="0"/>
              <a:cs typeface="ヒラギノ明朝 ProN W6" charset="0"/>
              <a:sym typeface="Times New Roman Bold" charset="0"/>
            </a:endParaRPr>
          </a:p>
        </p:txBody>
      </p:sp>
    </p:spTree>
    <p:extLst>
      <p:ext uri="{BB962C8B-B14F-4D97-AF65-F5344CB8AC3E}">
        <p14:creationId xmlns:p14="http://schemas.microsoft.com/office/powerpoint/2010/main" val="3588119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C4A9B-45F8-C246-95BB-0BBF8DD30B52}"/>
              </a:ext>
            </a:extLst>
          </p:cNvPr>
          <p:cNvSpPr>
            <a:spLocks noGrp="1"/>
          </p:cNvSpPr>
          <p:nvPr>
            <p:ph type="title"/>
          </p:nvPr>
        </p:nvSpPr>
        <p:spPr/>
        <p:txBody>
          <a:bodyPr/>
          <a:lstStyle/>
          <a:p>
            <a:r>
              <a:rPr lang="en-US" dirty="0"/>
              <a:t>From Deliberation to Application</a:t>
            </a:r>
          </a:p>
        </p:txBody>
      </p:sp>
      <p:sp>
        <p:nvSpPr>
          <p:cNvPr id="3" name="Content Placeholder 2">
            <a:extLst>
              <a:ext uri="{FF2B5EF4-FFF2-40B4-BE49-F238E27FC236}">
                <a16:creationId xmlns:a16="http://schemas.microsoft.com/office/drawing/2014/main" id="{06B8B5B4-6BC7-AC4B-9B58-9B4C21AC0237}"/>
              </a:ext>
            </a:extLst>
          </p:cNvPr>
          <p:cNvSpPr>
            <a:spLocks noGrp="1"/>
          </p:cNvSpPr>
          <p:nvPr>
            <p:ph idx="1"/>
          </p:nvPr>
        </p:nvSpPr>
        <p:spPr/>
        <p:txBody>
          <a:bodyPr>
            <a:normAutofit fontScale="77500" lnSpcReduction="20000"/>
          </a:bodyPr>
          <a:lstStyle/>
          <a:p>
            <a:r>
              <a:rPr lang="en-US" dirty="0"/>
              <a:t>Confirm your list with your mentor/advisor</a:t>
            </a:r>
          </a:p>
          <a:p>
            <a:pPr marL="0" indent="0">
              <a:buNone/>
            </a:pPr>
            <a:endParaRPr lang="en-US" dirty="0"/>
          </a:p>
          <a:p>
            <a:r>
              <a:rPr lang="en-US" dirty="0"/>
              <a:t>Allow sufficient time to request letters of recommendation from faculty and/or supervisors</a:t>
            </a:r>
          </a:p>
          <a:p>
            <a:pPr marL="0" indent="0">
              <a:buNone/>
            </a:pPr>
            <a:endParaRPr lang="en-US" dirty="0"/>
          </a:p>
          <a:p>
            <a:r>
              <a:rPr lang="en-US" dirty="0"/>
              <a:t>Fill in the AAPI Online honestly</a:t>
            </a:r>
          </a:p>
          <a:p>
            <a:pPr marL="0" indent="0">
              <a:buNone/>
            </a:pPr>
            <a:endParaRPr lang="en-US" dirty="0"/>
          </a:p>
          <a:p>
            <a:r>
              <a:rPr lang="en-US" dirty="0"/>
              <a:t>Check applications for completeness and accuracy</a:t>
            </a:r>
          </a:p>
          <a:p>
            <a:pPr marL="0" indent="0">
              <a:buNone/>
            </a:pPr>
            <a:endParaRPr lang="en-US" dirty="0"/>
          </a:p>
          <a:p>
            <a:r>
              <a:rPr lang="en-US" dirty="0"/>
              <a:t>Determine whether an interview can be scheduled virtually</a:t>
            </a:r>
          </a:p>
          <a:p>
            <a:endParaRPr lang="en-US" dirty="0"/>
          </a:p>
          <a:p>
            <a:r>
              <a:rPr lang="en-US" dirty="0"/>
              <a:t>Mean number of applications submitted by candidates in 2020-2021:  </a:t>
            </a:r>
            <a:r>
              <a:rPr lang="en-US" u="sng" dirty="0"/>
              <a:t>15.4</a:t>
            </a:r>
          </a:p>
          <a:p>
            <a:pPr marL="0" indent="0">
              <a:buNone/>
            </a:pPr>
            <a:endParaRPr lang="en-US" u="sng" dirty="0"/>
          </a:p>
          <a:p>
            <a:pPr marL="0" indent="0" algn="ctr">
              <a:buNone/>
            </a:pPr>
            <a:r>
              <a:rPr lang="en-US" u="sng" dirty="0"/>
              <a:t>Thank you for your attention!!!</a:t>
            </a:r>
          </a:p>
        </p:txBody>
      </p:sp>
    </p:spTree>
    <p:extLst>
      <p:ext uri="{BB962C8B-B14F-4D97-AF65-F5344CB8AC3E}">
        <p14:creationId xmlns:p14="http://schemas.microsoft.com/office/powerpoint/2010/main" val="1900348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9597659" cy="5141843"/>
          </a:xfrm>
        </p:spPr>
        <p:txBody>
          <a:bodyPr>
            <a:noAutofit/>
          </a:bodyPr>
          <a:lstStyle/>
          <a:p>
            <a:r>
              <a:rPr lang="en-US" b="1" dirty="0"/>
              <a:t>Internship Application Materials</a:t>
            </a:r>
            <a:br>
              <a:rPr lang="en-US" sz="3200" dirty="0"/>
            </a:br>
            <a:br>
              <a:rPr lang="en-US" sz="3200" dirty="0"/>
            </a:br>
            <a:br>
              <a:rPr lang="en-US" sz="3200" dirty="0"/>
            </a:br>
            <a:br>
              <a:rPr lang="en-US" sz="3200" dirty="0"/>
            </a:br>
            <a:br>
              <a:rPr lang="en-US" sz="3200" dirty="0"/>
            </a:br>
            <a:br>
              <a:rPr lang="en-US" sz="3200" dirty="0"/>
            </a:br>
            <a:r>
              <a:rPr lang="en-US" sz="3200" dirty="0"/>
              <a:t>Amy E. West, Ph.D.</a:t>
            </a:r>
            <a:br>
              <a:rPr lang="en-US" sz="3200" dirty="0"/>
            </a:br>
            <a:r>
              <a:rPr lang="en-US" sz="3200" dirty="0"/>
              <a:t>Internship Training Director</a:t>
            </a:r>
            <a:br>
              <a:rPr lang="en-US" sz="3200" dirty="0"/>
            </a:br>
            <a:r>
              <a:rPr lang="en-US" sz="3200" dirty="0"/>
              <a:t>University of Southern California/Children’s Hospital Los Angeles</a:t>
            </a:r>
          </a:p>
        </p:txBody>
      </p:sp>
    </p:spTree>
    <p:extLst>
      <p:ext uri="{BB962C8B-B14F-4D97-AF65-F5344CB8AC3E}">
        <p14:creationId xmlns:p14="http://schemas.microsoft.com/office/powerpoint/2010/main" val="107523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2DBC8-093F-624E-97B1-530FC504E354}"/>
              </a:ext>
            </a:extLst>
          </p:cNvPr>
          <p:cNvSpPr>
            <a:spLocks noGrp="1"/>
          </p:cNvSpPr>
          <p:nvPr>
            <p:ph type="title"/>
          </p:nvPr>
        </p:nvSpPr>
        <p:spPr/>
        <p:txBody>
          <a:bodyPr/>
          <a:lstStyle/>
          <a:p>
            <a:r>
              <a:rPr lang="en-US" dirty="0"/>
              <a:t>Most Important!</a:t>
            </a:r>
          </a:p>
        </p:txBody>
      </p:sp>
      <p:sp>
        <p:nvSpPr>
          <p:cNvPr id="3" name="Content Placeholder 2">
            <a:extLst>
              <a:ext uri="{FF2B5EF4-FFF2-40B4-BE49-F238E27FC236}">
                <a16:creationId xmlns:a16="http://schemas.microsoft.com/office/drawing/2014/main" id="{F4F1FAF4-1BEC-BD45-94EC-A593BD7A1DBA}"/>
              </a:ext>
            </a:extLst>
          </p:cNvPr>
          <p:cNvSpPr>
            <a:spLocks noGrp="1"/>
          </p:cNvSpPr>
          <p:nvPr>
            <p:ph idx="1"/>
          </p:nvPr>
        </p:nvSpPr>
        <p:spPr/>
        <p:txBody>
          <a:bodyPr>
            <a:normAutofit/>
          </a:bodyPr>
          <a:lstStyle/>
          <a:p>
            <a:r>
              <a:rPr lang="en-US" sz="4400" dirty="0"/>
              <a:t>CV</a:t>
            </a:r>
          </a:p>
          <a:p>
            <a:pPr marL="0" indent="0">
              <a:buNone/>
            </a:pPr>
            <a:endParaRPr lang="en-US" sz="4400" dirty="0"/>
          </a:p>
          <a:p>
            <a:r>
              <a:rPr lang="en-US" sz="4400" dirty="0"/>
              <a:t>Personal Statement</a:t>
            </a:r>
          </a:p>
          <a:p>
            <a:pPr marL="0" indent="0">
              <a:buNone/>
            </a:pPr>
            <a:endParaRPr lang="en-US" sz="4400" dirty="0"/>
          </a:p>
          <a:p>
            <a:r>
              <a:rPr lang="en-US" sz="4400" dirty="0"/>
              <a:t>Cover letter</a:t>
            </a:r>
          </a:p>
        </p:txBody>
      </p:sp>
    </p:spTree>
    <p:extLst>
      <p:ext uri="{BB962C8B-B14F-4D97-AF65-F5344CB8AC3E}">
        <p14:creationId xmlns:p14="http://schemas.microsoft.com/office/powerpoint/2010/main" val="638354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208" y="375064"/>
            <a:ext cx="9597659" cy="914400"/>
          </a:xfrm>
        </p:spPr>
        <p:txBody>
          <a:bodyPr>
            <a:noAutofit/>
          </a:bodyPr>
          <a:lstStyle/>
          <a:p>
            <a:r>
              <a:rPr lang="en-US" dirty="0"/>
              <a:t>The Curriculum Vitae</a:t>
            </a:r>
          </a:p>
        </p:txBody>
      </p:sp>
      <p:pic>
        <p:nvPicPr>
          <p:cNvPr id="4" name="Picture 3">
            <a:extLst>
              <a:ext uri="{FF2B5EF4-FFF2-40B4-BE49-F238E27FC236}">
                <a16:creationId xmlns:a16="http://schemas.microsoft.com/office/drawing/2014/main" id="{006A9187-B862-804A-9CF8-4D1AB6BF37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7017" y="2002631"/>
            <a:ext cx="4302489" cy="2852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2256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597659" cy="646859"/>
          </a:xfrm>
        </p:spPr>
        <p:txBody>
          <a:bodyPr>
            <a:noAutofit/>
          </a:bodyPr>
          <a:lstStyle/>
          <a:p>
            <a:r>
              <a:rPr lang="en-US" dirty="0"/>
              <a:t>CV Tips -- Do</a:t>
            </a:r>
          </a:p>
        </p:txBody>
      </p:sp>
      <p:sp>
        <p:nvSpPr>
          <p:cNvPr id="3" name="Content Placeholder 2"/>
          <p:cNvSpPr>
            <a:spLocks noGrp="1"/>
          </p:cNvSpPr>
          <p:nvPr>
            <p:ph idx="1"/>
          </p:nvPr>
        </p:nvSpPr>
        <p:spPr>
          <a:xfrm>
            <a:off x="728870" y="1351032"/>
            <a:ext cx="10515600" cy="4389120"/>
          </a:xfrm>
        </p:spPr>
        <p:txBody>
          <a:bodyPr>
            <a:normAutofit/>
          </a:bodyPr>
          <a:lstStyle/>
          <a:p>
            <a:pPr marL="0" lvl="0" indent="0">
              <a:spcBef>
                <a:spcPts val="0"/>
              </a:spcBef>
              <a:buNone/>
            </a:pPr>
            <a:endParaRPr lang="en-US" sz="2600" b="1" dirty="0"/>
          </a:p>
          <a:p>
            <a:pPr marL="0" lvl="0" indent="0">
              <a:spcBef>
                <a:spcPts val="0"/>
              </a:spcBef>
              <a:buNone/>
            </a:pPr>
            <a:endParaRPr lang="en-US" sz="1600" dirty="0"/>
          </a:p>
          <a:p>
            <a:endParaRPr lang="en-US" dirty="0"/>
          </a:p>
        </p:txBody>
      </p:sp>
      <p:sp>
        <p:nvSpPr>
          <p:cNvPr id="4" name="TextBox 3">
            <a:extLst>
              <a:ext uri="{FF2B5EF4-FFF2-40B4-BE49-F238E27FC236}">
                <a16:creationId xmlns:a16="http://schemas.microsoft.com/office/drawing/2014/main" id="{4D31034A-05BA-A14A-B747-C4DF1D975E95}"/>
              </a:ext>
            </a:extLst>
          </p:cNvPr>
          <p:cNvSpPr txBox="1"/>
          <p:nvPr/>
        </p:nvSpPr>
        <p:spPr>
          <a:xfrm>
            <a:off x="728870" y="1052355"/>
            <a:ext cx="10624930" cy="4647426"/>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Cambria" panose="02040503050406030204" pitchFamily="18" charset="0"/>
              </a:rPr>
              <a:t>Tailor it to the type of internship (e.g., clinical vs. clinical science)</a:t>
            </a:r>
          </a:p>
          <a:p>
            <a:pPr marL="742950" lvl="1" indent="-285750">
              <a:buFont typeface="Arial" panose="020B0604020202020204" pitchFamily="34" charset="0"/>
              <a:buChar char="•"/>
            </a:pPr>
            <a:r>
              <a:rPr lang="en-US" sz="2000" dirty="0">
                <a:latin typeface="Cambria" panose="02040503050406030204" pitchFamily="18" charset="0"/>
              </a:rPr>
              <a:t>Describe awards</a:t>
            </a:r>
          </a:p>
          <a:p>
            <a:pPr marL="742950" lvl="1" indent="-285750">
              <a:buFont typeface="Arial" panose="020B0604020202020204" pitchFamily="34" charset="0"/>
              <a:buChar char="•"/>
            </a:pPr>
            <a:r>
              <a:rPr lang="en-US" sz="2000" dirty="0">
                <a:latin typeface="Cambria" panose="02040503050406030204" pitchFamily="18" charset="0"/>
              </a:rPr>
              <a:t>Describe responsibilities for </a:t>
            </a:r>
            <a:r>
              <a:rPr lang="en-US" sz="2000" dirty="0" err="1">
                <a:latin typeface="Cambria" panose="02040503050406030204" pitchFamily="18" charset="0"/>
              </a:rPr>
              <a:t>practica</a:t>
            </a:r>
            <a:r>
              <a:rPr lang="en-US" sz="2000" dirty="0">
                <a:latin typeface="Cambria" panose="02040503050406030204" pitchFamily="18" charset="0"/>
              </a:rPr>
              <a:t> and research projects</a:t>
            </a:r>
          </a:p>
          <a:p>
            <a:pPr marL="285750" indent="-285750">
              <a:buFont typeface="Arial" panose="020B0604020202020204" pitchFamily="34" charset="0"/>
              <a:buChar char="•"/>
            </a:pPr>
            <a:r>
              <a:rPr lang="en-US" sz="2000" dirty="0">
                <a:latin typeface="Cambria" panose="02040503050406030204" pitchFamily="18" charset="0"/>
              </a:rPr>
              <a:t>Publications – be clear about published vs. in press or under review, and peer review vs. non-peer review</a:t>
            </a:r>
          </a:p>
          <a:p>
            <a:pPr marL="285750" indent="-285750">
              <a:buFont typeface="Arial" panose="020B0604020202020204" pitchFamily="34" charset="0"/>
              <a:buChar char="•"/>
            </a:pPr>
            <a:r>
              <a:rPr lang="en-US" sz="2000" dirty="0">
                <a:latin typeface="Cambria" panose="02040503050406030204" pitchFamily="18" charset="0"/>
              </a:rPr>
              <a:t>PROOF it!  (the importance of this cannot be overstated)</a:t>
            </a:r>
          </a:p>
          <a:p>
            <a:pPr marL="285750" indent="-285750">
              <a:buFont typeface="Arial" panose="020B0604020202020204" pitchFamily="34" charset="0"/>
              <a:buChar char="•"/>
            </a:pPr>
            <a:r>
              <a:rPr lang="en-US" sz="2000" dirty="0">
                <a:latin typeface="Cambria" panose="02040503050406030204" pitchFamily="18" charset="0"/>
              </a:rPr>
              <a:t>Make it easy to read and visually appealing</a:t>
            </a:r>
          </a:p>
          <a:p>
            <a:pPr marL="742950" lvl="1" indent="-285750">
              <a:buFont typeface="Arial" panose="020B0604020202020204" pitchFamily="34" charset="0"/>
              <a:buChar char="•"/>
            </a:pPr>
            <a:r>
              <a:rPr lang="en-US" sz="2000" dirty="0">
                <a:latin typeface="Cambria" panose="02040503050406030204" pitchFamily="18" charset="0"/>
              </a:rPr>
              <a:t>Use bolding, caps, font, etc. to make it easy on the eye and highlight important parts.  Include spaces!</a:t>
            </a:r>
          </a:p>
          <a:p>
            <a:pPr marL="742950" lvl="1" indent="-285750">
              <a:buFont typeface="Arial" panose="020B0604020202020204" pitchFamily="34" charset="0"/>
              <a:buChar char="•"/>
            </a:pPr>
            <a:r>
              <a:rPr lang="en-US" sz="2000" dirty="0">
                <a:latin typeface="Cambria" panose="02040503050406030204" pitchFamily="18" charset="0"/>
              </a:rPr>
              <a:t>Be concise, consistent with tenses and style, good grammar; use active voice; use psychological jargon cautiously</a:t>
            </a:r>
          </a:p>
          <a:p>
            <a:pPr marL="285750" indent="-285750">
              <a:buFont typeface="Arial" panose="020B0604020202020204" pitchFamily="34" charset="0"/>
              <a:buChar char="•"/>
            </a:pPr>
            <a:r>
              <a:rPr lang="en-US" sz="2000" dirty="0">
                <a:latin typeface="Cambria" panose="02040503050406030204" pitchFamily="18" charset="0"/>
              </a:rPr>
              <a:t>Ask peers and mentors for examples</a:t>
            </a:r>
          </a:p>
          <a:p>
            <a:pPr marL="285750" indent="-285750">
              <a:buFont typeface="Arial" panose="020B0604020202020204" pitchFamily="34" charset="0"/>
              <a:buChar char="•"/>
            </a:pPr>
            <a:r>
              <a:rPr lang="en-US" sz="2000" dirty="0">
                <a:latin typeface="Cambria" panose="02040503050406030204" pitchFamily="18" charset="0"/>
              </a:rPr>
              <a:t>Include volunteer service (will speak to your character)</a:t>
            </a:r>
          </a:p>
          <a:p>
            <a:endParaRPr lang="en-US" dirty="0"/>
          </a:p>
          <a:p>
            <a:endParaRPr lang="en-US" dirty="0"/>
          </a:p>
        </p:txBody>
      </p:sp>
    </p:spTree>
    <p:extLst>
      <p:ext uri="{BB962C8B-B14F-4D97-AF65-F5344CB8AC3E}">
        <p14:creationId xmlns:p14="http://schemas.microsoft.com/office/powerpoint/2010/main" val="1591264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Upcoming Webinars</a:t>
            </a:r>
          </a:p>
        </p:txBody>
      </p:sp>
      <p:sp>
        <p:nvSpPr>
          <p:cNvPr id="3" name="Content Placeholder 2"/>
          <p:cNvSpPr>
            <a:spLocks noGrp="1"/>
          </p:cNvSpPr>
          <p:nvPr>
            <p:ph idx="1"/>
          </p:nvPr>
        </p:nvSpPr>
        <p:spPr>
          <a:xfrm>
            <a:off x="728870" y="1351032"/>
            <a:ext cx="10515600" cy="4538780"/>
          </a:xfrm>
        </p:spPr>
        <p:txBody>
          <a:bodyPr>
            <a:normAutofit lnSpcReduction="10000"/>
          </a:bodyPr>
          <a:lstStyle/>
          <a:p>
            <a:pPr marL="0" indent="0">
              <a:lnSpc>
                <a:spcPct val="100000"/>
              </a:lnSpc>
              <a:buNone/>
            </a:pPr>
            <a:r>
              <a:rPr lang="en-US" sz="2000" dirty="0"/>
              <a:t>Submit your ideas for our 2021 Webinar Series:  </a:t>
            </a:r>
            <a:r>
              <a:rPr lang="en-US" sz="2000" dirty="0">
                <a:hlinkClick r:id="rId3"/>
              </a:rPr>
              <a:t>sccapdiv53@gmail.com</a:t>
            </a:r>
            <a:endParaRPr lang="en-US" sz="2000" dirty="0"/>
          </a:p>
          <a:p>
            <a:pPr marL="0" indent="0">
              <a:lnSpc>
                <a:spcPct val="100000"/>
              </a:lnSpc>
              <a:buNone/>
            </a:pPr>
            <a:endParaRPr lang="en-US" sz="1600" dirty="0"/>
          </a:p>
          <a:p>
            <a:pPr marL="0" indent="0">
              <a:lnSpc>
                <a:spcPct val="100000"/>
              </a:lnSpc>
              <a:buNone/>
            </a:pPr>
            <a:r>
              <a:rPr lang="en-US" sz="2000" b="1" dirty="0"/>
              <a:t>Previous webinar recordings are available on</a:t>
            </a:r>
          </a:p>
          <a:p>
            <a:pPr marL="0" indent="0">
              <a:lnSpc>
                <a:spcPct val="100000"/>
              </a:lnSpc>
              <a:buNone/>
            </a:pPr>
            <a:r>
              <a:rPr lang="en-US" sz="2000" b="1" dirty="0"/>
              <a:t> </a:t>
            </a:r>
            <a:r>
              <a:rPr lang="en-US" sz="2000" b="1" dirty="0">
                <a:hlinkClick r:id="rId4"/>
              </a:rPr>
              <a:t>https://sccap53.org/resources/education-resources/webinars/</a:t>
            </a:r>
            <a:endParaRPr lang="en-US" sz="2000" b="1" dirty="0"/>
          </a:p>
          <a:p>
            <a:pPr marL="0" indent="0">
              <a:lnSpc>
                <a:spcPct val="100000"/>
              </a:lnSpc>
              <a:buNone/>
            </a:pPr>
            <a:endParaRPr lang="en-US" sz="2000" b="1" dirty="0"/>
          </a:p>
          <a:p>
            <a:pPr marL="0" indent="0">
              <a:lnSpc>
                <a:spcPct val="100000"/>
              </a:lnSpc>
              <a:buNone/>
            </a:pPr>
            <a:r>
              <a:rPr lang="en-US" sz="2000" b="1" dirty="0">
                <a:solidFill>
                  <a:srgbClr val="FF6600"/>
                </a:solidFill>
              </a:rPr>
              <a:t>Remaining SCCAP webinars:</a:t>
            </a:r>
          </a:p>
          <a:p>
            <a:pPr marL="0" indent="0">
              <a:lnSpc>
                <a:spcPct val="100000"/>
              </a:lnSpc>
              <a:buNone/>
            </a:pPr>
            <a:r>
              <a:rPr lang="en-US" dirty="0"/>
              <a:t>Sept. 11 Noon ET      </a:t>
            </a:r>
            <a:r>
              <a:rPr lang="en-US" b="1" dirty="0"/>
              <a:t>Children and Technology Use - </a:t>
            </a:r>
            <a:r>
              <a:rPr lang="en-US" dirty="0"/>
              <a:t>Justin Parent, PhD</a:t>
            </a:r>
          </a:p>
          <a:p>
            <a:pPr marL="0" indent="0">
              <a:lnSpc>
                <a:spcPct val="100000"/>
              </a:lnSpc>
              <a:buNone/>
            </a:pPr>
            <a:r>
              <a:rPr lang="en-US" dirty="0"/>
              <a:t>Sept. 29 Noon ET      </a:t>
            </a:r>
            <a:r>
              <a:rPr lang="en-US" b="1" dirty="0"/>
              <a:t>Cannabis Use in Adolescents  </a:t>
            </a:r>
            <a:r>
              <a:rPr lang="en-US" dirty="0"/>
              <a:t>- Mary </a:t>
            </a:r>
            <a:r>
              <a:rPr lang="en-US" dirty="0" err="1"/>
              <a:t>Fristad</a:t>
            </a:r>
            <a:r>
              <a:rPr lang="en-US" dirty="0"/>
              <a:t>, PhD</a:t>
            </a:r>
          </a:p>
          <a:p>
            <a:pPr marL="0" indent="0">
              <a:lnSpc>
                <a:spcPct val="100000"/>
              </a:lnSpc>
              <a:buNone/>
            </a:pPr>
            <a:r>
              <a:rPr lang="en-US" dirty="0"/>
              <a:t>Nov. 4    1pm ET         </a:t>
            </a:r>
            <a:r>
              <a:rPr lang="en-US" i="1" dirty="0"/>
              <a:t>R. Bob Smith Excellence in Assessment Webinar:</a:t>
            </a:r>
          </a:p>
          <a:p>
            <a:pPr marL="2682875" indent="0">
              <a:lnSpc>
                <a:spcPct val="100000"/>
              </a:lnSpc>
              <a:buNone/>
            </a:pPr>
            <a:r>
              <a:rPr lang="en-US" b="1" dirty="0"/>
              <a:t>New Thoughts About Assessment and Diagnosis of Autism</a:t>
            </a:r>
            <a:r>
              <a:rPr lang="en-US" dirty="0"/>
              <a:t>,   Catherine Lord, PhD   </a:t>
            </a:r>
            <a:r>
              <a:rPr lang="en-US" dirty="0">
                <a:solidFill>
                  <a:srgbClr val="FF0000"/>
                </a:solidFill>
              </a:rPr>
              <a:t>Free Member CE </a:t>
            </a:r>
            <a:endParaRPr lang="en-US" dirty="0"/>
          </a:p>
          <a:p>
            <a:endParaRPr lang="en-US" dirty="0"/>
          </a:p>
        </p:txBody>
      </p:sp>
    </p:spTree>
    <p:extLst>
      <p:ext uri="{BB962C8B-B14F-4D97-AF65-F5344CB8AC3E}">
        <p14:creationId xmlns:p14="http://schemas.microsoft.com/office/powerpoint/2010/main" val="1091675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AB795-E690-2643-BB1C-438633D04DBD}"/>
              </a:ext>
            </a:extLst>
          </p:cNvPr>
          <p:cNvSpPr>
            <a:spLocks noGrp="1"/>
          </p:cNvSpPr>
          <p:nvPr>
            <p:ph type="title"/>
          </p:nvPr>
        </p:nvSpPr>
        <p:spPr>
          <a:xfrm>
            <a:off x="340243" y="318977"/>
            <a:ext cx="11132288" cy="5114259"/>
          </a:xfrm>
        </p:spPr>
        <p:txBody>
          <a:bodyPr/>
          <a:lstStyle/>
          <a:p>
            <a:pPr algn="ctr"/>
            <a:br>
              <a:rPr lang="en-US" dirty="0"/>
            </a:br>
            <a:br>
              <a:rPr lang="en-US" dirty="0"/>
            </a:br>
            <a:br>
              <a:rPr lang="en-US" dirty="0"/>
            </a:br>
            <a:endParaRPr lang="en-US" sz="1800" dirty="0"/>
          </a:p>
        </p:txBody>
      </p:sp>
      <p:sp>
        <p:nvSpPr>
          <p:cNvPr id="4" name="TextBox 3">
            <a:extLst>
              <a:ext uri="{FF2B5EF4-FFF2-40B4-BE49-F238E27FC236}">
                <a16:creationId xmlns:a16="http://schemas.microsoft.com/office/drawing/2014/main" id="{2E99BB91-C74D-D544-858F-88973F3F1999}"/>
              </a:ext>
            </a:extLst>
          </p:cNvPr>
          <p:cNvSpPr txBox="1"/>
          <p:nvPr/>
        </p:nvSpPr>
        <p:spPr>
          <a:xfrm>
            <a:off x="1054491" y="1594739"/>
            <a:ext cx="10908307" cy="3447098"/>
          </a:xfrm>
          <a:prstGeom prst="rect">
            <a:avLst/>
          </a:prstGeom>
          <a:noFill/>
        </p:spPr>
        <p:txBody>
          <a:bodyPr wrap="none" rtlCol="0">
            <a:spAutoFit/>
          </a:bodyPr>
          <a:lstStyle/>
          <a:p>
            <a:pPr marL="342900" indent="-342900">
              <a:buFont typeface="Arial" panose="020B0604020202020204" pitchFamily="34" charset="0"/>
              <a:buChar char="•"/>
            </a:pPr>
            <a:r>
              <a:rPr lang="en-US" sz="2000" dirty="0">
                <a:latin typeface="Cambria" panose="02040503050406030204" pitchFamily="18" charset="0"/>
              </a:rPr>
              <a:t>Don’t pad it</a:t>
            </a:r>
          </a:p>
          <a:p>
            <a:pPr marL="800100" lvl="1" indent="-342900">
              <a:buFont typeface="Arial" panose="020B0604020202020204" pitchFamily="34" charset="0"/>
              <a:buChar char="•"/>
            </a:pPr>
            <a:r>
              <a:rPr lang="en-US" sz="2000" dirty="0">
                <a:latin typeface="Cambria" panose="02040503050406030204" pitchFamily="18" charset="0"/>
              </a:rPr>
              <a:t>Don’t include courses you took or conferences/workshops attended (with no presentation)</a:t>
            </a:r>
          </a:p>
          <a:p>
            <a:pPr marL="800100" lvl="1" indent="-342900">
              <a:buFont typeface="Arial" panose="020B0604020202020204" pitchFamily="34" charset="0"/>
              <a:buChar char="•"/>
            </a:pPr>
            <a:r>
              <a:rPr lang="en-US" sz="2000" dirty="0">
                <a:latin typeface="Cambria" panose="02040503050406030204" pitchFamily="18" charset="0"/>
              </a:rPr>
              <a:t>Leave off undergraduate accomplishments unless </a:t>
            </a:r>
            <a:r>
              <a:rPr lang="en-US" sz="2000" i="1" dirty="0">
                <a:latin typeface="Cambria" panose="02040503050406030204" pitchFamily="18" charset="0"/>
              </a:rPr>
              <a:t>really impressive</a:t>
            </a:r>
            <a:r>
              <a:rPr lang="en-US" sz="2000" dirty="0">
                <a:latin typeface="Cambria" panose="02040503050406030204" pitchFamily="18" charset="0"/>
              </a:rPr>
              <a:t> (Rhodes scholar)</a:t>
            </a:r>
          </a:p>
          <a:p>
            <a:pPr marL="617220" lvl="1" indent="-342900">
              <a:buFont typeface="Arial" panose="020B0604020202020204" pitchFamily="34" charset="0"/>
              <a:buChar char="•"/>
            </a:pPr>
            <a:endParaRPr lang="en-US" sz="2000" dirty="0">
              <a:latin typeface="Cambria" panose="02040503050406030204" pitchFamily="18" charset="0"/>
            </a:endParaRPr>
          </a:p>
          <a:p>
            <a:pPr marL="342900" indent="-342900">
              <a:buFont typeface="Arial" panose="020B0604020202020204" pitchFamily="34" charset="0"/>
              <a:buChar char="•"/>
            </a:pPr>
            <a:r>
              <a:rPr lang="en-US" sz="2000" dirty="0">
                <a:latin typeface="Cambria" panose="02040503050406030204" pitchFamily="18" charset="0"/>
              </a:rPr>
              <a:t>Don’t get too personal </a:t>
            </a:r>
          </a:p>
          <a:p>
            <a:pPr marL="800100" lvl="1" indent="-342900">
              <a:buFont typeface="Arial" panose="020B0604020202020204" pitchFamily="34" charset="0"/>
              <a:buChar char="•"/>
            </a:pPr>
            <a:r>
              <a:rPr lang="en-US" sz="2000" dirty="0">
                <a:latin typeface="Cambria" panose="02040503050406030204" pitchFamily="18" charset="0"/>
              </a:rPr>
              <a:t>Leave off hobbies, marital status, children, other jobs not relevant to psychology</a:t>
            </a:r>
          </a:p>
          <a:p>
            <a:pPr marL="800100" lvl="1" indent="-342900">
              <a:buFont typeface="Arial" panose="020B0604020202020204" pitchFamily="34" charset="0"/>
              <a:buChar char="•"/>
            </a:pPr>
            <a:endParaRPr lang="en-US" sz="2000" dirty="0">
              <a:latin typeface="Cambria" panose="02040503050406030204" pitchFamily="18" charset="0"/>
            </a:endParaRPr>
          </a:p>
          <a:p>
            <a:pPr marL="342900" indent="-342900">
              <a:buFont typeface="Arial" panose="020B0604020202020204" pitchFamily="34" charset="0"/>
              <a:buChar char="•"/>
            </a:pPr>
            <a:r>
              <a:rPr lang="en-US" sz="2000" dirty="0">
                <a:latin typeface="Cambria" panose="02040503050406030204" pitchFamily="18" charset="0"/>
              </a:rPr>
              <a:t>Don’t worry about length – there are no rules</a:t>
            </a:r>
          </a:p>
          <a:p>
            <a:pPr marL="342900" indent="-342900">
              <a:buFont typeface="Arial" panose="020B0604020202020204" pitchFamily="34" charset="0"/>
              <a:buChar char="•"/>
            </a:pPr>
            <a:endParaRPr lang="en-US" sz="2000" dirty="0">
              <a:latin typeface="Cambria" panose="02040503050406030204" pitchFamily="18" charset="0"/>
            </a:endParaRPr>
          </a:p>
          <a:p>
            <a:pPr marL="342900" indent="-342900">
              <a:buFont typeface="Arial" panose="020B0604020202020204" pitchFamily="34" charset="0"/>
              <a:buChar char="•"/>
            </a:pPr>
            <a:r>
              <a:rPr lang="en-US" sz="2000" dirty="0">
                <a:latin typeface="Cambria" panose="02040503050406030204" pitchFamily="18" charset="0"/>
              </a:rPr>
              <a:t>Don’t try to be “cute” or humorous</a:t>
            </a:r>
          </a:p>
          <a:p>
            <a:endParaRPr lang="en-US" dirty="0"/>
          </a:p>
        </p:txBody>
      </p:sp>
      <p:sp>
        <p:nvSpPr>
          <p:cNvPr id="5" name="TextBox 4">
            <a:extLst>
              <a:ext uri="{FF2B5EF4-FFF2-40B4-BE49-F238E27FC236}">
                <a16:creationId xmlns:a16="http://schemas.microsoft.com/office/drawing/2014/main" id="{699DFCB1-5411-B044-8B46-F3658D1CA25F}"/>
              </a:ext>
            </a:extLst>
          </p:cNvPr>
          <p:cNvSpPr txBox="1"/>
          <p:nvPr/>
        </p:nvSpPr>
        <p:spPr>
          <a:xfrm>
            <a:off x="995082" y="618565"/>
            <a:ext cx="3834191" cy="769441"/>
          </a:xfrm>
          <a:prstGeom prst="rect">
            <a:avLst/>
          </a:prstGeom>
          <a:noFill/>
        </p:spPr>
        <p:txBody>
          <a:bodyPr wrap="none" rtlCol="0">
            <a:spAutoFit/>
          </a:bodyPr>
          <a:lstStyle/>
          <a:p>
            <a:r>
              <a:rPr lang="en-US" sz="4400" dirty="0">
                <a:latin typeface="Cambria" panose="02040503050406030204" pitchFamily="18" charset="0"/>
              </a:rPr>
              <a:t>CV Tips – Don’t</a:t>
            </a:r>
          </a:p>
        </p:txBody>
      </p:sp>
    </p:spTree>
    <p:extLst>
      <p:ext uri="{BB962C8B-B14F-4D97-AF65-F5344CB8AC3E}">
        <p14:creationId xmlns:p14="http://schemas.microsoft.com/office/powerpoint/2010/main" val="1607580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F1B1B-A4DB-9D45-BADA-357E0E86F6E9}"/>
              </a:ext>
            </a:extLst>
          </p:cNvPr>
          <p:cNvSpPr>
            <a:spLocks noGrp="1"/>
          </p:cNvSpPr>
          <p:nvPr>
            <p:ph type="title"/>
          </p:nvPr>
        </p:nvSpPr>
        <p:spPr/>
        <p:txBody>
          <a:bodyPr/>
          <a:lstStyle/>
          <a:p>
            <a:r>
              <a:rPr lang="en-US" dirty="0"/>
              <a:t>Vita Checklist</a:t>
            </a:r>
          </a:p>
        </p:txBody>
      </p:sp>
      <p:sp>
        <p:nvSpPr>
          <p:cNvPr id="3" name="Content Placeholder 2">
            <a:extLst>
              <a:ext uri="{FF2B5EF4-FFF2-40B4-BE49-F238E27FC236}">
                <a16:creationId xmlns:a16="http://schemas.microsoft.com/office/drawing/2014/main" id="{7B49EFEA-0CD0-0248-AE57-C7C39546D3B8}"/>
              </a:ext>
            </a:extLst>
          </p:cNvPr>
          <p:cNvSpPr>
            <a:spLocks noGrp="1"/>
          </p:cNvSpPr>
          <p:nvPr>
            <p:ph idx="1"/>
          </p:nvPr>
        </p:nvSpPr>
        <p:spPr>
          <a:xfrm>
            <a:off x="838200" y="1279525"/>
            <a:ext cx="10515600" cy="4389120"/>
          </a:xfrm>
        </p:spPr>
        <p:txBody>
          <a:bodyPr>
            <a:normAutofit fontScale="92500" lnSpcReduction="10000"/>
          </a:bodyPr>
          <a:lstStyle/>
          <a:p>
            <a:r>
              <a:rPr lang="en-US" dirty="0"/>
              <a:t>Name and contact information: work, home, address, phone, email</a:t>
            </a:r>
          </a:p>
          <a:p>
            <a:r>
              <a:rPr lang="en-US" dirty="0"/>
              <a:t>Education, including degrees, places, and dates</a:t>
            </a:r>
          </a:p>
          <a:p>
            <a:r>
              <a:rPr lang="en-US" dirty="0"/>
              <a:t>Dissertation topic, advisor</a:t>
            </a:r>
          </a:p>
          <a:p>
            <a:r>
              <a:rPr lang="en-US" dirty="0"/>
              <a:t>Licenses/certifications</a:t>
            </a:r>
          </a:p>
          <a:p>
            <a:r>
              <a:rPr lang="en-US" dirty="0"/>
              <a:t>Honors, scholarships, fellowship, or awards</a:t>
            </a:r>
          </a:p>
          <a:p>
            <a:r>
              <a:rPr lang="en-US" dirty="0"/>
              <a:t>Professional Experience</a:t>
            </a:r>
          </a:p>
          <a:p>
            <a:r>
              <a:rPr lang="en-US" dirty="0"/>
              <a:t>Teaching, research, or clinical experience</a:t>
            </a:r>
          </a:p>
          <a:p>
            <a:r>
              <a:rPr lang="en-US" dirty="0"/>
              <a:t>Publications</a:t>
            </a:r>
          </a:p>
          <a:p>
            <a:r>
              <a:rPr lang="en-US" dirty="0"/>
              <a:t>Professional or academic presentations</a:t>
            </a:r>
          </a:p>
          <a:p>
            <a:r>
              <a:rPr lang="en-US" dirty="0"/>
              <a:t>Professional organization memberships</a:t>
            </a:r>
          </a:p>
          <a:p>
            <a:r>
              <a:rPr lang="en-US" dirty="0"/>
              <a:t>Volunteer/service work</a:t>
            </a:r>
          </a:p>
        </p:txBody>
      </p:sp>
    </p:spTree>
    <p:extLst>
      <p:ext uri="{BB962C8B-B14F-4D97-AF65-F5344CB8AC3E}">
        <p14:creationId xmlns:p14="http://schemas.microsoft.com/office/powerpoint/2010/main" val="3318019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E6FBA-98C3-8249-85D8-E4F5D2C95B89}"/>
              </a:ext>
            </a:extLst>
          </p:cNvPr>
          <p:cNvSpPr>
            <a:spLocks noGrp="1"/>
          </p:cNvSpPr>
          <p:nvPr>
            <p:ph type="title"/>
          </p:nvPr>
        </p:nvSpPr>
        <p:spPr/>
        <p:txBody>
          <a:bodyPr/>
          <a:lstStyle/>
          <a:p>
            <a:r>
              <a:rPr lang="en-US" dirty="0"/>
              <a:t>Personal Statement</a:t>
            </a:r>
          </a:p>
        </p:txBody>
      </p:sp>
      <p:pic>
        <p:nvPicPr>
          <p:cNvPr id="4" name="Picture 2">
            <a:extLst>
              <a:ext uri="{FF2B5EF4-FFF2-40B4-BE49-F238E27FC236}">
                <a16:creationId xmlns:a16="http://schemas.microsoft.com/office/drawing/2014/main" id="{3D28C27D-EEA2-CC48-BA17-ECFD8C2794E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91000" y="1829594"/>
            <a:ext cx="38100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277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A62D4-8D33-614B-BE61-4A9D6F8D23A7}"/>
              </a:ext>
            </a:extLst>
          </p:cNvPr>
          <p:cNvSpPr>
            <a:spLocks noGrp="1"/>
          </p:cNvSpPr>
          <p:nvPr>
            <p:ph type="title"/>
          </p:nvPr>
        </p:nvSpPr>
        <p:spPr/>
        <p:txBody>
          <a:bodyPr/>
          <a:lstStyle/>
          <a:p>
            <a:r>
              <a:rPr lang="en-US" dirty="0"/>
              <a:t>Basic Structure</a:t>
            </a:r>
          </a:p>
        </p:txBody>
      </p:sp>
      <p:sp>
        <p:nvSpPr>
          <p:cNvPr id="3" name="Content Placeholder 2">
            <a:extLst>
              <a:ext uri="{FF2B5EF4-FFF2-40B4-BE49-F238E27FC236}">
                <a16:creationId xmlns:a16="http://schemas.microsoft.com/office/drawing/2014/main" id="{0F6D0B16-8263-684D-9567-EB63ABACB1E3}"/>
              </a:ext>
            </a:extLst>
          </p:cNvPr>
          <p:cNvSpPr>
            <a:spLocks noGrp="1"/>
          </p:cNvSpPr>
          <p:nvPr>
            <p:ph idx="1"/>
          </p:nvPr>
        </p:nvSpPr>
        <p:spPr/>
        <p:txBody>
          <a:bodyPr/>
          <a:lstStyle/>
          <a:p>
            <a:r>
              <a:rPr lang="en-US" sz="2000" dirty="0"/>
              <a:t>What are your short and long term professional goals? </a:t>
            </a:r>
          </a:p>
          <a:p>
            <a:pPr lvl="1"/>
            <a:r>
              <a:rPr lang="en-US" sz="2000" dirty="0"/>
              <a:t>Immediate, 5-10 year and ultimate long term plans?</a:t>
            </a:r>
          </a:p>
          <a:p>
            <a:r>
              <a:rPr lang="en-US" sz="2000" dirty="0"/>
              <a:t>How did these goals develop?</a:t>
            </a:r>
          </a:p>
          <a:p>
            <a:pPr lvl="1"/>
            <a:r>
              <a:rPr lang="en-US" sz="2000" dirty="0"/>
              <a:t>Specific or personal challenge?</a:t>
            </a:r>
          </a:p>
          <a:p>
            <a:r>
              <a:rPr lang="en-US" sz="2000" dirty="0"/>
              <a:t>How have you already begun to lay the foundation for these goals?</a:t>
            </a:r>
          </a:p>
          <a:p>
            <a:pPr lvl="1"/>
            <a:r>
              <a:rPr lang="en-US" sz="2000" dirty="0"/>
              <a:t>Activities? </a:t>
            </a:r>
          </a:p>
          <a:p>
            <a:r>
              <a:rPr lang="en-US" sz="2000" dirty="0"/>
              <a:t>How does this internship fit into these goals? </a:t>
            </a:r>
          </a:p>
          <a:p>
            <a:pPr lvl="1"/>
            <a:r>
              <a:rPr lang="en-US" sz="2000" dirty="0"/>
              <a:t>Skills and knowledge?</a:t>
            </a:r>
          </a:p>
          <a:p>
            <a:endParaRPr lang="en-US" dirty="0"/>
          </a:p>
        </p:txBody>
      </p:sp>
    </p:spTree>
    <p:extLst>
      <p:ext uri="{BB962C8B-B14F-4D97-AF65-F5344CB8AC3E}">
        <p14:creationId xmlns:p14="http://schemas.microsoft.com/office/powerpoint/2010/main" val="32918516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48576-8CEA-054B-92F5-3C35D13E8008}"/>
              </a:ext>
            </a:extLst>
          </p:cNvPr>
          <p:cNvSpPr>
            <a:spLocks noGrp="1"/>
          </p:cNvSpPr>
          <p:nvPr>
            <p:ph type="title"/>
          </p:nvPr>
        </p:nvSpPr>
        <p:spPr/>
        <p:txBody>
          <a:bodyPr/>
          <a:lstStyle/>
          <a:p>
            <a:r>
              <a:rPr lang="en-US" dirty="0"/>
              <a:t>Personal Statement - Do</a:t>
            </a:r>
          </a:p>
        </p:txBody>
      </p:sp>
      <p:sp>
        <p:nvSpPr>
          <p:cNvPr id="3" name="Content Placeholder 2">
            <a:extLst>
              <a:ext uri="{FF2B5EF4-FFF2-40B4-BE49-F238E27FC236}">
                <a16:creationId xmlns:a16="http://schemas.microsoft.com/office/drawing/2014/main" id="{9ED9C405-D3EA-CA47-B223-D9A3DC8724FD}"/>
              </a:ext>
            </a:extLst>
          </p:cNvPr>
          <p:cNvSpPr>
            <a:spLocks noGrp="1"/>
          </p:cNvSpPr>
          <p:nvPr>
            <p:ph idx="1"/>
          </p:nvPr>
        </p:nvSpPr>
        <p:spPr>
          <a:xfrm>
            <a:off x="838200" y="1279525"/>
            <a:ext cx="10515600" cy="4649470"/>
          </a:xfrm>
        </p:spPr>
        <p:txBody>
          <a:bodyPr>
            <a:normAutofit fontScale="92500"/>
          </a:bodyPr>
          <a:lstStyle/>
          <a:p>
            <a:pPr>
              <a:lnSpc>
                <a:spcPct val="120000"/>
              </a:lnSpc>
            </a:pPr>
            <a:r>
              <a:rPr lang="en-US" dirty="0"/>
              <a:t>Define a central idea</a:t>
            </a:r>
          </a:p>
          <a:p>
            <a:pPr>
              <a:lnSpc>
                <a:spcPct val="120000"/>
              </a:lnSpc>
            </a:pPr>
            <a:r>
              <a:rPr lang="en-US" dirty="0"/>
              <a:t>Tell the story (what happened)</a:t>
            </a:r>
          </a:p>
          <a:p>
            <a:pPr>
              <a:lnSpc>
                <a:spcPct val="120000"/>
              </a:lnSpc>
            </a:pPr>
            <a:r>
              <a:rPr lang="en-US" dirty="0"/>
              <a:t>Tell what you learned (what you got out of it)</a:t>
            </a:r>
          </a:p>
          <a:p>
            <a:pPr>
              <a:lnSpc>
                <a:spcPct val="120000"/>
              </a:lnSpc>
            </a:pPr>
            <a:r>
              <a:rPr lang="en-US" dirty="0"/>
              <a:t>Tell how what you learned applies to success in [the internship] (why it matters)</a:t>
            </a:r>
          </a:p>
          <a:p>
            <a:pPr>
              <a:lnSpc>
                <a:spcPct val="120000"/>
              </a:lnSpc>
            </a:pPr>
            <a:r>
              <a:rPr lang="en-US" dirty="0"/>
              <a:t>Highlight your strong points; include interests and goals</a:t>
            </a:r>
          </a:p>
          <a:p>
            <a:pPr>
              <a:lnSpc>
                <a:spcPct val="120000"/>
              </a:lnSpc>
            </a:pPr>
            <a:r>
              <a:rPr lang="en-US" dirty="0"/>
              <a:t>Be truthful </a:t>
            </a:r>
          </a:p>
          <a:p>
            <a:pPr>
              <a:lnSpc>
                <a:spcPct val="120000"/>
              </a:lnSpc>
            </a:pPr>
            <a:r>
              <a:rPr lang="en-US" dirty="0"/>
              <a:t>Write from the heart</a:t>
            </a:r>
          </a:p>
          <a:p>
            <a:pPr>
              <a:lnSpc>
                <a:spcPct val="120000"/>
              </a:lnSpc>
            </a:pPr>
            <a:r>
              <a:rPr lang="en-US" dirty="0"/>
              <a:t>Be positive but avoid excessively altruistic statements (e.g., “I just want to help people.”). </a:t>
            </a:r>
          </a:p>
          <a:p>
            <a:endParaRPr lang="en-US" dirty="0"/>
          </a:p>
        </p:txBody>
      </p:sp>
    </p:spTree>
    <p:extLst>
      <p:ext uri="{BB962C8B-B14F-4D97-AF65-F5344CB8AC3E}">
        <p14:creationId xmlns:p14="http://schemas.microsoft.com/office/powerpoint/2010/main" val="38128805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C3178-DA25-B14F-A908-E5C2959F4721}"/>
              </a:ext>
            </a:extLst>
          </p:cNvPr>
          <p:cNvSpPr>
            <a:spLocks noGrp="1"/>
          </p:cNvSpPr>
          <p:nvPr>
            <p:ph type="title"/>
          </p:nvPr>
        </p:nvSpPr>
        <p:spPr/>
        <p:txBody>
          <a:bodyPr/>
          <a:lstStyle/>
          <a:p>
            <a:r>
              <a:rPr lang="en-US" dirty="0"/>
              <a:t>Personal Statement – Don’t</a:t>
            </a:r>
          </a:p>
        </p:txBody>
      </p:sp>
      <p:sp>
        <p:nvSpPr>
          <p:cNvPr id="3" name="Content Placeholder 2">
            <a:extLst>
              <a:ext uri="{FF2B5EF4-FFF2-40B4-BE49-F238E27FC236}">
                <a16:creationId xmlns:a16="http://schemas.microsoft.com/office/drawing/2014/main" id="{1183D6E0-923B-1B48-8E5F-8900DE0F2195}"/>
              </a:ext>
            </a:extLst>
          </p:cNvPr>
          <p:cNvSpPr>
            <a:spLocks noGrp="1"/>
          </p:cNvSpPr>
          <p:nvPr>
            <p:ph idx="1"/>
          </p:nvPr>
        </p:nvSpPr>
        <p:spPr>
          <a:xfrm>
            <a:off x="838200" y="1279525"/>
            <a:ext cx="10515600" cy="4649470"/>
          </a:xfrm>
        </p:spPr>
        <p:txBody>
          <a:bodyPr>
            <a:normAutofit lnSpcReduction="10000"/>
          </a:bodyPr>
          <a:lstStyle/>
          <a:p>
            <a:pPr>
              <a:lnSpc>
                <a:spcPct val="120000"/>
              </a:lnSpc>
            </a:pPr>
            <a:r>
              <a:rPr lang="en-US" dirty="0"/>
              <a:t>Quote other people</a:t>
            </a:r>
          </a:p>
          <a:p>
            <a:pPr>
              <a:lnSpc>
                <a:spcPct val="120000"/>
              </a:lnSpc>
            </a:pPr>
            <a:r>
              <a:rPr lang="en-US" dirty="0"/>
              <a:t>Use clichés</a:t>
            </a:r>
          </a:p>
          <a:p>
            <a:pPr>
              <a:lnSpc>
                <a:spcPct val="120000"/>
              </a:lnSpc>
            </a:pPr>
            <a:r>
              <a:rPr lang="en-US" dirty="0"/>
              <a:t>Use altiloquent vocabulary</a:t>
            </a:r>
          </a:p>
          <a:p>
            <a:pPr>
              <a:lnSpc>
                <a:spcPct val="120000"/>
              </a:lnSpc>
            </a:pPr>
            <a:r>
              <a:rPr lang="en-US" dirty="0"/>
              <a:t>Negative comments and excuses</a:t>
            </a:r>
          </a:p>
          <a:p>
            <a:pPr>
              <a:lnSpc>
                <a:spcPct val="120000"/>
              </a:lnSpc>
            </a:pPr>
            <a:r>
              <a:rPr lang="en-US" dirty="0"/>
              <a:t>Be too candid. For example, avoid references to your mental health. Avoid providing excessively self-revealing information</a:t>
            </a:r>
          </a:p>
          <a:p>
            <a:pPr>
              <a:lnSpc>
                <a:spcPct val="120000"/>
              </a:lnSpc>
            </a:pPr>
            <a:r>
              <a:rPr lang="en-US" dirty="0"/>
              <a:t>Use inappropriate humor, attempts to appear cute or clever, and references to religious issues or politics</a:t>
            </a:r>
            <a:endParaRPr lang="en-US" sz="1400" dirty="0"/>
          </a:p>
          <a:p>
            <a:pPr marL="0" indent="0">
              <a:buNone/>
            </a:pPr>
            <a:r>
              <a:rPr lang="en-US" sz="1400" dirty="0"/>
              <a:t>Adapted from: http://</a:t>
            </a:r>
            <a:r>
              <a:rPr lang="en-US" sz="1400" dirty="0" err="1"/>
              <a:t>users.clas.ufl.edu</a:t>
            </a:r>
            <a:r>
              <a:rPr lang="en-US" sz="1400" dirty="0"/>
              <a:t>/</a:t>
            </a:r>
            <a:r>
              <a:rPr lang="en-US" sz="1400" dirty="0" err="1"/>
              <a:t>msscha</a:t>
            </a:r>
            <a:r>
              <a:rPr lang="en-US" sz="1400" dirty="0"/>
              <a:t>/psych/</a:t>
            </a:r>
            <a:r>
              <a:rPr lang="en-US" sz="1400" dirty="0" err="1"/>
              <a:t>personal_statement.html</a:t>
            </a:r>
            <a:r>
              <a:rPr lang="en-US" sz="1400" dirty="0"/>
              <a:t> https://</a:t>
            </a:r>
            <a:r>
              <a:rPr lang="en-US" sz="1400" dirty="0" err="1"/>
              <a:t>psych.iupui.edu</a:t>
            </a:r>
            <a:r>
              <a:rPr lang="en-US" sz="1400" dirty="0"/>
              <a:t>/sites/default/files/guidetowritingapersonalstatement_1.pdf </a:t>
            </a:r>
          </a:p>
          <a:p>
            <a:endParaRPr lang="en-US" dirty="0"/>
          </a:p>
        </p:txBody>
      </p:sp>
    </p:spTree>
    <p:extLst>
      <p:ext uri="{BB962C8B-B14F-4D97-AF65-F5344CB8AC3E}">
        <p14:creationId xmlns:p14="http://schemas.microsoft.com/office/powerpoint/2010/main" val="1164093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DFB56-1092-1C42-8A54-D4D5459A9760}"/>
              </a:ext>
            </a:extLst>
          </p:cNvPr>
          <p:cNvSpPr>
            <a:spLocks noGrp="1"/>
          </p:cNvSpPr>
          <p:nvPr>
            <p:ph type="title"/>
          </p:nvPr>
        </p:nvSpPr>
        <p:spPr/>
        <p:txBody>
          <a:bodyPr/>
          <a:lstStyle/>
          <a:p>
            <a:r>
              <a:rPr lang="en-US" dirty="0"/>
              <a:t>Cover Letter</a:t>
            </a:r>
          </a:p>
        </p:txBody>
      </p:sp>
      <p:pic>
        <p:nvPicPr>
          <p:cNvPr id="4" name="Picture 5" descr="Related image">
            <a:extLst>
              <a:ext uri="{FF2B5EF4-FFF2-40B4-BE49-F238E27FC236}">
                <a16:creationId xmlns:a16="http://schemas.microsoft.com/office/drawing/2014/main" id="{152343E3-638E-C740-9866-2F15F881A4C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21820" y="1539875"/>
            <a:ext cx="6348360" cy="4389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8099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29D63-931C-784B-84D1-DC5A332CF3F5}"/>
              </a:ext>
            </a:extLst>
          </p:cNvPr>
          <p:cNvSpPr>
            <a:spLocks noGrp="1"/>
          </p:cNvSpPr>
          <p:nvPr>
            <p:ph type="title"/>
          </p:nvPr>
        </p:nvSpPr>
        <p:spPr/>
        <p:txBody>
          <a:bodyPr/>
          <a:lstStyle/>
          <a:p>
            <a:r>
              <a:rPr lang="en-US" dirty="0"/>
              <a:t>Basics</a:t>
            </a:r>
          </a:p>
        </p:txBody>
      </p:sp>
      <p:sp>
        <p:nvSpPr>
          <p:cNvPr id="3" name="Content Placeholder 2">
            <a:extLst>
              <a:ext uri="{FF2B5EF4-FFF2-40B4-BE49-F238E27FC236}">
                <a16:creationId xmlns:a16="http://schemas.microsoft.com/office/drawing/2014/main" id="{37B8AD66-37C8-C245-93EA-9A7F3B4FBDDA}"/>
              </a:ext>
            </a:extLst>
          </p:cNvPr>
          <p:cNvSpPr>
            <a:spLocks noGrp="1"/>
          </p:cNvSpPr>
          <p:nvPr>
            <p:ph idx="1"/>
          </p:nvPr>
        </p:nvSpPr>
        <p:spPr>
          <a:xfrm>
            <a:off x="838200" y="1169894"/>
            <a:ext cx="10515600" cy="4759101"/>
          </a:xfrm>
        </p:spPr>
        <p:txBody>
          <a:bodyPr>
            <a:normAutofit/>
          </a:bodyPr>
          <a:lstStyle/>
          <a:p>
            <a:r>
              <a:rPr lang="en-US" sz="2000" dirty="0"/>
              <a:t>Cover letters are 1-2 page documents</a:t>
            </a:r>
          </a:p>
          <a:p>
            <a:pPr lvl="1"/>
            <a:r>
              <a:rPr lang="en-US" sz="2000" dirty="0"/>
              <a:t>Introduce yourself to the program director</a:t>
            </a:r>
          </a:p>
          <a:p>
            <a:pPr lvl="1"/>
            <a:r>
              <a:rPr lang="en-US" sz="2000" dirty="0"/>
              <a:t>Argue why you would be a good fit for the internship</a:t>
            </a:r>
          </a:p>
          <a:p>
            <a:pPr lvl="1"/>
            <a:r>
              <a:rPr lang="en-US" sz="2000" dirty="0"/>
              <a:t>Fill in places your curriculum vitae cannot describe</a:t>
            </a:r>
          </a:p>
          <a:p>
            <a:pPr lvl="1"/>
            <a:r>
              <a:rPr lang="en-US" sz="2000" dirty="0"/>
              <a:t>Further explain other aspects of your curriculum vitae </a:t>
            </a:r>
          </a:p>
          <a:p>
            <a:pPr marL="457200" lvl="1" indent="0">
              <a:buNone/>
            </a:pPr>
            <a:endParaRPr lang="en-US" sz="2000" dirty="0"/>
          </a:p>
          <a:p>
            <a:r>
              <a:rPr lang="en-US" sz="2000" dirty="0"/>
              <a:t>APA emphasizes that you should:</a:t>
            </a:r>
          </a:p>
          <a:p>
            <a:pPr lvl="1"/>
            <a:r>
              <a:rPr lang="en-US" sz="2000" dirty="0"/>
              <a:t>Show you are a good fit</a:t>
            </a:r>
          </a:p>
          <a:p>
            <a:pPr lvl="1"/>
            <a:r>
              <a:rPr lang="en-US" sz="2000" dirty="0"/>
              <a:t>Get past the gatekeepers</a:t>
            </a:r>
          </a:p>
          <a:p>
            <a:pPr lvl="1"/>
            <a:r>
              <a:rPr lang="en-US" sz="2000" dirty="0"/>
              <a:t>Customize</a:t>
            </a:r>
          </a:p>
          <a:p>
            <a:pPr lvl="1"/>
            <a:r>
              <a:rPr lang="en-US" sz="2000" dirty="0"/>
              <a:t>Mind the details</a:t>
            </a:r>
          </a:p>
          <a:p>
            <a:pPr lvl="1"/>
            <a:r>
              <a:rPr lang="en-US" sz="2000" dirty="0"/>
              <a:t>Don't get too personal</a:t>
            </a:r>
          </a:p>
          <a:p>
            <a:endParaRPr lang="en-US" dirty="0"/>
          </a:p>
        </p:txBody>
      </p:sp>
    </p:spTree>
    <p:extLst>
      <p:ext uri="{BB962C8B-B14F-4D97-AF65-F5344CB8AC3E}">
        <p14:creationId xmlns:p14="http://schemas.microsoft.com/office/powerpoint/2010/main" val="36853839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FE6AA-686A-B947-9B06-4940FB72BF3D}"/>
              </a:ext>
            </a:extLst>
          </p:cNvPr>
          <p:cNvSpPr>
            <a:spLocks noGrp="1"/>
          </p:cNvSpPr>
          <p:nvPr>
            <p:ph type="title"/>
          </p:nvPr>
        </p:nvSpPr>
        <p:spPr/>
        <p:txBody>
          <a:bodyPr/>
          <a:lstStyle/>
          <a:p>
            <a:r>
              <a:rPr lang="en-US" dirty="0"/>
              <a:t>Cover letter Structure</a:t>
            </a:r>
          </a:p>
        </p:txBody>
      </p:sp>
      <p:sp>
        <p:nvSpPr>
          <p:cNvPr id="3" name="Content Placeholder 2">
            <a:extLst>
              <a:ext uri="{FF2B5EF4-FFF2-40B4-BE49-F238E27FC236}">
                <a16:creationId xmlns:a16="http://schemas.microsoft.com/office/drawing/2014/main" id="{FD322984-7863-F048-8ED3-1F1D2C97FBA8}"/>
              </a:ext>
            </a:extLst>
          </p:cNvPr>
          <p:cNvSpPr>
            <a:spLocks noGrp="1"/>
          </p:cNvSpPr>
          <p:nvPr>
            <p:ph idx="1"/>
          </p:nvPr>
        </p:nvSpPr>
        <p:spPr>
          <a:xfrm>
            <a:off x="838200" y="1156447"/>
            <a:ext cx="10515600" cy="4772548"/>
          </a:xfrm>
        </p:spPr>
        <p:txBody>
          <a:bodyPr>
            <a:normAutofit fontScale="92500" lnSpcReduction="10000"/>
          </a:bodyPr>
          <a:lstStyle/>
          <a:p>
            <a:r>
              <a:rPr lang="en-US" b="1" dirty="0"/>
              <a:t>Opening paragraph</a:t>
            </a:r>
            <a:r>
              <a:rPr lang="en-US" dirty="0"/>
              <a:t>: Clearly state why you are writing. Give a brief introduction of yourself and your status, e.g. “I am completing my PhD in [department or field] and I expect to finish [or defend, or graduate] in [Month, Year]. You could add to this sentence, the name of your dissertation or the topic of your research, as well as the name of your advisor. </a:t>
            </a:r>
          </a:p>
          <a:p>
            <a:r>
              <a:rPr lang="en-US" b="1" dirty="0"/>
              <a:t>Middle paragraphs</a:t>
            </a:r>
            <a:r>
              <a:rPr lang="en-US" dirty="0"/>
              <a:t>: You should have several paragraphs that elaborate on how your research and other experiences in graduate school that have prepared you for the internship as it is described. Describe how your research and clinical activities have led you here. In order to stand out from the potentially long list of applicants, you will need to make a coherent argument for why you are a good fit. What kind of contribution will you make to their program? How will you fit in? Make sure you are writing for your target audience. </a:t>
            </a:r>
          </a:p>
          <a:p>
            <a:r>
              <a:rPr lang="en-US" b="1" dirty="0"/>
              <a:t>Closing paragraph</a:t>
            </a:r>
            <a:r>
              <a:rPr lang="en-US" dirty="0"/>
              <a:t>: Indicate that your CV and other supporting documentation are enclosed. Express interest in speaking with the addressee further in a personal interview. Thank them for their time and consideration. </a:t>
            </a:r>
          </a:p>
          <a:p>
            <a:endParaRPr lang="en-US" dirty="0"/>
          </a:p>
        </p:txBody>
      </p:sp>
    </p:spTree>
    <p:extLst>
      <p:ext uri="{BB962C8B-B14F-4D97-AF65-F5344CB8AC3E}">
        <p14:creationId xmlns:p14="http://schemas.microsoft.com/office/powerpoint/2010/main" val="37615531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F6F05-EDEC-E349-A9C1-5FE4B7E6AA68}"/>
              </a:ext>
            </a:extLst>
          </p:cNvPr>
          <p:cNvSpPr>
            <a:spLocks noGrp="1"/>
          </p:cNvSpPr>
          <p:nvPr>
            <p:ph type="title"/>
          </p:nvPr>
        </p:nvSpPr>
        <p:spPr/>
        <p:txBody>
          <a:bodyPr/>
          <a:lstStyle/>
          <a:p>
            <a:r>
              <a:rPr lang="en-US" dirty="0"/>
              <a:t>Cover Letter -- Do</a:t>
            </a:r>
          </a:p>
        </p:txBody>
      </p:sp>
      <p:sp>
        <p:nvSpPr>
          <p:cNvPr id="3" name="Content Placeholder 2">
            <a:extLst>
              <a:ext uri="{FF2B5EF4-FFF2-40B4-BE49-F238E27FC236}">
                <a16:creationId xmlns:a16="http://schemas.microsoft.com/office/drawing/2014/main" id="{E7579BA8-0BFF-2C4B-BAE0-3D7E1AE41700}"/>
              </a:ext>
            </a:extLst>
          </p:cNvPr>
          <p:cNvSpPr>
            <a:spLocks noGrp="1"/>
          </p:cNvSpPr>
          <p:nvPr>
            <p:ph idx="1"/>
          </p:nvPr>
        </p:nvSpPr>
        <p:spPr/>
        <p:txBody>
          <a:bodyPr>
            <a:normAutofit/>
          </a:bodyPr>
          <a:lstStyle/>
          <a:p>
            <a:r>
              <a:rPr lang="en-US" dirty="0"/>
              <a:t>Address the specific internship materials</a:t>
            </a:r>
          </a:p>
          <a:p>
            <a:r>
              <a:rPr lang="en-US" dirty="0"/>
              <a:t>Speak to the specific needs of the organization</a:t>
            </a:r>
          </a:p>
          <a:p>
            <a:r>
              <a:rPr lang="en-US" dirty="0"/>
              <a:t>Highlight key words from the materials</a:t>
            </a:r>
          </a:p>
          <a:p>
            <a:r>
              <a:rPr lang="en-US" dirty="0"/>
              <a:t>Show your passion</a:t>
            </a:r>
          </a:p>
          <a:p>
            <a:r>
              <a:rPr lang="en-US" dirty="0"/>
              <a:t>Keep the letter concise</a:t>
            </a:r>
          </a:p>
          <a:p>
            <a:r>
              <a:rPr lang="en-US" dirty="0"/>
              <a:t>Focus on demonstrating match</a:t>
            </a:r>
          </a:p>
          <a:p>
            <a:r>
              <a:rPr lang="en-US" dirty="0"/>
              <a:t>Thank your reader</a:t>
            </a:r>
          </a:p>
          <a:p>
            <a:r>
              <a:rPr lang="en-US" dirty="0"/>
              <a:t>Proofread!</a:t>
            </a:r>
          </a:p>
          <a:p>
            <a:pPr marL="0" indent="0">
              <a:buNone/>
            </a:pPr>
            <a:endParaRPr lang="en-US" dirty="0"/>
          </a:p>
          <a:p>
            <a:endParaRPr lang="en-US" dirty="0"/>
          </a:p>
        </p:txBody>
      </p:sp>
    </p:spTree>
    <p:extLst>
      <p:ext uri="{BB962C8B-B14F-4D97-AF65-F5344CB8AC3E}">
        <p14:creationId xmlns:p14="http://schemas.microsoft.com/office/powerpoint/2010/main" val="3565041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869" y="255794"/>
            <a:ext cx="9597659" cy="914400"/>
          </a:xfrm>
        </p:spPr>
        <p:txBody>
          <a:bodyPr>
            <a:noAutofit/>
          </a:bodyPr>
          <a:lstStyle/>
          <a:p>
            <a:r>
              <a:rPr lang="en-US" sz="3200" b="1" dirty="0"/>
              <a:t>Audience Questions and Answers</a:t>
            </a:r>
          </a:p>
        </p:txBody>
      </p:sp>
      <p:sp>
        <p:nvSpPr>
          <p:cNvPr id="3" name="Content Placeholder 2"/>
          <p:cNvSpPr>
            <a:spLocks noGrp="1"/>
          </p:cNvSpPr>
          <p:nvPr>
            <p:ph idx="1"/>
          </p:nvPr>
        </p:nvSpPr>
        <p:spPr>
          <a:xfrm>
            <a:off x="581439" y="1609908"/>
            <a:ext cx="11029122" cy="1819092"/>
          </a:xfrm>
        </p:spPr>
        <p:txBody>
          <a:bodyPr>
            <a:noAutofit/>
          </a:bodyPr>
          <a:lstStyle/>
          <a:p>
            <a:pPr marL="0" indent="0">
              <a:lnSpc>
                <a:spcPct val="100000"/>
              </a:lnSpc>
              <a:buNone/>
            </a:pPr>
            <a:r>
              <a:rPr lang="en-US" b="1" dirty="0">
                <a:solidFill>
                  <a:schemeClr val="accent2"/>
                </a:solidFill>
              </a:rPr>
              <a:t>Submit a question during the webinar:</a:t>
            </a:r>
          </a:p>
          <a:p>
            <a:pPr>
              <a:lnSpc>
                <a:spcPct val="100000"/>
              </a:lnSpc>
            </a:pPr>
            <a:r>
              <a:rPr lang="en-US" dirty="0"/>
              <a:t>Post your questions for the Q&amp;A segment! On right side of screen, click on the Questions tab on the Go-To-Webinar control panel, and submit your questions</a:t>
            </a:r>
          </a:p>
          <a:p>
            <a:pPr marL="0" indent="0">
              <a:lnSpc>
                <a:spcPct val="100000"/>
              </a:lnSpc>
              <a:buNone/>
            </a:pPr>
            <a:r>
              <a:rPr lang="en-US" dirty="0"/>
              <a:t>                                       </a:t>
            </a:r>
          </a:p>
          <a:p>
            <a:pPr marL="0" indent="0">
              <a:lnSpc>
                <a:spcPct val="100000"/>
              </a:lnSpc>
              <a:buNone/>
            </a:pPr>
            <a:endParaRPr lang="en-US" sz="2000" dirty="0"/>
          </a:p>
        </p:txBody>
      </p:sp>
    </p:spTree>
    <p:extLst>
      <p:ext uri="{BB962C8B-B14F-4D97-AF65-F5344CB8AC3E}">
        <p14:creationId xmlns:p14="http://schemas.microsoft.com/office/powerpoint/2010/main" val="31802214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39EAD-FE0F-1A47-80B0-0F23CA7C98E5}"/>
              </a:ext>
            </a:extLst>
          </p:cNvPr>
          <p:cNvSpPr>
            <a:spLocks noGrp="1"/>
          </p:cNvSpPr>
          <p:nvPr>
            <p:ph type="title"/>
          </p:nvPr>
        </p:nvSpPr>
        <p:spPr/>
        <p:txBody>
          <a:bodyPr/>
          <a:lstStyle/>
          <a:p>
            <a:r>
              <a:rPr lang="en-US" dirty="0"/>
              <a:t>Cover letter – Don’t</a:t>
            </a:r>
          </a:p>
        </p:txBody>
      </p:sp>
      <p:sp>
        <p:nvSpPr>
          <p:cNvPr id="3" name="Content Placeholder 2">
            <a:extLst>
              <a:ext uri="{FF2B5EF4-FFF2-40B4-BE49-F238E27FC236}">
                <a16:creationId xmlns:a16="http://schemas.microsoft.com/office/drawing/2014/main" id="{19F0225E-6200-E24B-9D72-BE19CB8CC545}"/>
              </a:ext>
            </a:extLst>
          </p:cNvPr>
          <p:cNvSpPr>
            <a:spLocks noGrp="1"/>
          </p:cNvSpPr>
          <p:nvPr>
            <p:ph idx="1"/>
          </p:nvPr>
        </p:nvSpPr>
        <p:spPr/>
        <p:txBody>
          <a:bodyPr/>
          <a:lstStyle/>
          <a:p>
            <a:r>
              <a:rPr lang="en-US" sz="2000" dirty="0"/>
              <a:t>Reiterate your curriculum vitae</a:t>
            </a:r>
          </a:p>
          <a:p>
            <a:r>
              <a:rPr lang="en-US" sz="2000" dirty="0"/>
              <a:t>Have a boring opening statement</a:t>
            </a:r>
          </a:p>
          <a:p>
            <a:r>
              <a:rPr lang="en-US" sz="2000" dirty="0"/>
              <a:t>Ramble</a:t>
            </a:r>
          </a:p>
          <a:p>
            <a:r>
              <a:rPr lang="en-US" sz="2000" dirty="0"/>
              <a:t>Use jargon</a:t>
            </a:r>
          </a:p>
          <a:p>
            <a:r>
              <a:rPr lang="en-US" sz="2000" dirty="0"/>
              <a:t>Underestimate the importance of a good cover letter</a:t>
            </a:r>
          </a:p>
          <a:p>
            <a:endParaRPr lang="en-US" dirty="0"/>
          </a:p>
        </p:txBody>
      </p:sp>
    </p:spTree>
    <p:extLst>
      <p:ext uri="{BB962C8B-B14F-4D97-AF65-F5344CB8AC3E}">
        <p14:creationId xmlns:p14="http://schemas.microsoft.com/office/powerpoint/2010/main" val="9834142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8">
            <a:extLst>
              <a:ext uri="{FF2B5EF4-FFF2-40B4-BE49-F238E27FC236}">
                <a16:creationId xmlns:a16="http://schemas.microsoft.com/office/drawing/2014/main" id="{49714692-19F6-4D54-AD9B-F8B48F22D13C}"/>
              </a:ext>
            </a:extLst>
          </p:cNvPr>
          <p:cNvSpPr>
            <a:spLocks noChangeArrowheads="1"/>
          </p:cNvSpPr>
          <p:nvPr/>
        </p:nvSpPr>
        <p:spPr bwMode="auto">
          <a:xfrm>
            <a:off x="1524000" y="5867401"/>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defRPr sz="2800">
                <a:solidFill>
                  <a:srgbClr val="FFFF00"/>
                </a:solidFill>
                <a:latin typeface="Arial" panose="020B0604020202020204" pitchFamily="34" charset="0"/>
              </a:defRPr>
            </a:lvl2pPr>
            <a:lvl3pPr marL="1143000" indent="-228600">
              <a:spcBef>
                <a:spcPct val="20000"/>
              </a:spcBef>
              <a:defRPr sz="2400">
                <a:solidFill>
                  <a:srgbClr val="FFFF00"/>
                </a:solidFill>
                <a:latin typeface="Arial" panose="020B0604020202020204" pitchFamily="34" charset="0"/>
              </a:defRPr>
            </a:lvl3pPr>
            <a:lvl4pPr marL="1600200" indent="-228600">
              <a:spcBef>
                <a:spcPct val="20000"/>
              </a:spcBef>
              <a:defRPr sz="2000">
                <a:solidFill>
                  <a:srgbClr val="FFFF00"/>
                </a:solidFill>
                <a:latin typeface="Arial" panose="020B0604020202020204" pitchFamily="34" charset="0"/>
              </a:defRPr>
            </a:lvl4pPr>
            <a:lvl5pPr marL="2057400" indent="-228600">
              <a:spcBef>
                <a:spcPct val="20000"/>
              </a:spcBef>
              <a:defRPr sz="2000">
                <a:solidFill>
                  <a:srgbClr val="FFFF00"/>
                </a:solidFill>
                <a:latin typeface="Arial" panose="020B0604020202020204" pitchFamily="34" charset="0"/>
              </a:defRPr>
            </a:lvl5pPr>
            <a:lvl6pPr marL="2514600" indent="-228600" eaLnBrk="0" fontAlgn="base" hangingPunct="0">
              <a:spcBef>
                <a:spcPct val="20000"/>
              </a:spcBef>
              <a:spcAft>
                <a:spcPct val="0"/>
              </a:spcAft>
              <a:defRPr sz="2000">
                <a:solidFill>
                  <a:srgbClr val="FFFF00"/>
                </a:solidFill>
                <a:latin typeface="Arial" panose="020B0604020202020204" pitchFamily="34" charset="0"/>
              </a:defRPr>
            </a:lvl6pPr>
            <a:lvl7pPr marL="2971800" indent="-228600" eaLnBrk="0" fontAlgn="base" hangingPunct="0">
              <a:spcBef>
                <a:spcPct val="20000"/>
              </a:spcBef>
              <a:spcAft>
                <a:spcPct val="0"/>
              </a:spcAft>
              <a:defRPr sz="2000">
                <a:solidFill>
                  <a:srgbClr val="FFFF00"/>
                </a:solidFill>
                <a:latin typeface="Arial" panose="020B0604020202020204" pitchFamily="34" charset="0"/>
              </a:defRPr>
            </a:lvl7pPr>
            <a:lvl8pPr marL="3429000" indent="-228600" eaLnBrk="0" fontAlgn="base" hangingPunct="0">
              <a:spcBef>
                <a:spcPct val="20000"/>
              </a:spcBef>
              <a:spcAft>
                <a:spcPct val="0"/>
              </a:spcAft>
              <a:defRPr sz="2000">
                <a:solidFill>
                  <a:srgbClr val="FFFF00"/>
                </a:solidFill>
                <a:latin typeface="Arial" panose="020B0604020202020204" pitchFamily="34" charset="0"/>
              </a:defRPr>
            </a:lvl8pPr>
            <a:lvl9pPr marL="3886200" indent="-228600" eaLnBrk="0" fontAlgn="base" hangingPunct="0">
              <a:spcBef>
                <a:spcPct val="20000"/>
              </a:spcBef>
              <a:spcAft>
                <a:spcPct val="0"/>
              </a:spcAft>
              <a:defRPr sz="2000">
                <a:solidFill>
                  <a:srgbClr val="FFFF00"/>
                </a:solidFill>
                <a:latin typeface="Arial" panose="020B0604020202020204" pitchFamily="34" charset="0"/>
              </a:defRPr>
            </a:lvl9pPr>
          </a:lstStyle>
          <a:p>
            <a:pPr algn="ctr" fontAlgn="base">
              <a:spcBef>
                <a:spcPct val="0"/>
              </a:spcBef>
              <a:spcAft>
                <a:spcPct val="0"/>
              </a:spcAft>
              <a:buNone/>
            </a:pPr>
            <a:endParaRPr lang="en-US" altLang="en-US" sz="1400" b="1">
              <a:solidFill>
                <a:srgbClr val="FFFF00"/>
              </a:solidFill>
              <a:cs typeface="Times New Roman" panose="02020603050405020304" pitchFamily="18" charset="0"/>
            </a:endParaRPr>
          </a:p>
          <a:p>
            <a:pPr algn="ctr" fontAlgn="base">
              <a:spcBef>
                <a:spcPct val="0"/>
              </a:spcBef>
              <a:spcAft>
                <a:spcPct val="0"/>
              </a:spcAft>
              <a:buNone/>
            </a:pPr>
            <a:endParaRPr lang="en-US" altLang="en-US" sz="1400" b="1">
              <a:solidFill>
                <a:srgbClr val="FFFF00"/>
              </a:solidFill>
              <a:cs typeface="Times New Roman" panose="02020603050405020304" pitchFamily="18" charset="0"/>
            </a:endParaRPr>
          </a:p>
          <a:p>
            <a:pPr algn="ctr" fontAlgn="base">
              <a:spcBef>
                <a:spcPct val="0"/>
              </a:spcBef>
              <a:spcAft>
                <a:spcPct val="0"/>
              </a:spcAft>
              <a:buNone/>
            </a:pPr>
            <a:endParaRPr lang="en-US" altLang="en-US" sz="1400" b="1">
              <a:solidFill>
                <a:srgbClr val="FFFF00"/>
              </a:solidFill>
              <a:cs typeface="Times New Roman" panose="02020603050405020304" pitchFamily="18" charset="0"/>
            </a:endParaRPr>
          </a:p>
          <a:p>
            <a:pPr algn="ctr" fontAlgn="base">
              <a:spcBef>
                <a:spcPct val="0"/>
              </a:spcBef>
              <a:spcAft>
                <a:spcPct val="0"/>
              </a:spcAft>
              <a:buNone/>
            </a:pPr>
            <a:endParaRPr lang="en-US" altLang="en-US" sz="1400" b="1">
              <a:solidFill>
                <a:srgbClr val="FFFFFF"/>
              </a:solidFill>
              <a:cs typeface="Times New Roman" panose="02020603050405020304" pitchFamily="18" charset="0"/>
            </a:endParaRPr>
          </a:p>
        </p:txBody>
      </p:sp>
      <p:sp>
        <p:nvSpPr>
          <p:cNvPr id="5123" name="Text Box 12">
            <a:extLst>
              <a:ext uri="{FF2B5EF4-FFF2-40B4-BE49-F238E27FC236}">
                <a16:creationId xmlns:a16="http://schemas.microsoft.com/office/drawing/2014/main" id="{3FE85FE1-EEB9-4459-BEF0-5519E834FBC6}"/>
              </a:ext>
            </a:extLst>
          </p:cNvPr>
          <p:cNvSpPr txBox="1">
            <a:spLocks noChangeArrowheads="1"/>
          </p:cNvSpPr>
          <p:nvPr/>
        </p:nvSpPr>
        <p:spPr bwMode="auto">
          <a:xfrm>
            <a:off x="1524000" y="228601"/>
            <a:ext cx="9144000"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defRPr sz="2800">
                <a:solidFill>
                  <a:srgbClr val="FFFF00"/>
                </a:solidFill>
                <a:latin typeface="Arial" panose="020B0604020202020204" pitchFamily="34" charset="0"/>
              </a:defRPr>
            </a:lvl2pPr>
            <a:lvl3pPr marL="1143000" indent="-228600">
              <a:spcBef>
                <a:spcPct val="20000"/>
              </a:spcBef>
              <a:defRPr sz="2400">
                <a:solidFill>
                  <a:srgbClr val="FFFF00"/>
                </a:solidFill>
                <a:latin typeface="Arial" panose="020B0604020202020204" pitchFamily="34" charset="0"/>
              </a:defRPr>
            </a:lvl3pPr>
            <a:lvl4pPr marL="1600200" indent="-228600">
              <a:spcBef>
                <a:spcPct val="20000"/>
              </a:spcBef>
              <a:defRPr sz="2000">
                <a:solidFill>
                  <a:srgbClr val="FFFF00"/>
                </a:solidFill>
                <a:latin typeface="Arial" panose="020B0604020202020204" pitchFamily="34" charset="0"/>
              </a:defRPr>
            </a:lvl4pPr>
            <a:lvl5pPr marL="2057400" indent="-228600">
              <a:spcBef>
                <a:spcPct val="20000"/>
              </a:spcBef>
              <a:defRPr sz="2000">
                <a:solidFill>
                  <a:srgbClr val="FFFF00"/>
                </a:solidFill>
                <a:latin typeface="Arial" panose="020B0604020202020204" pitchFamily="34" charset="0"/>
              </a:defRPr>
            </a:lvl5pPr>
            <a:lvl6pPr marL="2514600" indent="-228600" eaLnBrk="0" fontAlgn="base" hangingPunct="0">
              <a:spcBef>
                <a:spcPct val="20000"/>
              </a:spcBef>
              <a:spcAft>
                <a:spcPct val="0"/>
              </a:spcAft>
              <a:defRPr sz="2000">
                <a:solidFill>
                  <a:srgbClr val="FFFF00"/>
                </a:solidFill>
                <a:latin typeface="Arial" panose="020B0604020202020204" pitchFamily="34" charset="0"/>
              </a:defRPr>
            </a:lvl6pPr>
            <a:lvl7pPr marL="2971800" indent="-228600" eaLnBrk="0" fontAlgn="base" hangingPunct="0">
              <a:spcBef>
                <a:spcPct val="20000"/>
              </a:spcBef>
              <a:spcAft>
                <a:spcPct val="0"/>
              </a:spcAft>
              <a:defRPr sz="2000">
                <a:solidFill>
                  <a:srgbClr val="FFFF00"/>
                </a:solidFill>
                <a:latin typeface="Arial" panose="020B0604020202020204" pitchFamily="34" charset="0"/>
              </a:defRPr>
            </a:lvl7pPr>
            <a:lvl8pPr marL="3429000" indent="-228600" eaLnBrk="0" fontAlgn="base" hangingPunct="0">
              <a:spcBef>
                <a:spcPct val="20000"/>
              </a:spcBef>
              <a:spcAft>
                <a:spcPct val="0"/>
              </a:spcAft>
              <a:defRPr sz="2000">
                <a:solidFill>
                  <a:srgbClr val="FFFF00"/>
                </a:solidFill>
                <a:latin typeface="Arial" panose="020B0604020202020204" pitchFamily="34" charset="0"/>
              </a:defRPr>
            </a:lvl8pPr>
            <a:lvl9pPr marL="3886200" indent="-228600" eaLnBrk="0" fontAlgn="base" hangingPunct="0">
              <a:spcBef>
                <a:spcPct val="20000"/>
              </a:spcBef>
              <a:spcAft>
                <a:spcPct val="0"/>
              </a:spcAft>
              <a:defRPr sz="2000">
                <a:solidFill>
                  <a:srgbClr val="FFFF00"/>
                </a:solidFill>
                <a:latin typeface="Arial" panose="020B0604020202020204" pitchFamily="34" charset="0"/>
              </a:defRPr>
            </a:lvl9pPr>
          </a:lstStyle>
          <a:p>
            <a:pPr algn="ctr" fontAlgn="base">
              <a:spcAft>
                <a:spcPct val="0"/>
              </a:spcAft>
              <a:buNone/>
            </a:pPr>
            <a:endParaRPr lang="en-US" altLang="en-US" b="1">
              <a:solidFill>
                <a:srgbClr val="FFFF00"/>
              </a:solidFill>
              <a:cs typeface="Times New Roman" panose="02020603050405020304" pitchFamily="18" charset="0"/>
            </a:endParaRPr>
          </a:p>
          <a:p>
            <a:pPr algn="ctr" eaLnBrk="0" fontAlgn="base" hangingPunct="0">
              <a:spcAft>
                <a:spcPct val="0"/>
              </a:spcAft>
              <a:buNone/>
            </a:pPr>
            <a:r>
              <a:rPr lang="en-US" altLang="en-US" sz="5400">
                <a:solidFill>
                  <a:srgbClr val="FFFF00"/>
                </a:solidFill>
              </a:rPr>
              <a:t>Interviewing </a:t>
            </a:r>
          </a:p>
          <a:p>
            <a:pPr algn="ctr" eaLnBrk="0" fontAlgn="base" hangingPunct="0">
              <a:spcAft>
                <a:spcPct val="0"/>
              </a:spcAft>
              <a:buNone/>
            </a:pPr>
            <a:r>
              <a:rPr lang="en-US" altLang="en-US" sz="5400">
                <a:solidFill>
                  <a:srgbClr val="FFFF00"/>
                </a:solidFill>
              </a:rPr>
              <a:t>for </a:t>
            </a:r>
          </a:p>
          <a:p>
            <a:pPr algn="ctr" eaLnBrk="0" fontAlgn="base" hangingPunct="0">
              <a:spcAft>
                <a:spcPct val="0"/>
              </a:spcAft>
              <a:buNone/>
            </a:pPr>
            <a:r>
              <a:rPr lang="en-US" altLang="en-US" sz="5400">
                <a:solidFill>
                  <a:srgbClr val="FFFF00"/>
                </a:solidFill>
              </a:rPr>
              <a:t>Internship</a:t>
            </a:r>
            <a:endParaRPr lang="en-US" altLang="en-US" sz="5400" b="1">
              <a:solidFill>
                <a:srgbClr val="FFFF00"/>
              </a:solidFill>
              <a:cs typeface="Times New Roman" panose="02020603050405020304" pitchFamily="18" charset="0"/>
            </a:endParaRPr>
          </a:p>
          <a:p>
            <a:pPr algn="ctr" fontAlgn="base">
              <a:spcAft>
                <a:spcPct val="0"/>
              </a:spcAft>
              <a:buNone/>
            </a:pPr>
            <a:endParaRPr lang="en-US" altLang="en-US" sz="1800" b="1">
              <a:solidFill>
                <a:srgbClr val="FFFF00"/>
              </a:solidFill>
              <a:cs typeface="Times New Roman" panose="02020603050405020304" pitchFamily="18" charset="0"/>
            </a:endParaRPr>
          </a:p>
          <a:p>
            <a:pPr algn="ctr" fontAlgn="base">
              <a:spcAft>
                <a:spcPct val="0"/>
              </a:spcAft>
              <a:buNone/>
            </a:pPr>
            <a:endParaRPr lang="en-US" altLang="en-US" sz="1800" b="1">
              <a:solidFill>
                <a:srgbClr val="FFFF00"/>
              </a:solidFill>
              <a:cs typeface="Times New Roman" panose="02020603050405020304" pitchFamily="18" charset="0"/>
            </a:endParaRPr>
          </a:p>
          <a:p>
            <a:pPr algn="ctr" fontAlgn="base">
              <a:spcAft>
                <a:spcPct val="0"/>
              </a:spcAft>
              <a:buNone/>
            </a:pPr>
            <a:endParaRPr lang="en-US" altLang="en-US" sz="1800" b="1">
              <a:solidFill>
                <a:srgbClr val="FFFF00"/>
              </a:solidFill>
              <a:cs typeface="Times New Roman" panose="02020603050405020304" pitchFamily="18" charset="0"/>
            </a:endParaRPr>
          </a:p>
        </p:txBody>
      </p:sp>
      <p:sp>
        <p:nvSpPr>
          <p:cNvPr id="5124" name="Text Box 7">
            <a:extLst>
              <a:ext uri="{FF2B5EF4-FFF2-40B4-BE49-F238E27FC236}">
                <a16:creationId xmlns:a16="http://schemas.microsoft.com/office/drawing/2014/main" id="{9BB2ED7E-3E5E-4947-AF03-55B1A69B540E}"/>
              </a:ext>
            </a:extLst>
          </p:cNvPr>
          <p:cNvSpPr txBox="1">
            <a:spLocks noChangeArrowheads="1"/>
          </p:cNvSpPr>
          <p:nvPr/>
        </p:nvSpPr>
        <p:spPr bwMode="auto">
          <a:xfrm>
            <a:off x="1524000" y="4572000"/>
            <a:ext cx="9144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defRPr sz="2800">
                <a:solidFill>
                  <a:srgbClr val="FFFF00"/>
                </a:solidFill>
                <a:latin typeface="Arial" panose="020B0604020202020204" pitchFamily="34" charset="0"/>
              </a:defRPr>
            </a:lvl2pPr>
            <a:lvl3pPr marL="1143000" indent="-228600">
              <a:spcBef>
                <a:spcPct val="20000"/>
              </a:spcBef>
              <a:defRPr sz="2400">
                <a:solidFill>
                  <a:srgbClr val="FFFF00"/>
                </a:solidFill>
                <a:latin typeface="Arial" panose="020B0604020202020204" pitchFamily="34" charset="0"/>
              </a:defRPr>
            </a:lvl3pPr>
            <a:lvl4pPr marL="1600200" indent="-228600">
              <a:spcBef>
                <a:spcPct val="20000"/>
              </a:spcBef>
              <a:defRPr sz="2000">
                <a:solidFill>
                  <a:srgbClr val="FFFF00"/>
                </a:solidFill>
                <a:latin typeface="Arial" panose="020B0604020202020204" pitchFamily="34" charset="0"/>
              </a:defRPr>
            </a:lvl4pPr>
            <a:lvl5pPr marL="2057400" indent="-228600">
              <a:spcBef>
                <a:spcPct val="20000"/>
              </a:spcBef>
              <a:defRPr sz="2000">
                <a:solidFill>
                  <a:srgbClr val="FFFF00"/>
                </a:solidFill>
                <a:latin typeface="Arial" panose="020B0604020202020204" pitchFamily="34" charset="0"/>
              </a:defRPr>
            </a:lvl5pPr>
            <a:lvl6pPr marL="2514600" indent="-228600" eaLnBrk="0" fontAlgn="base" hangingPunct="0">
              <a:spcBef>
                <a:spcPct val="20000"/>
              </a:spcBef>
              <a:spcAft>
                <a:spcPct val="0"/>
              </a:spcAft>
              <a:defRPr sz="2000">
                <a:solidFill>
                  <a:srgbClr val="FFFF00"/>
                </a:solidFill>
                <a:latin typeface="Arial" panose="020B0604020202020204" pitchFamily="34" charset="0"/>
              </a:defRPr>
            </a:lvl6pPr>
            <a:lvl7pPr marL="2971800" indent="-228600" eaLnBrk="0" fontAlgn="base" hangingPunct="0">
              <a:spcBef>
                <a:spcPct val="20000"/>
              </a:spcBef>
              <a:spcAft>
                <a:spcPct val="0"/>
              </a:spcAft>
              <a:defRPr sz="2000">
                <a:solidFill>
                  <a:srgbClr val="FFFF00"/>
                </a:solidFill>
                <a:latin typeface="Arial" panose="020B0604020202020204" pitchFamily="34" charset="0"/>
              </a:defRPr>
            </a:lvl7pPr>
            <a:lvl8pPr marL="3429000" indent="-228600" eaLnBrk="0" fontAlgn="base" hangingPunct="0">
              <a:spcBef>
                <a:spcPct val="20000"/>
              </a:spcBef>
              <a:spcAft>
                <a:spcPct val="0"/>
              </a:spcAft>
              <a:defRPr sz="2000">
                <a:solidFill>
                  <a:srgbClr val="FFFF00"/>
                </a:solidFill>
                <a:latin typeface="Arial" panose="020B0604020202020204" pitchFamily="34" charset="0"/>
              </a:defRPr>
            </a:lvl8pPr>
            <a:lvl9pPr marL="3886200" indent="-228600" eaLnBrk="0" fontAlgn="base" hangingPunct="0">
              <a:spcBef>
                <a:spcPct val="20000"/>
              </a:spcBef>
              <a:spcAft>
                <a:spcPct val="0"/>
              </a:spcAft>
              <a:defRPr sz="2000">
                <a:solidFill>
                  <a:srgbClr val="FFFF00"/>
                </a:solidFill>
                <a:latin typeface="Arial" panose="020B0604020202020204" pitchFamily="34" charset="0"/>
              </a:defRPr>
            </a:lvl9pPr>
          </a:lstStyle>
          <a:p>
            <a:pPr algn="ctr" fontAlgn="base">
              <a:spcBef>
                <a:spcPct val="0"/>
              </a:spcBef>
              <a:spcAft>
                <a:spcPct val="0"/>
              </a:spcAft>
              <a:buNone/>
            </a:pPr>
            <a:r>
              <a:rPr lang="en-US" altLang="en-US" sz="1600" dirty="0">
                <a:solidFill>
                  <a:srgbClr val="FFFF00"/>
                </a:solidFill>
              </a:rPr>
              <a:t>Tina Goldstein PhD</a:t>
            </a:r>
          </a:p>
          <a:p>
            <a:pPr algn="ctr" fontAlgn="base">
              <a:spcBef>
                <a:spcPct val="0"/>
              </a:spcBef>
              <a:spcAft>
                <a:spcPct val="0"/>
              </a:spcAft>
              <a:buNone/>
            </a:pPr>
            <a:r>
              <a:rPr lang="en-US" altLang="en-US" sz="1600" dirty="0">
                <a:solidFill>
                  <a:srgbClr val="FFFF00"/>
                </a:solidFill>
              </a:rPr>
              <a:t>Co-Director, Predoctoral Psychology Internship Program</a:t>
            </a:r>
          </a:p>
          <a:p>
            <a:pPr algn="ctr" fontAlgn="base">
              <a:spcBef>
                <a:spcPct val="0"/>
              </a:spcBef>
              <a:spcAft>
                <a:spcPct val="0"/>
              </a:spcAft>
              <a:buNone/>
            </a:pPr>
            <a:r>
              <a:rPr lang="en-US" altLang="en-US" sz="1600" dirty="0">
                <a:solidFill>
                  <a:srgbClr val="FFFF00"/>
                </a:solidFill>
              </a:rPr>
              <a:t>Western Psychiatric Hospital, University of Pittsburgh Medical Center</a:t>
            </a:r>
          </a:p>
          <a:p>
            <a:pPr algn="ctr" fontAlgn="base">
              <a:spcBef>
                <a:spcPct val="0"/>
              </a:spcBef>
              <a:spcAft>
                <a:spcPct val="0"/>
              </a:spcAft>
              <a:buNone/>
            </a:pPr>
            <a:endParaRPr lang="en-US" altLang="en-US" sz="1600" b="1" dirty="0">
              <a:solidFill>
                <a:srgbClr val="FFFF00"/>
              </a:solidFill>
            </a:endParaRPr>
          </a:p>
          <a:p>
            <a:pPr algn="ctr" fontAlgn="base">
              <a:spcBef>
                <a:spcPct val="0"/>
              </a:spcBef>
              <a:spcAft>
                <a:spcPct val="0"/>
              </a:spcAft>
              <a:buNone/>
            </a:pPr>
            <a:r>
              <a:rPr lang="en-US" altLang="en-US" sz="1600" dirty="0">
                <a:solidFill>
                  <a:srgbClr val="FFFF00"/>
                </a:solidFill>
              </a:rPr>
              <a:t>SSCAP Internship Webinar</a:t>
            </a:r>
          </a:p>
          <a:p>
            <a:pPr algn="ctr" fontAlgn="base">
              <a:spcBef>
                <a:spcPct val="0"/>
              </a:spcBef>
              <a:spcAft>
                <a:spcPct val="0"/>
              </a:spcAft>
              <a:buNone/>
            </a:pPr>
            <a:r>
              <a:rPr lang="en-US" altLang="en-US" sz="1600" dirty="0">
                <a:solidFill>
                  <a:srgbClr val="FFFF00"/>
                </a:solidFill>
              </a:rPr>
              <a:t>July 8, 2020</a:t>
            </a:r>
          </a:p>
          <a:p>
            <a:pPr algn="ctr" fontAlgn="base">
              <a:spcBef>
                <a:spcPct val="0"/>
              </a:spcBef>
              <a:spcAft>
                <a:spcPct val="0"/>
              </a:spcAft>
              <a:buNone/>
            </a:pPr>
            <a:endParaRPr lang="en-US" altLang="en-US" sz="1600" dirty="0">
              <a:solidFill>
                <a:srgbClr val="FFFF00"/>
              </a:solidFill>
            </a:endParaRPr>
          </a:p>
        </p:txBody>
      </p:sp>
      <p:sp>
        <p:nvSpPr>
          <p:cNvPr id="5125" name="Line 9">
            <a:extLst>
              <a:ext uri="{FF2B5EF4-FFF2-40B4-BE49-F238E27FC236}">
                <a16:creationId xmlns:a16="http://schemas.microsoft.com/office/drawing/2014/main" id="{6EDB0DF0-CE11-4442-B595-47D4CA41697A}"/>
              </a:ext>
            </a:extLst>
          </p:cNvPr>
          <p:cNvSpPr>
            <a:spLocks noChangeShapeType="1"/>
          </p:cNvSpPr>
          <p:nvPr/>
        </p:nvSpPr>
        <p:spPr bwMode="auto">
          <a:xfrm>
            <a:off x="2209800" y="5486400"/>
            <a:ext cx="7696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FFFFFF"/>
              </a:solidFill>
              <a:latin typeface="Arial" panose="020B0604020202020204" pitchFamily="34" charset="0"/>
            </a:endParaRPr>
          </a:p>
        </p:txBody>
      </p:sp>
      <p:pic>
        <p:nvPicPr>
          <p:cNvPr id="5126" name="Picture 5">
            <a:extLst>
              <a:ext uri="{FF2B5EF4-FFF2-40B4-BE49-F238E27FC236}">
                <a16:creationId xmlns:a16="http://schemas.microsoft.com/office/drawing/2014/main" id="{AB6419FB-0DFD-4E9B-A1F1-5D5286160F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5929313"/>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Box 1">
            <a:extLst>
              <a:ext uri="{FF2B5EF4-FFF2-40B4-BE49-F238E27FC236}">
                <a16:creationId xmlns:a16="http://schemas.microsoft.com/office/drawing/2014/main" id="{71737F01-85CF-48E1-AEA0-4D1E1DA0520C}"/>
              </a:ext>
            </a:extLst>
          </p:cNvPr>
          <p:cNvSpPr txBox="1">
            <a:spLocks noChangeArrowheads="1"/>
          </p:cNvSpPr>
          <p:nvPr/>
        </p:nvSpPr>
        <p:spPr bwMode="auto">
          <a:xfrm>
            <a:off x="8229600" y="6353176"/>
            <a:ext cx="2135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defRPr sz="2800">
                <a:solidFill>
                  <a:srgbClr val="FFFF00"/>
                </a:solidFill>
                <a:latin typeface="Arial" panose="020B0604020202020204" pitchFamily="34" charset="0"/>
              </a:defRPr>
            </a:lvl2pPr>
            <a:lvl3pPr marL="1143000" indent="-228600">
              <a:spcBef>
                <a:spcPct val="20000"/>
              </a:spcBef>
              <a:defRPr sz="2400">
                <a:solidFill>
                  <a:srgbClr val="FFFF00"/>
                </a:solidFill>
                <a:latin typeface="Arial" panose="020B0604020202020204" pitchFamily="34" charset="0"/>
              </a:defRPr>
            </a:lvl3pPr>
            <a:lvl4pPr marL="1600200" indent="-228600">
              <a:spcBef>
                <a:spcPct val="20000"/>
              </a:spcBef>
              <a:defRPr sz="2000">
                <a:solidFill>
                  <a:srgbClr val="FFFF00"/>
                </a:solidFill>
                <a:latin typeface="Arial" panose="020B0604020202020204" pitchFamily="34" charset="0"/>
              </a:defRPr>
            </a:lvl4pPr>
            <a:lvl5pPr marL="2057400" indent="-228600">
              <a:spcBef>
                <a:spcPct val="20000"/>
              </a:spcBef>
              <a:defRPr sz="2000">
                <a:solidFill>
                  <a:srgbClr val="FFFF00"/>
                </a:solidFill>
                <a:latin typeface="Arial" panose="020B0604020202020204" pitchFamily="34" charset="0"/>
              </a:defRPr>
            </a:lvl5pPr>
            <a:lvl6pPr marL="2514600" indent="-228600" eaLnBrk="0" fontAlgn="base" hangingPunct="0">
              <a:spcBef>
                <a:spcPct val="20000"/>
              </a:spcBef>
              <a:spcAft>
                <a:spcPct val="0"/>
              </a:spcAft>
              <a:defRPr sz="2000">
                <a:solidFill>
                  <a:srgbClr val="FFFF00"/>
                </a:solidFill>
                <a:latin typeface="Arial" panose="020B0604020202020204" pitchFamily="34" charset="0"/>
              </a:defRPr>
            </a:lvl6pPr>
            <a:lvl7pPr marL="2971800" indent="-228600" eaLnBrk="0" fontAlgn="base" hangingPunct="0">
              <a:spcBef>
                <a:spcPct val="20000"/>
              </a:spcBef>
              <a:spcAft>
                <a:spcPct val="0"/>
              </a:spcAft>
              <a:defRPr sz="2000">
                <a:solidFill>
                  <a:srgbClr val="FFFF00"/>
                </a:solidFill>
                <a:latin typeface="Arial" panose="020B0604020202020204" pitchFamily="34" charset="0"/>
              </a:defRPr>
            </a:lvl7pPr>
            <a:lvl8pPr marL="3429000" indent="-228600" eaLnBrk="0" fontAlgn="base" hangingPunct="0">
              <a:spcBef>
                <a:spcPct val="20000"/>
              </a:spcBef>
              <a:spcAft>
                <a:spcPct val="0"/>
              </a:spcAft>
              <a:defRPr sz="2000">
                <a:solidFill>
                  <a:srgbClr val="FFFF00"/>
                </a:solidFill>
                <a:latin typeface="Arial" panose="020B0604020202020204" pitchFamily="34" charset="0"/>
              </a:defRPr>
            </a:lvl8pPr>
            <a:lvl9pPr marL="3886200" indent="-228600" eaLnBrk="0" fontAlgn="base" hangingPunct="0">
              <a:spcBef>
                <a:spcPct val="20000"/>
              </a:spcBef>
              <a:spcAft>
                <a:spcPct val="0"/>
              </a:spcAft>
              <a:defRPr sz="2000">
                <a:solidFill>
                  <a:srgbClr val="FFFF00"/>
                </a:solidFill>
                <a:latin typeface="Arial" panose="020B0604020202020204" pitchFamily="34" charset="0"/>
              </a:defRPr>
            </a:lvl9pPr>
          </a:lstStyle>
          <a:p>
            <a:pPr eaLnBrk="0" fontAlgn="base" hangingPunct="0">
              <a:spcBef>
                <a:spcPct val="0"/>
              </a:spcBef>
              <a:spcAft>
                <a:spcPct val="0"/>
              </a:spcAft>
              <a:buNone/>
            </a:pPr>
            <a:r>
              <a:rPr lang="en-US" altLang="en-US" sz="1200" i="1">
                <a:solidFill>
                  <a:srgbClr val="FFFFFF"/>
                </a:solidFill>
              </a:rPr>
              <a:t>Western Psychiatric Hospital</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
            <a:extLst>
              <a:ext uri="{FF2B5EF4-FFF2-40B4-BE49-F238E27FC236}">
                <a16:creationId xmlns:a16="http://schemas.microsoft.com/office/drawing/2014/main" id="{123AF680-BDCF-4A4C-BCF0-89DC3E8E4850}"/>
              </a:ext>
            </a:extLst>
          </p:cNvPr>
          <p:cNvSpPr txBox="1">
            <a:spLocks noChangeArrowheads="1"/>
          </p:cNvSpPr>
          <p:nvPr/>
        </p:nvSpPr>
        <p:spPr bwMode="auto">
          <a:xfrm>
            <a:off x="1524000" y="762001"/>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defRPr sz="2800">
                <a:solidFill>
                  <a:srgbClr val="FFFF00"/>
                </a:solidFill>
                <a:latin typeface="Arial" panose="020B0604020202020204" pitchFamily="34" charset="0"/>
              </a:defRPr>
            </a:lvl2pPr>
            <a:lvl3pPr marL="1143000" indent="-228600">
              <a:spcBef>
                <a:spcPct val="20000"/>
              </a:spcBef>
              <a:defRPr sz="2400">
                <a:solidFill>
                  <a:srgbClr val="FFFF00"/>
                </a:solidFill>
                <a:latin typeface="Arial" panose="020B0604020202020204" pitchFamily="34" charset="0"/>
              </a:defRPr>
            </a:lvl3pPr>
            <a:lvl4pPr marL="1600200" indent="-228600">
              <a:spcBef>
                <a:spcPct val="20000"/>
              </a:spcBef>
              <a:defRPr sz="2000">
                <a:solidFill>
                  <a:srgbClr val="FFFF00"/>
                </a:solidFill>
                <a:latin typeface="Arial" panose="020B0604020202020204" pitchFamily="34" charset="0"/>
              </a:defRPr>
            </a:lvl4pPr>
            <a:lvl5pPr marL="2057400" indent="-228600">
              <a:spcBef>
                <a:spcPct val="20000"/>
              </a:spcBef>
              <a:defRPr sz="2000">
                <a:solidFill>
                  <a:srgbClr val="FFFF00"/>
                </a:solidFill>
                <a:latin typeface="Arial" panose="020B0604020202020204" pitchFamily="34" charset="0"/>
              </a:defRPr>
            </a:lvl5pPr>
            <a:lvl6pPr marL="2514600" indent="-228600" eaLnBrk="0" fontAlgn="base" hangingPunct="0">
              <a:spcBef>
                <a:spcPct val="20000"/>
              </a:spcBef>
              <a:spcAft>
                <a:spcPct val="0"/>
              </a:spcAft>
              <a:defRPr sz="2000">
                <a:solidFill>
                  <a:srgbClr val="FFFF00"/>
                </a:solidFill>
                <a:latin typeface="Arial" panose="020B0604020202020204" pitchFamily="34" charset="0"/>
              </a:defRPr>
            </a:lvl6pPr>
            <a:lvl7pPr marL="2971800" indent="-228600" eaLnBrk="0" fontAlgn="base" hangingPunct="0">
              <a:spcBef>
                <a:spcPct val="20000"/>
              </a:spcBef>
              <a:spcAft>
                <a:spcPct val="0"/>
              </a:spcAft>
              <a:defRPr sz="2000">
                <a:solidFill>
                  <a:srgbClr val="FFFF00"/>
                </a:solidFill>
                <a:latin typeface="Arial" panose="020B0604020202020204" pitchFamily="34" charset="0"/>
              </a:defRPr>
            </a:lvl7pPr>
            <a:lvl8pPr marL="3429000" indent="-228600" eaLnBrk="0" fontAlgn="base" hangingPunct="0">
              <a:spcBef>
                <a:spcPct val="20000"/>
              </a:spcBef>
              <a:spcAft>
                <a:spcPct val="0"/>
              </a:spcAft>
              <a:defRPr sz="2000">
                <a:solidFill>
                  <a:srgbClr val="FFFF00"/>
                </a:solidFill>
                <a:latin typeface="Arial" panose="020B0604020202020204" pitchFamily="34" charset="0"/>
              </a:defRPr>
            </a:lvl8pPr>
            <a:lvl9pPr marL="3886200" indent="-228600" eaLnBrk="0" fontAlgn="base" hangingPunct="0">
              <a:spcBef>
                <a:spcPct val="20000"/>
              </a:spcBef>
              <a:spcAft>
                <a:spcPct val="0"/>
              </a:spcAft>
              <a:defRPr sz="2000">
                <a:solidFill>
                  <a:srgbClr val="FFFF00"/>
                </a:solidFill>
                <a:latin typeface="Arial" panose="020B0604020202020204" pitchFamily="34" charset="0"/>
              </a:defRPr>
            </a:lvl9pPr>
          </a:lstStyle>
          <a:p>
            <a:pPr algn="ctr" eaLnBrk="0" fontAlgn="base" hangingPunct="0">
              <a:spcBef>
                <a:spcPct val="0"/>
              </a:spcBef>
              <a:spcAft>
                <a:spcPct val="0"/>
              </a:spcAft>
              <a:buNone/>
            </a:pPr>
            <a:r>
              <a:rPr lang="en-US" altLang="en-US" sz="2400">
                <a:solidFill>
                  <a:srgbClr val="FFFF00"/>
                </a:solidFill>
              </a:rPr>
              <a:t>It’s all about the FIT!</a:t>
            </a:r>
          </a:p>
        </p:txBody>
      </p:sp>
      <p:sp>
        <p:nvSpPr>
          <p:cNvPr id="7171" name="TextBox 2">
            <a:extLst>
              <a:ext uri="{FF2B5EF4-FFF2-40B4-BE49-F238E27FC236}">
                <a16:creationId xmlns:a16="http://schemas.microsoft.com/office/drawing/2014/main" id="{1D3F2AB7-14C9-4B05-8C9B-8FE8BFCD82BA}"/>
              </a:ext>
            </a:extLst>
          </p:cNvPr>
          <p:cNvSpPr txBox="1">
            <a:spLocks noChangeArrowheads="1"/>
          </p:cNvSpPr>
          <p:nvPr/>
        </p:nvSpPr>
        <p:spPr bwMode="auto">
          <a:xfrm>
            <a:off x="2133600" y="2908300"/>
            <a:ext cx="8077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defRPr sz="2800">
                <a:solidFill>
                  <a:srgbClr val="FFFF00"/>
                </a:solidFill>
                <a:latin typeface="Arial" panose="020B0604020202020204" pitchFamily="34" charset="0"/>
              </a:defRPr>
            </a:lvl2pPr>
            <a:lvl3pPr marL="1143000" indent="-228600">
              <a:spcBef>
                <a:spcPct val="20000"/>
              </a:spcBef>
              <a:defRPr sz="2400">
                <a:solidFill>
                  <a:srgbClr val="FFFF00"/>
                </a:solidFill>
                <a:latin typeface="Arial" panose="020B0604020202020204" pitchFamily="34" charset="0"/>
              </a:defRPr>
            </a:lvl3pPr>
            <a:lvl4pPr marL="1600200" indent="-228600">
              <a:spcBef>
                <a:spcPct val="20000"/>
              </a:spcBef>
              <a:defRPr sz="2000">
                <a:solidFill>
                  <a:srgbClr val="FFFF00"/>
                </a:solidFill>
                <a:latin typeface="Arial" panose="020B0604020202020204" pitchFamily="34" charset="0"/>
              </a:defRPr>
            </a:lvl4pPr>
            <a:lvl5pPr marL="2057400" indent="-228600">
              <a:spcBef>
                <a:spcPct val="20000"/>
              </a:spcBef>
              <a:defRPr sz="2000">
                <a:solidFill>
                  <a:srgbClr val="FFFF00"/>
                </a:solidFill>
                <a:latin typeface="Arial" panose="020B0604020202020204" pitchFamily="34" charset="0"/>
              </a:defRPr>
            </a:lvl5pPr>
            <a:lvl6pPr marL="2514600" indent="-228600" eaLnBrk="0" fontAlgn="base" hangingPunct="0">
              <a:spcBef>
                <a:spcPct val="20000"/>
              </a:spcBef>
              <a:spcAft>
                <a:spcPct val="0"/>
              </a:spcAft>
              <a:defRPr sz="2000">
                <a:solidFill>
                  <a:srgbClr val="FFFF00"/>
                </a:solidFill>
                <a:latin typeface="Arial" panose="020B0604020202020204" pitchFamily="34" charset="0"/>
              </a:defRPr>
            </a:lvl6pPr>
            <a:lvl7pPr marL="2971800" indent="-228600" eaLnBrk="0" fontAlgn="base" hangingPunct="0">
              <a:spcBef>
                <a:spcPct val="20000"/>
              </a:spcBef>
              <a:spcAft>
                <a:spcPct val="0"/>
              </a:spcAft>
              <a:defRPr sz="2000">
                <a:solidFill>
                  <a:srgbClr val="FFFF00"/>
                </a:solidFill>
                <a:latin typeface="Arial" panose="020B0604020202020204" pitchFamily="34" charset="0"/>
              </a:defRPr>
            </a:lvl7pPr>
            <a:lvl8pPr marL="3429000" indent="-228600" eaLnBrk="0" fontAlgn="base" hangingPunct="0">
              <a:spcBef>
                <a:spcPct val="20000"/>
              </a:spcBef>
              <a:spcAft>
                <a:spcPct val="0"/>
              </a:spcAft>
              <a:defRPr sz="2000">
                <a:solidFill>
                  <a:srgbClr val="FFFF00"/>
                </a:solidFill>
                <a:latin typeface="Arial" panose="020B0604020202020204" pitchFamily="34" charset="0"/>
              </a:defRPr>
            </a:lvl8pPr>
            <a:lvl9pPr marL="3886200" indent="-228600" eaLnBrk="0" fontAlgn="base" hangingPunct="0">
              <a:spcBef>
                <a:spcPct val="20000"/>
              </a:spcBef>
              <a:spcAft>
                <a:spcPct val="0"/>
              </a:spcAft>
              <a:defRPr sz="2000">
                <a:solidFill>
                  <a:srgbClr val="FFFF00"/>
                </a:solidFill>
                <a:latin typeface="Arial" panose="020B0604020202020204" pitchFamily="34" charset="0"/>
              </a:defRPr>
            </a:lvl9pPr>
          </a:lstStyle>
          <a:p>
            <a:pPr algn="ctr" eaLnBrk="0" fontAlgn="base" hangingPunct="0">
              <a:spcBef>
                <a:spcPct val="0"/>
              </a:spcBef>
              <a:spcAft>
                <a:spcPct val="0"/>
              </a:spcAft>
              <a:buNone/>
            </a:pPr>
            <a:r>
              <a:rPr lang="en-US" altLang="en-US" sz="2400">
                <a:solidFill>
                  <a:srgbClr val="FFFFFF"/>
                </a:solidFill>
              </a:rPr>
              <a:t>What kind of career is this site preparing interns for?</a:t>
            </a:r>
          </a:p>
          <a:p>
            <a:pPr algn="ctr" eaLnBrk="0" fontAlgn="base" hangingPunct="0">
              <a:spcBef>
                <a:spcPct val="0"/>
              </a:spcBef>
              <a:spcAft>
                <a:spcPct val="0"/>
              </a:spcAft>
              <a:buNone/>
            </a:pPr>
            <a:endParaRPr lang="en-US" altLang="en-US" sz="2400">
              <a:solidFill>
                <a:srgbClr val="FFFFFF"/>
              </a:solidFill>
            </a:endParaRPr>
          </a:p>
          <a:p>
            <a:pPr algn="ctr" eaLnBrk="0" fontAlgn="base" hangingPunct="0">
              <a:spcBef>
                <a:spcPct val="0"/>
              </a:spcBef>
              <a:spcAft>
                <a:spcPct val="0"/>
              </a:spcAft>
              <a:buNone/>
            </a:pPr>
            <a:r>
              <a:rPr lang="en-US" altLang="en-US" sz="2400">
                <a:solidFill>
                  <a:srgbClr val="FFFFFF"/>
                </a:solidFill>
              </a:rPr>
              <a:t>How does the site fit with your own career goals?</a:t>
            </a:r>
          </a:p>
          <a:p>
            <a:pPr algn="ctr" eaLnBrk="0" fontAlgn="base" hangingPunct="0">
              <a:spcBef>
                <a:spcPct val="0"/>
              </a:spcBef>
              <a:spcAft>
                <a:spcPct val="0"/>
              </a:spcAft>
              <a:buNone/>
            </a:pPr>
            <a:endParaRPr lang="en-US" altLang="en-US" sz="2400">
              <a:solidFill>
                <a:srgbClr val="FFFFFF"/>
              </a:solidFill>
            </a:endParaRPr>
          </a:p>
          <a:p>
            <a:pPr algn="ctr" eaLnBrk="0" fontAlgn="base" hangingPunct="0">
              <a:spcBef>
                <a:spcPct val="0"/>
              </a:spcBef>
              <a:spcAft>
                <a:spcPct val="0"/>
              </a:spcAft>
              <a:buNone/>
            </a:pPr>
            <a:r>
              <a:rPr lang="en-US" altLang="en-US" sz="2400">
                <a:solidFill>
                  <a:srgbClr val="FFFFFF"/>
                </a:solidFill>
              </a:rPr>
              <a:t>Consider the environmental culture </a:t>
            </a:r>
          </a:p>
          <a:p>
            <a:pPr algn="ctr" eaLnBrk="0" fontAlgn="base" hangingPunct="0">
              <a:spcBef>
                <a:spcPct val="0"/>
              </a:spcBef>
              <a:spcAft>
                <a:spcPct val="0"/>
              </a:spcAft>
              <a:buNone/>
            </a:pPr>
            <a:r>
              <a:rPr lang="en-US" altLang="en-US" sz="2400">
                <a:solidFill>
                  <a:srgbClr val="FFFFFF"/>
                </a:solidFill>
              </a:rPr>
              <a:t>and the individuals you meet</a:t>
            </a:r>
          </a:p>
          <a:p>
            <a:pPr algn="ctr" eaLnBrk="0" fontAlgn="base" hangingPunct="0">
              <a:spcBef>
                <a:spcPct val="0"/>
              </a:spcBef>
              <a:spcAft>
                <a:spcPct val="0"/>
              </a:spcAft>
              <a:buNone/>
            </a:pPr>
            <a:endParaRPr lang="en-US" altLang="en-US" sz="2400">
              <a:solidFill>
                <a:srgbClr val="FFFFFF"/>
              </a:solidFill>
            </a:endParaRPr>
          </a:p>
          <a:p>
            <a:pPr eaLnBrk="0" fontAlgn="base" hangingPunct="0">
              <a:spcBef>
                <a:spcPct val="0"/>
              </a:spcBef>
              <a:spcAft>
                <a:spcPct val="0"/>
              </a:spcAft>
              <a:buNone/>
            </a:pPr>
            <a:endParaRPr lang="en-US" altLang="en-US" sz="2400">
              <a:solidFill>
                <a:srgbClr val="FFFFFF"/>
              </a:solidFill>
            </a:endParaRPr>
          </a:p>
          <a:p>
            <a:pPr eaLnBrk="0" fontAlgn="base" hangingPunct="0">
              <a:spcBef>
                <a:spcPct val="0"/>
              </a:spcBef>
              <a:spcAft>
                <a:spcPct val="0"/>
              </a:spcAft>
              <a:buNone/>
            </a:pPr>
            <a:endParaRPr lang="en-US" altLang="en-US" sz="2400">
              <a:solidFill>
                <a:srgbClr val="FFFFFF"/>
              </a:solidFill>
            </a:endParaRPr>
          </a:p>
        </p:txBody>
      </p:sp>
      <p:pic>
        <p:nvPicPr>
          <p:cNvPr id="7172" name="Picture 4" descr="A picture containing drawing&#10;&#10;Description automatically generated">
            <a:extLst>
              <a:ext uri="{FF2B5EF4-FFF2-40B4-BE49-F238E27FC236}">
                <a16:creationId xmlns:a16="http://schemas.microsoft.com/office/drawing/2014/main" id="{02EB853C-5B64-49A8-8F88-DD04B5D237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20664"/>
            <a:ext cx="1912938" cy="18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4EBCF8-B213-4DEF-AC13-7362544D66C7}"/>
              </a:ext>
            </a:extLst>
          </p:cNvPr>
          <p:cNvSpPr txBox="1"/>
          <p:nvPr/>
        </p:nvSpPr>
        <p:spPr>
          <a:xfrm>
            <a:off x="2667000" y="1371601"/>
            <a:ext cx="7010400" cy="4918075"/>
          </a:xfrm>
          <a:prstGeom prst="rect">
            <a:avLst/>
          </a:prstGeom>
          <a:noFill/>
        </p:spPr>
        <p:txBody>
          <a:bodyPr>
            <a:spAutoFit/>
          </a:bodyPr>
          <a:lstStyle/>
          <a:p>
            <a:pPr marL="342900" indent="-342900" eaLnBrk="0" fontAlgn="base" hangingPunct="0">
              <a:lnSpc>
                <a:spcPct val="150000"/>
              </a:lnSpc>
              <a:spcBef>
                <a:spcPct val="0"/>
              </a:spcBef>
              <a:spcAft>
                <a:spcPct val="0"/>
              </a:spcAft>
              <a:buFont typeface="Arial" panose="020B0604020202020204" pitchFamily="34" charset="0"/>
              <a:buChar char="•"/>
              <a:defRPr/>
            </a:pPr>
            <a:r>
              <a:rPr lang="en-US" sz="2400" dirty="0">
                <a:solidFill>
                  <a:srgbClr val="FFFFFF"/>
                </a:solidFill>
                <a:latin typeface="Arial" panose="020B0604020202020204" pitchFamily="34" charset="0"/>
              </a:rPr>
              <a:t>Be yourself</a:t>
            </a:r>
          </a:p>
          <a:p>
            <a:pPr marL="342900" indent="-342900" eaLnBrk="0" fontAlgn="base" hangingPunct="0">
              <a:lnSpc>
                <a:spcPct val="150000"/>
              </a:lnSpc>
              <a:spcBef>
                <a:spcPct val="0"/>
              </a:spcBef>
              <a:spcAft>
                <a:spcPct val="0"/>
              </a:spcAft>
              <a:buFont typeface="Arial" panose="020B0604020202020204" pitchFamily="34" charset="0"/>
              <a:buChar char="•"/>
              <a:defRPr/>
            </a:pPr>
            <a:r>
              <a:rPr lang="en-US" sz="2400" dirty="0">
                <a:solidFill>
                  <a:srgbClr val="FFFFFF"/>
                </a:solidFill>
                <a:latin typeface="Arial" panose="020B0604020202020204" pitchFamily="34" charset="0"/>
              </a:rPr>
              <a:t>Stay calm</a:t>
            </a:r>
          </a:p>
          <a:p>
            <a:pPr marL="342900" indent="-342900" eaLnBrk="0" fontAlgn="base" hangingPunct="0">
              <a:lnSpc>
                <a:spcPct val="150000"/>
              </a:lnSpc>
              <a:spcBef>
                <a:spcPct val="0"/>
              </a:spcBef>
              <a:spcAft>
                <a:spcPct val="0"/>
              </a:spcAft>
              <a:buFont typeface="Arial" panose="020B0604020202020204" pitchFamily="34" charset="0"/>
              <a:buChar char="•"/>
              <a:defRPr/>
            </a:pPr>
            <a:r>
              <a:rPr lang="en-US" sz="2400" dirty="0">
                <a:solidFill>
                  <a:srgbClr val="FFFFFF"/>
                </a:solidFill>
                <a:latin typeface="Arial" panose="020B0604020202020204" pitchFamily="34" charset="0"/>
              </a:rPr>
              <a:t>Present yourself professionally</a:t>
            </a:r>
          </a:p>
          <a:p>
            <a:pPr marL="342900" indent="-342900" eaLnBrk="0" fontAlgn="base" hangingPunct="0">
              <a:lnSpc>
                <a:spcPct val="150000"/>
              </a:lnSpc>
              <a:spcBef>
                <a:spcPct val="0"/>
              </a:spcBef>
              <a:spcAft>
                <a:spcPct val="0"/>
              </a:spcAft>
              <a:buFont typeface="Arial" panose="020B0604020202020204" pitchFamily="34" charset="0"/>
              <a:buChar char="•"/>
              <a:defRPr/>
            </a:pPr>
            <a:r>
              <a:rPr lang="en-US" sz="2400" dirty="0">
                <a:solidFill>
                  <a:srgbClr val="FFFFFF"/>
                </a:solidFill>
                <a:latin typeface="Arial" panose="020B0604020202020204" pitchFamily="34" charset="0"/>
              </a:rPr>
              <a:t>Convey (genuine) enthusiasm</a:t>
            </a:r>
          </a:p>
          <a:p>
            <a:pPr marL="342900" indent="-342900" eaLnBrk="0" fontAlgn="base" hangingPunct="0">
              <a:lnSpc>
                <a:spcPct val="150000"/>
              </a:lnSpc>
              <a:spcBef>
                <a:spcPct val="0"/>
              </a:spcBef>
              <a:spcAft>
                <a:spcPct val="0"/>
              </a:spcAft>
              <a:buFont typeface="Arial" panose="020B0604020202020204" pitchFamily="34" charset="0"/>
              <a:buChar char="•"/>
              <a:defRPr/>
            </a:pPr>
            <a:r>
              <a:rPr lang="en-US" sz="2400" dirty="0">
                <a:solidFill>
                  <a:srgbClr val="FFFFFF"/>
                </a:solidFill>
                <a:latin typeface="Arial" panose="020B0604020202020204" pitchFamily="34" charset="0"/>
              </a:rPr>
              <a:t>We want to know you!</a:t>
            </a:r>
          </a:p>
          <a:p>
            <a:pPr marL="342900" indent="-342900" eaLnBrk="0" fontAlgn="base" hangingPunct="0">
              <a:lnSpc>
                <a:spcPct val="150000"/>
              </a:lnSpc>
              <a:spcBef>
                <a:spcPct val="0"/>
              </a:spcBef>
              <a:spcAft>
                <a:spcPct val="0"/>
              </a:spcAft>
              <a:buFont typeface="Arial" panose="020B0604020202020204" pitchFamily="34" charset="0"/>
              <a:buChar char="•"/>
              <a:defRPr/>
            </a:pPr>
            <a:r>
              <a:rPr lang="en-US" sz="2400" dirty="0">
                <a:solidFill>
                  <a:srgbClr val="FFFFFF"/>
                </a:solidFill>
                <a:latin typeface="Arial" panose="020B0604020202020204" pitchFamily="34" charset="0"/>
              </a:rPr>
              <a:t>The best interviews are conversations </a:t>
            </a:r>
          </a:p>
          <a:p>
            <a:pPr eaLnBrk="0" fontAlgn="base" hangingPunct="0">
              <a:lnSpc>
                <a:spcPct val="150000"/>
              </a:lnSpc>
              <a:spcBef>
                <a:spcPct val="0"/>
              </a:spcBef>
              <a:spcAft>
                <a:spcPct val="0"/>
              </a:spcAft>
              <a:defRPr/>
            </a:pPr>
            <a:r>
              <a:rPr lang="en-US" sz="2000" dirty="0">
                <a:solidFill>
                  <a:srgbClr val="FFFFFF"/>
                </a:solidFill>
                <a:latin typeface="Arial" panose="020B0604020202020204" pitchFamily="34" charset="0"/>
              </a:rPr>
              <a:t>	(…and don’t forget that they’re still interviews)</a:t>
            </a:r>
          </a:p>
          <a:p>
            <a:pPr marL="342900" indent="-342900" eaLnBrk="0" fontAlgn="base" hangingPunct="0">
              <a:lnSpc>
                <a:spcPct val="150000"/>
              </a:lnSpc>
              <a:spcBef>
                <a:spcPct val="0"/>
              </a:spcBef>
              <a:spcAft>
                <a:spcPct val="0"/>
              </a:spcAft>
              <a:buFont typeface="Arial" panose="020B0604020202020204" pitchFamily="34" charset="0"/>
              <a:buChar char="•"/>
              <a:defRPr/>
            </a:pPr>
            <a:r>
              <a:rPr lang="en-US" sz="2400" dirty="0">
                <a:solidFill>
                  <a:srgbClr val="FFFFFF"/>
                </a:solidFill>
                <a:latin typeface="Arial" panose="020B0604020202020204" pitchFamily="34" charset="0"/>
              </a:rPr>
              <a:t>Practice! (really, practice)</a:t>
            </a:r>
          </a:p>
          <a:p>
            <a:pPr eaLnBrk="0" fontAlgn="base" hangingPunct="0">
              <a:lnSpc>
                <a:spcPct val="150000"/>
              </a:lnSpc>
              <a:spcBef>
                <a:spcPct val="0"/>
              </a:spcBef>
              <a:spcAft>
                <a:spcPct val="0"/>
              </a:spcAft>
              <a:defRPr/>
            </a:pPr>
            <a:endParaRPr lang="en-US" sz="2400" dirty="0">
              <a:solidFill>
                <a:srgbClr val="FFFFFF"/>
              </a:solidFill>
              <a:latin typeface="Arial" panose="020B0604020202020204" pitchFamily="34" charset="0"/>
            </a:endParaRPr>
          </a:p>
        </p:txBody>
      </p:sp>
      <p:sp>
        <p:nvSpPr>
          <p:cNvPr id="9219" name="TextBox 2">
            <a:extLst>
              <a:ext uri="{FF2B5EF4-FFF2-40B4-BE49-F238E27FC236}">
                <a16:creationId xmlns:a16="http://schemas.microsoft.com/office/drawing/2014/main" id="{7CF49196-986D-4002-910B-48408983AE6E}"/>
              </a:ext>
            </a:extLst>
          </p:cNvPr>
          <p:cNvSpPr txBox="1">
            <a:spLocks noChangeArrowheads="1"/>
          </p:cNvSpPr>
          <p:nvPr/>
        </p:nvSpPr>
        <p:spPr bwMode="auto">
          <a:xfrm>
            <a:off x="1524000" y="457201"/>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defRPr sz="2800">
                <a:solidFill>
                  <a:srgbClr val="FFFF00"/>
                </a:solidFill>
                <a:latin typeface="Arial" panose="020B0604020202020204" pitchFamily="34" charset="0"/>
              </a:defRPr>
            </a:lvl2pPr>
            <a:lvl3pPr marL="1143000" indent="-228600">
              <a:spcBef>
                <a:spcPct val="20000"/>
              </a:spcBef>
              <a:defRPr sz="2400">
                <a:solidFill>
                  <a:srgbClr val="FFFF00"/>
                </a:solidFill>
                <a:latin typeface="Arial" panose="020B0604020202020204" pitchFamily="34" charset="0"/>
              </a:defRPr>
            </a:lvl3pPr>
            <a:lvl4pPr marL="1600200" indent="-228600">
              <a:spcBef>
                <a:spcPct val="20000"/>
              </a:spcBef>
              <a:defRPr sz="2000">
                <a:solidFill>
                  <a:srgbClr val="FFFF00"/>
                </a:solidFill>
                <a:latin typeface="Arial" panose="020B0604020202020204" pitchFamily="34" charset="0"/>
              </a:defRPr>
            </a:lvl4pPr>
            <a:lvl5pPr marL="2057400" indent="-228600">
              <a:spcBef>
                <a:spcPct val="20000"/>
              </a:spcBef>
              <a:defRPr sz="2000">
                <a:solidFill>
                  <a:srgbClr val="FFFF00"/>
                </a:solidFill>
                <a:latin typeface="Arial" panose="020B0604020202020204" pitchFamily="34" charset="0"/>
              </a:defRPr>
            </a:lvl5pPr>
            <a:lvl6pPr marL="2514600" indent="-228600" eaLnBrk="0" fontAlgn="base" hangingPunct="0">
              <a:spcBef>
                <a:spcPct val="20000"/>
              </a:spcBef>
              <a:spcAft>
                <a:spcPct val="0"/>
              </a:spcAft>
              <a:defRPr sz="2000">
                <a:solidFill>
                  <a:srgbClr val="FFFF00"/>
                </a:solidFill>
                <a:latin typeface="Arial" panose="020B0604020202020204" pitchFamily="34" charset="0"/>
              </a:defRPr>
            </a:lvl6pPr>
            <a:lvl7pPr marL="2971800" indent="-228600" eaLnBrk="0" fontAlgn="base" hangingPunct="0">
              <a:spcBef>
                <a:spcPct val="20000"/>
              </a:spcBef>
              <a:spcAft>
                <a:spcPct val="0"/>
              </a:spcAft>
              <a:defRPr sz="2000">
                <a:solidFill>
                  <a:srgbClr val="FFFF00"/>
                </a:solidFill>
                <a:latin typeface="Arial" panose="020B0604020202020204" pitchFamily="34" charset="0"/>
              </a:defRPr>
            </a:lvl7pPr>
            <a:lvl8pPr marL="3429000" indent="-228600" eaLnBrk="0" fontAlgn="base" hangingPunct="0">
              <a:spcBef>
                <a:spcPct val="20000"/>
              </a:spcBef>
              <a:spcAft>
                <a:spcPct val="0"/>
              </a:spcAft>
              <a:defRPr sz="2000">
                <a:solidFill>
                  <a:srgbClr val="FFFF00"/>
                </a:solidFill>
                <a:latin typeface="Arial" panose="020B0604020202020204" pitchFamily="34" charset="0"/>
              </a:defRPr>
            </a:lvl8pPr>
            <a:lvl9pPr marL="3886200" indent="-228600" eaLnBrk="0" fontAlgn="base" hangingPunct="0">
              <a:spcBef>
                <a:spcPct val="20000"/>
              </a:spcBef>
              <a:spcAft>
                <a:spcPct val="0"/>
              </a:spcAft>
              <a:defRPr sz="2000">
                <a:solidFill>
                  <a:srgbClr val="FFFF00"/>
                </a:solidFill>
                <a:latin typeface="Arial" panose="020B0604020202020204" pitchFamily="34" charset="0"/>
              </a:defRPr>
            </a:lvl9pPr>
          </a:lstStyle>
          <a:p>
            <a:pPr algn="ctr" eaLnBrk="0" fontAlgn="base" hangingPunct="0">
              <a:spcBef>
                <a:spcPct val="0"/>
              </a:spcBef>
              <a:spcAft>
                <a:spcPct val="0"/>
              </a:spcAft>
              <a:buNone/>
            </a:pPr>
            <a:r>
              <a:rPr lang="en-US" altLang="en-US" sz="2400">
                <a:solidFill>
                  <a:srgbClr val="FFFF00"/>
                </a:solidFill>
              </a:rPr>
              <a:t>The Interview:  Basics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C082A6-FA4E-4E0F-962B-F08B6886C0DD}"/>
              </a:ext>
            </a:extLst>
          </p:cNvPr>
          <p:cNvSpPr txBox="1"/>
          <p:nvPr/>
        </p:nvSpPr>
        <p:spPr>
          <a:xfrm>
            <a:off x="1860550" y="990601"/>
            <a:ext cx="8440738" cy="5656263"/>
          </a:xfrm>
          <a:prstGeom prst="rect">
            <a:avLst/>
          </a:prstGeom>
          <a:noFill/>
        </p:spPr>
        <p:txBody>
          <a:bodyPr wrap="none">
            <a:spAutoFit/>
          </a:bodyPr>
          <a:lstStyle/>
          <a:p>
            <a:pPr marL="342900" indent="-342900" eaLnBrk="0" fontAlgn="base" hangingPunct="0">
              <a:lnSpc>
                <a:spcPct val="150000"/>
              </a:lnSpc>
              <a:spcBef>
                <a:spcPct val="0"/>
              </a:spcBef>
              <a:spcAft>
                <a:spcPct val="0"/>
              </a:spcAft>
              <a:buFont typeface="Arial" panose="020B0604020202020204" pitchFamily="34" charset="0"/>
              <a:buChar char="•"/>
              <a:defRPr/>
            </a:pPr>
            <a:r>
              <a:rPr lang="en-US" sz="2400" dirty="0">
                <a:solidFill>
                  <a:srgbClr val="FFFFFF"/>
                </a:solidFill>
                <a:latin typeface="Arial" panose="020B0604020202020204" pitchFamily="34" charset="0"/>
              </a:rPr>
              <a:t>Do your homework!</a:t>
            </a:r>
          </a:p>
          <a:p>
            <a:pPr marL="342900" indent="-342900" eaLnBrk="0" fontAlgn="base" hangingPunct="0">
              <a:lnSpc>
                <a:spcPct val="150000"/>
              </a:lnSpc>
              <a:spcBef>
                <a:spcPct val="0"/>
              </a:spcBef>
              <a:spcAft>
                <a:spcPct val="0"/>
              </a:spcAft>
              <a:buFont typeface="Arial" panose="020B0604020202020204" pitchFamily="34" charset="0"/>
              <a:buChar char="•"/>
              <a:defRPr/>
            </a:pPr>
            <a:r>
              <a:rPr lang="en-US" sz="2400" dirty="0">
                <a:solidFill>
                  <a:srgbClr val="FFFFFF"/>
                </a:solidFill>
                <a:latin typeface="Arial" panose="020B0604020202020204" pitchFamily="34" charset="0"/>
              </a:rPr>
              <a:t>Know the site</a:t>
            </a:r>
          </a:p>
          <a:p>
            <a:pPr eaLnBrk="0" fontAlgn="base" hangingPunct="0">
              <a:lnSpc>
                <a:spcPct val="150000"/>
              </a:lnSpc>
              <a:spcBef>
                <a:spcPct val="0"/>
              </a:spcBef>
              <a:spcAft>
                <a:spcPct val="0"/>
              </a:spcAft>
              <a:defRPr/>
            </a:pPr>
            <a:r>
              <a:rPr lang="en-US" sz="2400" dirty="0">
                <a:solidFill>
                  <a:srgbClr val="FFFFFF"/>
                </a:solidFill>
                <a:latin typeface="Arial" panose="020B0604020202020204" pitchFamily="34" charset="0"/>
              </a:rPr>
              <a:t>	</a:t>
            </a:r>
            <a:r>
              <a:rPr lang="en-US" sz="2000" dirty="0">
                <a:solidFill>
                  <a:srgbClr val="FFFFFF"/>
                </a:solidFill>
                <a:latin typeface="Arial" panose="020B0604020202020204" pitchFamily="34" charset="0"/>
              </a:rPr>
              <a:t>tracks</a:t>
            </a:r>
          </a:p>
          <a:p>
            <a:pPr eaLnBrk="0" fontAlgn="base" hangingPunct="0">
              <a:lnSpc>
                <a:spcPct val="150000"/>
              </a:lnSpc>
              <a:spcBef>
                <a:spcPct val="0"/>
              </a:spcBef>
              <a:spcAft>
                <a:spcPct val="0"/>
              </a:spcAft>
              <a:defRPr/>
            </a:pPr>
            <a:r>
              <a:rPr lang="en-US" sz="2000" dirty="0">
                <a:solidFill>
                  <a:srgbClr val="FFFFFF"/>
                </a:solidFill>
                <a:latin typeface="Arial" panose="020B0604020202020204" pitchFamily="34" charset="0"/>
              </a:rPr>
              <a:t>	rotations</a:t>
            </a:r>
          </a:p>
          <a:p>
            <a:pPr eaLnBrk="0" fontAlgn="base" hangingPunct="0">
              <a:lnSpc>
                <a:spcPct val="150000"/>
              </a:lnSpc>
              <a:spcBef>
                <a:spcPct val="0"/>
              </a:spcBef>
              <a:spcAft>
                <a:spcPct val="0"/>
              </a:spcAft>
              <a:defRPr/>
            </a:pPr>
            <a:r>
              <a:rPr lang="en-US" sz="2000" dirty="0">
                <a:solidFill>
                  <a:srgbClr val="FFFFFF"/>
                </a:solidFill>
                <a:latin typeface="Arial" panose="020B0604020202020204" pitchFamily="34" charset="0"/>
              </a:rPr>
              <a:t>	size</a:t>
            </a:r>
          </a:p>
          <a:p>
            <a:pPr eaLnBrk="0" fontAlgn="base" hangingPunct="0">
              <a:lnSpc>
                <a:spcPct val="150000"/>
              </a:lnSpc>
              <a:spcBef>
                <a:spcPct val="0"/>
              </a:spcBef>
              <a:spcAft>
                <a:spcPct val="0"/>
              </a:spcAft>
              <a:defRPr/>
            </a:pPr>
            <a:r>
              <a:rPr lang="en-US" sz="2000" dirty="0">
                <a:solidFill>
                  <a:srgbClr val="FFFFFF"/>
                </a:solidFill>
                <a:latin typeface="Arial" panose="020B0604020202020204" pitchFamily="34" charset="0"/>
              </a:rPr>
              <a:t>	sites</a:t>
            </a:r>
          </a:p>
          <a:p>
            <a:pPr eaLnBrk="0" fontAlgn="base" hangingPunct="0">
              <a:lnSpc>
                <a:spcPct val="150000"/>
              </a:lnSpc>
              <a:spcBef>
                <a:spcPct val="0"/>
              </a:spcBef>
              <a:spcAft>
                <a:spcPct val="0"/>
              </a:spcAft>
              <a:defRPr/>
            </a:pPr>
            <a:r>
              <a:rPr lang="en-US" sz="2000" dirty="0">
                <a:solidFill>
                  <a:srgbClr val="FFFFFF"/>
                </a:solidFill>
                <a:latin typeface="Arial" panose="020B0604020202020204" pitchFamily="34" charset="0"/>
              </a:rPr>
              <a:t>	requirements</a:t>
            </a:r>
          </a:p>
          <a:p>
            <a:pPr eaLnBrk="0" fontAlgn="base" hangingPunct="0">
              <a:lnSpc>
                <a:spcPct val="150000"/>
              </a:lnSpc>
              <a:spcBef>
                <a:spcPct val="0"/>
              </a:spcBef>
              <a:spcAft>
                <a:spcPct val="0"/>
              </a:spcAft>
              <a:defRPr/>
            </a:pPr>
            <a:r>
              <a:rPr lang="en-US" sz="2000" dirty="0">
                <a:solidFill>
                  <a:srgbClr val="FFFFFF"/>
                </a:solidFill>
                <a:latin typeface="Arial" panose="020B0604020202020204" pitchFamily="34" charset="0"/>
              </a:rPr>
              <a:t>	timeframe</a:t>
            </a:r>
          </a:p>
          <a:p>
            <a:pPr marL="342900" indent="-342900" eaLnBrk="0" fontAlgn="base" hangingPunct="0">
              <a:lnSpc>
                <a:spcPct val="150000"/>
              </a:lnSpc>
              <a:spcBef>
                <a:spcPct val="0"/>
              </a:spcBef>
              <a:spcAft>
                <a:spcPct val="0"/>
              </a:spcAft>
              <a:buFont typeface="Arial" panose="020B0604020202020204" pitchFamily="34" charset="0"/>
              <a:buChar char="•"/>
              <a:defRPr/>
            </a:pPr>
            <a:r>
              <a:rPr lang="en-US" sz="2400" dirty="0">
                <a:solidFill>
                  <a:srgbClr val="FFFFFF"/>
                </a:solidFill>
                <a:latin typeface="Arial" panose="020B0604020202020204" pitchFamily="34" charset="0"/>
              </a:rPr>
              <a:t>Ask informed questions (come prepared with questions…)</a:t>
            </a:r>
          </a:p>
          <a:p>
            <a:pPr marL="342900" indent="-342900" eaLnBrk="0" fontAlgn="base" hangingPunct="0">
              <a:lnSpc>
                <a:spcPct val="150000"/>
              </a:lnSpc>
              <a:spcBef>
                <a:spcPct val="0"/>
              </a:spcBef>
              <a:spcAft>
                <a:spcPct val="0"/>
              </a:spcAft>
              <a:buFont typeface="Arial" panose="020B0604020202020204" pitchFamily="34" charset="0"/>
              <a:buChar char="•"/>
              <a:defRPr/>
            </a:pPr>
            <a:r>
              <a:rPr lang="en-US" sz="2400" dirty="0">
                <a:solidFill>
                  <a:srgbClr val="FFFFFF"/>
                </a:solidFill>
                <a:latin typeface="Arial" panose="020B0604020202020204" pitchFamily="34" charset="0"/>
              </a:rPr>
              <a:t>Take notes afterward</a:t>
            </a:r>
          </a:p>
          <a:p>
            <a:pPr marL="342900" indent="-342900" eaLnBrk="0" fontAlgn="base" hangingPunct="0">
              <a:lnSpc>
                <a:spcPct val="150000"/>
              </a:lnSpc>
              <a:spcBef>
                <a:spcPct val="0"/>
              </a:spcBef>
              <a:spcAft>
                <a:spcPct val="0"/>
              </a:spcAft>
              <a:buFont typeface="Arial" panose="020B0604020202020204" pitchFamily="34" charset="0"/>
              <a:buChar char="•"/>
              <a:defRPr/>
            </a:pPr>
            <a:r>
              <a:rPr lang="en-US" sz="2400" dirty="0">
                <a:solidFill>
                  <a:srgbClr val="FFFFFF"/>
                </a:solidFill>
                <a:latin typeface="Arial" panose="020B0604020202020204" pitchFamily="34" charset="0"/>
              </a:rPr>
              <a:t>Thank you notes / emails</a:t>
            </a:r>
          </a:p>
        </p:txBody>
      </p:sp>
      <p:sp>
        <p:nvSpPr>
          <p:cNvPr id="10243" name="Rectangle 2">
            <a:extLst>
              <a:ext uri="{FF2B5EF4-FFF2-40B4-BE49-F238E27FC236}">
                <a16:creationId xmlns:a16="http://schemas.microsoft.com/office/drawing/2014/main" id="{124588EB-A7F4-4CD6-BAAB-5E80C5AF65AC}"/>
              </a:ext>
            </a:extLst>
          </p:cNvPr>
          <p:cNvSpPr>
            <a:spLocks noChangeArrowheads="1"/>
          </p:cNvSpPr>
          <p:nvPr/>
        </p:nvSpPr>
        <p:spPr bwMode="auto">
          <a:xfrm>
            <a:off x="1524000" y="304801"/>
            <a:ext cx="906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defRPr sz="2800">
                <a:solidFill>
                  <a:srgbClr val="FFFF00"/>
                </a:solidFill>
                <a:latin typeface="Arial" panose="020B0604020202020204" pitchFamily="34" charset="0"/>
              </a:defRPr>
            </a:lvl2pPr>
            <a:lvl3pPr marL="1143000" indent="-228600">
              <a:spcBef>
                <a:spcPct val="20000"/>
              </a:spcBef>
              <a:defRPr sz="2400">
                <a:solidFill>
                  <a:srgbClr val="FFFF00"/>
                </a:solidFill>
                <a:latin typeface="Arial" panose="020B0604020202020204" pitchFamily="34" charset="0"/>
              </a:defRPr>
            </a:lvl3pPr>
            <a:lvl4pPr marL="1600200" indent="-228600">
              <a:spcBef>
                <a:spcPct val="20000"/>
              </a:spcBef>
              <a:defRPr sz="2000">
                <a:solidFill>
                  <a:srgbClr val="FFFF00"/>
                </a:solidFill>
                <a:latin typeface="Arial" panose="020B0604020202020204" pitchFamily="34" charset="0"/>
              </a:defRPr>
            </a:lvl4pPr>
            <a:lvl5pPr marL="2057400" indent="-228600">
              <a:spcBef>
                <a:spcPct val="20000"/>
              </a:spcBef>
              <a:defRPr sz="2000">
                <a:solidFill>
                  <a:srgbClr val="FFFF00"/>
                </a:solidFill>
                <a:latin typeface="Arial" panose="020B0604020202020204" pitchFamily="34" charset="0"/>
              </a:defRPr>
            </a:lvl5pPr>
            <a:lvl6pPr marL="2514600" indent="-228600" eaLnBrk="0" fontAlgn="base" hangingPunct="0">
              <a:spcBef>
                <a:spcPct val="20000"/>
              </a:spcBef>
              <a:spcAft>
                <a:spcPct val="0"/>
              </a:spcAft>
              <a:defRPr sz="2000">
                <a:solidFill>
                  <a:srgbClr val="FFFF00"/>
                </a:solidFill>
                <a:latin typeface="Arial" panose="020B0604020202020204" pitchFamily="34" charset="0"/>
              </a:defRPr>
            </a:lvl6pPr>
            <a:lvl7pPr marL="2971800" indent="-228600" eaLnBrk="0" fontAlgn="base" hangingPunct="0">
              <a:spcBef>
                <a:spcPct val="20000"/>
              </a:spcBef>
              <a:spcAft>
                <a:spcPct val="0"/>
              </a:spcAft>
              <a:defRPr sz="2000">
                <a:solidFill>
                  <a:srgbClr val="FFFF00"/>
                </a:solidFill>
                <a:latin typeface="Arial" panose="020B0604020202020204" pitchFamily="34" charset="0"/>
              </a:defRPr>
            </a:lvl7pPr>
            <a:lvl8pPr marL="3429000" indent="-228600" eaLnBrk="0" fontAlgn="base" hangingPunct="0">
              <a:spcBef>
                <a:spcPct val="20000"/>
              </a:spcBef>
              <a:spcAft>
                <a:spcPct val="0"/>
              </a:spcAft>
              <a:defRPr sz="2000">
                <a:solidFill>
                  <a:srgbClr val="FFFF00"/>
                </a:solidFill>
                <a:latin typeface="Arial" panose="020B0604020202020204" pitchFamily="34" charset="0"/>
              </a:defRPr>
            </a:lvl8pPr>
            <a:lvl9pPr marL="3886200" indent="-228600" eaLnBrk="0" fontAlgn="base" hangingPunct="0">
              <a:spcBef>
                <a:spcPct val="20000"/>
              </a:spcBef>
              <a:spcAft>
                <a:spcPct val="0"/>
              </a:spcAft>
              <a:defRPr sz="2000">
                <a:solidFill>
                  <a:srgbClr val="FFFF00"/>
                </a:solidFill>
                <a:latin typeface="Arial" panose="020B0604020202020204" pitchFamily="34" charset="0"/>
              </a:defRPr>
            </a:lvl9pPr>
          </a:lstStyle>
          <a:p>
            <a:pPr algn="ctr" eaLnBrk="0" fontAlgn="base" hangingPunct="0">
              <a:spcBef>
                <a:spcPct val="0"/>
              </a:spcBef>
              <a:spcAft>
                <a:spcPct val="0"/>
              </a:spcAft>
              <a:buNone/>
            </a:pPr>
            <a:r>
              <a:rPr lang="en-US" altLang="en-US" sz="2400">
                <a:solidFill>
                  <a:srgbClr val="FFFF00"/>
                </a:solidFill>
              </a:rPr>
              <a:t>The Interview: Tips for Preparing</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
            <a:extLst>
              <a:ext uri="{FF2B5EF4-FFF2-40B4-BE49-F238E27FC236}">
                <a16:creationId xmlns:a16="http://schemas.microsoft.com/office/drawing/2014/main" id="{4492E39C-1C7E-402C-A226-03B0ABBA00E9}"/>
              </a:ext>
            </a:extLst>
          </p:cNvPr>
          <p:cNvSpPr txBox="1">
            <a:spLocks noChangeArrowheads="1"/>
          </p:cNvSpPr>
          <p:nvPr/>
        </p:nvSpPr>
        <p:spPr bwMode="auto">
          <a:xfrm>
            <a:off x="1524000" y="457201"/>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defRPr sz="2800">
                <a:solidFill>
                  <a:srgbClr val="FFFF00"/>
                </a:solidFill>
                <a:latin typeface="Arial" panose="020B0604020202020204" pitchFamily="34" charset="0"/>
              </a:defRPr>
            </a:lvl2pPr>
            <a:lvl3pPr marL="1143000" indent="-228600">
              <a:spcBef>
                <a:spcPct val="20000"/>
              </a:spcBef>
              <a:defRPr sz="2400">
                <a:solidFill>
                  <a:srgbClr val="FFFF00"/>
                </a:solidFill>
                <a:latin typeface="Arial" panose="020B0604020202020204" pitchFamily="34" charset="0"/>
              </a:defRPr>
            </a:lvl3pPr>
            <a:lvl4pPr marL="1600200" indent="-228600">
              <a:spcBef>
                <a:spcPct val="20000"/>
              </a:spcBef>
              <a:defRPr sz="2000">
                <a:solidFill>
                  <a:srgbClr val="FFFF00"/>
                </a:solidFill>
                <a:latin typeface="Arial" panose="020B0604020202020204" pitchFamily="34" charset="0"/>
              </a:defRPr>
            </a:lvl4pPr>
            <a:lvl5pPr marL="2057400" indent="-228600">
              <a:spcBef>
                <a:spcPct val="20000"/>
              </a:spcBef>
              <a:defRPr sz="2000">
                <a:solidFill>
                  <a:srgbClr val="FFFF00"/>
                </a:solidFill>
                <a:latin typeface="Arial" panose="020B0604020202020204" pitchFamily="34" charset="0"/>
              </a:defRPr>
            </a:lvl5pPr>
            <a:lvl6pPr marL="2514600" indent="-228600" eaLnBrk="0" fontAlgn="base" hangingPunct="0">
              <a:spcBef>
                <a:spcPct val="20000"/>
              </a:spcBef>
              <a:spcAft>
                <a:spcPct val="0"/>
              </a:spcAft>
              <a:defRPr sz="2000">
                <a:solidFill>
                  <a:srgbClr val="FFFF00"/>
                </a:solidFill>
                <a:latin typeface="Arial" panose="020B0604020202020204" pitchFamily="34" charset="0"/>
              </a:defRPr>
            </a:lvl6pPr>
            <a:lvl7pPr marL="2971800" indent="-228600" eaLnBrk="0" fontAlgn="base" hangingPunct="0">
              <a:spcBef>
                <a:spcPct val="20000"/>
              </a:spcBef>
              <a:spcAft>
                <a:spcPct val="0"/>
              </a:spcAft>
              <a:defRPr sz="2000">
                <a:solidFill>
                  <a:srgbClr val="FFFF00"/>
                </a:solidFill>
                <a:latin typeface="Arial" panose="020B0604020202020204" pitchFamily="34" charset="0"/>
              </a:defRPr>
            </a:lvl7pPr>
            <a:lvl8pPr marL="3429000" indent="-228600" eaLnBrk="0" fontAlgn="base" hangingPunct="0">
              <a:spcBef>
                <a:spcPct val="20000"/>
              </a:spcBef>
              <a:spcAft>
                <a:spcPct val="0"/>
              </a:spcAft>
              <a:defRPr sz="2000">
                <a:solidFill>
                  <a:srgbClr val="FFFF00"/>
                </a:solidFill>
                <a:latin typeface="Arial" panose="020B0604020202020204" pitchFamily="34" charset="0"/>
              </a:defRPr>
            </a:lvl8pPr>
            <a:lvl9pPr marL="3886200" indent="-228600" eaLnBrk="0" fontAlgn="base" hangingPunct="0">
              <a:spcBef>
                <a:spcPct val="20000"/>
              </a:spcBef>
              <a:spcAft>
                <a:spcPct val="0"/>
              </a:spcAft>
              <a:defRPr sz="2000">
                <a:solidFill>
                  <a:srgbClr val="FFFF00"/>
                </a:solidFill>
                <a:latin typeface="Arial" panose="020B0604020202020204" pitchFamily="34" charset="0"/>
              </a:defRPr>
            </a:lvl9pPr>
          </a:lstStyle>
          <a:p>
            <a:pPr algn="ctr" eaLnBrk="0" fontAlgn="base" hangingPunct="0">
              <a:spcBef>
                <a:spcPct val="0"/>
              </a:spcBef>
              <a:spcAft>
                <a:spcPct val="0"/>
              </a:spcAft>
              <a:buNone/>
            </a:pPr>
            <a:r>
              <a:rPr lang="en-US" altLang="en-US" sz="2400">
                <a:solidFill>
                  <a:srgbClr val="FFFF00"/>
                </a:solidFill>
              </a:rPr>
              <a:t>The Interview: Commonly Asked Questions</a:t>
            </a:r>
          </a:p>
        </p:txBody>
      </p:sp>
      <p:sp>
        <p:nvSpPr>
          <p:cNvPr id="10243" name="TextBox 2">
            <a:extLst>
              <a:ext uri="{FF2B5EF4-FFF2-40B4-BE49-F238E27FC236}">
                <a16:creationId xmlns:a16="http://schemas.microsoft.com/office/drawing/2014/main" id="{2C1EBEBD-E13F-4E39-BC37-A3970C9B1F1C}"/>
              </a:ext>
            </a:extLst>
          </p:cNvPr>
          <p:cNvSpPr txBox="1">
            <a:spLocks noChangeArrowheads="1"/>
          </p:cNvSpPr>
          <p:nvPr/>
        </p:nvSpPr>
        <p:spPr bwMode="auto">
          <a:xfrm>
            <a:off x="2209801" y="1447801"/>
            <a:ext cx="7739063"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defRPr sz="2800">
                <a:solidFill>
                  <a:srgbClr val="FFFF00"/>
                </a:solidFill>
                <a:latin typeface="Arial" panose="020B0604020202020204" pitchFamily="34" charset="0"/>
              </a:defRPr>
            </a:lvl2pPr>
            <a:lvl3pPr marL="1143000" indent="-228600">
              <a:spcBef>
                <a:spcPct val="20000"/>
              </a:spcBef>
              <a:defRPr sz="2400">
                <a:solidFill>
                  <a:srgbClr val="FFFF00"/>
                </a:solidFill>
                <a:latin typeface="Arial" panose="020B0604020202020204" pitchFamily="34" charset="0"/>
              </a:defRPr>
            </a:lvl3pPr>
            <a:lvl4pPr marL="1600200" indent="-228600">
              <a:spcBef>
                <a:spcPct val="20000"/>
              </a:spcBef>
              <a:defRPr sz="2000">
                <a:solidFill>
                  <a:srgbClr val="FFFF00"/>
                </a:solidFill>
                <a:latin typeface="Arial" panose="020B0604020202020204" pitchFamily="34" charset="0"/>
              </a:defRPr>
            </a:lvl4pPr>
            <a:lvl5pPr marL="2057400" indent="-228600">
              <a:spcBef>
                <a:spcPct val="20000"/>
              </a:spcBef>
              <a:defRPr sz="2000">
                <a:solidFill>
                  <a:srgbClr val="FFFF00"/>
                </a:solidFill>
                <a:latin typeface="Arial" panose="020B0604020202020204" pitchFamily="34" charset="0"/>
              </a:defRPr>
            </a:lvl5pPr>
            <a:lvl6pPr marL="2514600" indent="-228600" eaLnBrk="0" fontAlgn="base" hangingPunct="0">
              <a:spcBef>
                <a:spcPct val="20000"/>
              </a:spcBef>
              <a:spcAft>
                <a:spcPct val="0"/>
              </a:spcAft>
              <a:defRPr sz="2000">
                <a:solidFill>
                  <a:srgbClr val="FFFF00"/>
                </a:solidFill>
                <a:latin typeface="Arial" panose="020B0604020202020204" pitchFamily="34" charset="0"/>
              </a:defRPr>
            </a:lvl6pPr>
            <a:lvl7pPr marL="2971800" indent="-228600" eaLnBrk="0" fontAlgn="base" hangingPunct="0">
              <a:spcBef>
                <a:spcPct val="20000"/>
              </a:spcBef>
              <a:spcAft>
                <a:spcPct val="0"/>
              </a:spcAft>
              <a:defRPr sz="2000">
                <a:solidFill>
                  <a:srgbClr val="FFFF00"/>
                </a:solidFill>
                <a:latin typeface="Arial" panose="020B0604020202020204" pitchFamily="34" charset="0"/>
              </a:defRPr>
            </a:lvl7pPr>
            <a:lvl8pPr marL="3429000" indent="-228600" eaLnBrk="0" fontAlgn="base" hangingPunct="0">
              <a:spcBef>
                <a:spcPct val="20000"/>
              </a:spcBef>
              <a:spcAft>
                <a:spcPct val="0"/>
              </a:spcAft>
              <a:defRPr sz="2000">
                <a:solidFill>
                  <a:srgbClr val="FFFF00"/>
                </a:solidFill>
                <a:latin typeface="Arial" panose="020B0604020202020204" pitchFamily="34" charset="0"/>
              </a:defRPr>
            </a:lvl8pPr>
            <a:lvl9pPr marL="3886200" indent="-228600" eaLnBrk="0" fontAlgn="base" hangingPunct="0">
              <a:spcBef>
                <a:spcPct val="20000"/>
              </a:spcBef>
              <a:spcAft>
                <a:spcPct val="0"/>
              </a:spcAft>
              <a:defRPr sz="2000">
                <a:solidFill>
                  <a:srgbClr val="FFFF00"/>
                </a:solidFill>
                <a:latin typeface="Arial" panose="020B0604020202020204" pitchFamily="34" charset="0"/>
              </a:defRPr>
            </a:lvl9pPr>
          </a:lstStyle>
          <a:p>
            <a:pPr eaLnBrk="0" fontAlgn="base" hangingPunct="0">
              <a:spcBef>
                <a:spcPct val="0"/>
              </a:spcBef>
              <a:spcAft>
                <a:spcPct val="0"/>
              </a:spcAft>
              <a:buNone/>
            </a:pPr>
            <a:r>
              <a:rPr lang="en-US" altLang="en-US" sz="2400" u="sng">
                <a:solidFill>
                  <a:srgbClr val="FFFFFF"/>
                </a:solidFill>
              </a:rPr>
              <a:t>General</a:t>
            </a:r>
          </a:p>
          <a:p>
            <a:pPr eaLnBrk="0" fontAlgn="base" hangingPunct="0">
              <a:spcBef>
                <a:spcPct val="0"/>
              </a:spcBef>
              <a:spcAft>
                <a:spcPct val="0"/>
              </a:spcAft>
            </a:pPr>
            <a:r>
              <a:rPr lang="en-US" altLang="en-US" sz="2000">
                <a:solidFill>
                  <a:srgbClr val="FFFFFF"/>
                </a:solidFill>
              </a:rPr>
              <a:t>Why are you interested in </a:t>
            </a:r>
            <a:r>
              <a:rPr lang="en-US" altLang="en-US" sz="2000" i="1">
                <a:solidFill>
                  <a:srgbClr val="FFFFFF"/>
                </a:solidFill>
              </a:rPr>
              <a:t>this</a:t>
            </a:r>
            <a:r>
              <a:rPr lang="en-US" altLang="en-US" sz="2000">
                <a:solidFill>
                  <a:srgbClr val="FFFFFF"/>
                </a:solidFill>
              </a:rPr>
              <a:t> site?</a:t>
            </a:r>
          </a:p>
          <a:p>
            <a:pPr eaLnBrk="0" fontAlgn="base" hangingPunct="0">
              <a:spcBef>
                <a:spcPct val="0"/>
              </a:spcBef>
              <a:spcAft>
                <a:spcPct val="0"/>
              </a:spcAft>
            </a:pPr>
            <a:r>
              <a:rPr lang="en-US" altLang="en-US" sz="2000">
                <a:solidFill>
                  <a:srgbClr val="FFFFFF"/>
                </a:solidFill>
              </a:rPr>
              <a:t>What can you bring to this internship?</a:t>
            </a:r>
          </a:p>
          <a:p>
            <a:pPr eaLnBrk="0" fontAlgn="base" hangingPunct="0">
              <a:spcBef>
                <a:spcPct val="0"/>
              </a:spcBef>
              <a:spcAft>
                <a:spcPct val="0"/>
              </a:spcAft>
            </a:pPr>
            <a:r>
              <a:rPr lang="en-US" altLang="en-US" sz="2000">
                <a:solidFill>
                  <a:srgbClr val="FFFFFF"/>
                </a:solidFill>
              </a:rPr>
              <a:t>What are your long-term career goals?</a:t>
            </a:r>
          </a:p>
          <a:p>
            <a:pPr eaLnBrk="0" fontAlgn="base" hangingPunct="0">
              <a:spcBef>
                <a:spcPct val="0"/>
              </a:spcBef>
              <a:spcAft>
                <a:spcPct val="0"/>
              </a:spcAft>
            </a:pPr>
            <a:r>
              <a:rPr lang="en-US" altLang="en-US" sz="2000">
                <a:solidFill>
                  <a:srgbClr val="FFFFFF"/>
                </a:solidFill>
              </a:rPr>
              <a:t>Where do you see yourself in 2/5/10 years post-internship?</a:t>
            </a:r>
          </a:p>
          <a:p>
            <a:pPr eaLnBrk="0" fontAlgn="base" hangingPunct="0">
              <a:spcBef>
                <a:spcPct val="0"/>
              </a:spcBef>
              <a:spcAft>
                <a:spcPct val="0"/>
              </a:spcAft>
              <a:buNone/>
            </a:pPr>
            <a:endParaRPr lang="en-US" altLang="en-US" sz="2400">
              <a:solidFill>
                <a:srgbClr val="FFFFFF"/>
              </a:solidFill>
            </a:endParaRPr>
          </a:p>
          <a:p>
            <a:pPr eaLnBrk="0" fontAlgn="base" hangingPunct="0">
              <a:spcBef>
                <a:spcPct val="0"/>
              </a:spcBef>
              <a:spcAft>
                <a:spcPct val="0"/>
              </a:spcAft>
              <a:buNone/>
            </a:pPr>
            <a:r>
              <a:rPr lang="en-US" altLang="en-US" sz="2400" u="sng">
                <a:solidFill>
                  <a:srgbClr val="FFFFFF"/>
                </a:solidFill>
              </a:rPr>
              <a:t>Clinical</a:t>
            </a:r>
          </a:p>
          <a:p>
            <a:pPr eaLnBrk="0" fontAlgn="base" hangingPunct="0">
              <a:spcBef>
                <a:spcPct val="0"/>
              </a:spcBef>
              <a:spcAft>
                <a:spcPct val="0"/>
              </a:spcAft>
            </a:pPr>
            <a:r>
              <a:rPr lang="en-US" altLang="en-US" sz="2000">
                <a:solidFill>
                  <a:srgbClr val="FFFFFF"/>
                </a:solidFill>
              </a:rPr>
              <a:t>Describe a recent clinical case that went well.</a:t>
            </a:r>
          </a:p>
          <a:p>
            <a:pPr eaLnBrk="0" fontAlgn="base" hangingPunct="0">
              <a:spcBef>
                <a:spcPct val="0"/>
              </a:spcBef>
              <a:spcAft>
                <a:spcPct val="0"/>
              </a:spcAft>
            </a:pPr>
            <a:r>
              <a:rPr lang="en-US" altLang="en-US" sz="2000">
                <a:solidFill>
                  <a:srgbClr val="FFFFFF"/>
                </a:solidFill>
              </a:rPr>
              <a:t>Describe a clinical case that presented a challenge for you.</a:t>
            </a:r>
          </a:p>
          <a:p>
            <a:pPr eaLnBrk="0" fontAlgn="base" hangingPunct="0">
              <a:spcBef>
                <a:spcPct val="0"/>
              </a:spcBef>
              <a:spcAft>
                <a:spcPct val="0"/>
              </a:spcAft>
              <a:buNone/>
            </a:pPr>
            <a:endParaRPr lang="en-US" altLang="en-US" sz="2400">
              <a:solidFill>
                <a:srgbClr val="FFFFFF"/>
              </a:solidFill>
            </a:endParaRPr>
          </a:p>
          <a:p>
            <a:pPr eaLnBrk="0" fontAlgn="base" hangingPunct="0">
              <a:spcBef>
                <a:spcPct val="0"/>
              </a:spcBef>
              <a:spcAft>
                <a:spcPct val="0"/>
              </a:spcAft>
              <a:buNone/>
            </a:pPr>
            <a:r>
              <a:rPr lang="en-US" altLang="en-US" sz="2400" u="sng">
                <a:solidFill>
                  <a:srgbClr val="FFFFFF"/>
                </a:solidFill>
              </a:rPr>
              <a:t>Research</a:t>
            </a:r>
          </a:p>
          <a:p>
            <a:pPr eaLnBrk="0" fontAlgn="base" hangingPunct="0">
              <a:spcBef>
                <a:spcPct val="0"/>
              </a:spcBef>
              <a:spcAft>
                <a:spcPct val="0"/>
              </a:spcAft>
            </a:pPr>
            <a:r>
              <a:rPr lang="en-US" altLang="en-US" sz="2000">
                <a:solidFill>
                  <a:srgbClr val="FFFFFF"/>
                </a:solidFill>
              </a:rPr>
              <a:t>Tell me about your dissertation.</a:t>
            </a:r>
          </a:p>
          <a:p>
            <a:pPr eaLnBrk="0" fontAlgn="base" hangingPunct="0">
              <a:spcBef>
                <a:spcPct val="0"/>
              </a:spcBef>
              <a:spcAft>
                <a:spcPct val="0"/>
              </a:spcAft>
            </a:pPr>
            <a:r>
              <a:rPr lang="en-US" altLang="en-US" sz="2000">
                <a:solidFill>
                  <a:srgbClr val="FFFFFF"/>
                </a:solidFill>
              </a:rPr>
              <a:t>Where does research fit into your career aspirations?</a:t>
            </a:r>
          </a:p>
          <a:p>
            <a:pPr eaLnBrk="0" fontAlgn="base" hangingPunct="0">
              <a:spcBef>
                <a:spcPct val="0"/>
              </a:spcBef>
              <a:spcAft>
                <a:spcPct val="0"/>
              </a:spcAft>
            </a:pPr>
            <a:r>
              <a:rPr lang="en-US" altLang="en-US" sz="2000">
                <a:solidFill>
                  <a:srgbClr val="FFFFFF"/>
                </a:solidFill>
              </a:rPr>
              <a:t>Who would you be interested in working with on research here?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
            <a:extLst>
              <a:ext uri="{FF2B5EF4-FFF2-40B4-BE49-F238E27FC236}">
                <a16:creationId xmlns:a16="http://schemas.microsoft.com/office/drawing/2014/main" id="{72C44403-890D-4CE0-A065-673B312E1923}"/>
              </a:ext>
            </a:extLst>
          </p:cNvPr>
          <p:cNvSpPr txBox="1">
            <a:spLocks noChangeArrowheads="1"/>
          </p:cNvSpPr>
          <p:nvPr/>
        </p:nvSpPr>
        <p:spPr bwMode="auto">
          <a:xfrm>
            <a:off x="1524000" y="457201"/>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defRPr sz="2800">
                <a:solidFill>
                  <a:srgbClr val="FFFF00"/>
                </a:solidFill>
                <a:latin typeface="Arial" panose="020B0604020202020204" pitchFamily="34" charset="0"/>
              </a:defRPr>
            </a:lvl2pPr>
            <a:lvl3pPr marL="1143000" indent="-228600">
              <a:spcBef>
                <a:spcPct val="20000"/>
              </a:spcBef>
              <a:defRPr sz="2400">
                <a:solidFill>
                  <a:srgbClr val="FFFF00"/>
                </a:solidFill>
                <a:latin typeface="Arial" panose="020B0604020202020204" pitchFamily="34" charset="0"/>
              </a:defRPr>
            </a:lvl3pPr>
            <a:lvl4pPr marL="1600200" indent="-228600">
              <a:spcBef>
                <a:spcPct val="20000"/>
              </a:spcBef>
              <a:defRPr sz="2000">
                <a:solidFill>
                  <a:srgbClr val="FFFF00"/>
                </a:solidFill>
                <a:latin typeface="Arial" panose="020B0604020202020204" pitchFamily="34" charset="0"/>
              </a:defRPr>
            </a:lvl4pPr>
            <a:lvl5pPr marL="2057400" indent="-228600">
              <a:spcBef>
                <a:spcPct val="20000"/>
              </a:spcBef>
              <a:defRPr sz="2000">
                <a:solidFill>
                  <a:srgbClr val="FFFF00"/>
                </a:solidFill>
                <a:latin typeface="Arial" panose="020B0604020202020204" pitchFamily="34" charset="0"/>
              </a:defRPr>
            </a:lvl5pPr>
            <a:lvl6pPr marL="2514600" indent="-228600" eaLnBrk="0" fontAlgn="base" hangingPunct="0">
              <a:spcBef>
                <a:spcPct val="20000"/>
              </a:spcBef>
              <a:spcAft>
                <a:spcPct val="0"/>
              </a:spcAft>
              <a:defRPr sz="2000">
                <a:solidFill>
                  <a:srgbClr val="FFFF00"/>
                </a:solidFill>
                <a:latin typeface="Arial" panose="020B0604020202020204" pitchFamily="34" charset="0"/>
              </a:defRPr>
            </a:lvl6pPr>
            <a:lvl7pPr marL="2971800" indent="-228600" eaLnBrk="0" fontAlgn="base" hangingPunct="0">
              <a:spcBef>
                <a:spcPct val="20000"/>
              </a:spcBef>
              <a:spcAft>
                <a:spcPct val="0"/>
              </a:spcAft>
              <a:defRPr sz="2000">
                <a:solidFill>
                  <a:srgbClr val="FFFF00"/>
                </a:solidFill>
                <a:latin typeface="Arial" panose="020B0604020202020204" pitchFamily="34" charset="0"/>
              </a:defRPr>
            </a:lvl7pPr>
            <a:lvl8pPr marL="3429000" indent="-228600" eaLnBrk="0" fontAlgn="base" hangingPunct="0">
              <a:spcBef>
                <a:spcPct val="20000"/>
              </a:spcBef>
              <a:spcAft>
                <a:spcPct val="0"/>
              </a:spcAft>
              <a:defRPr sz="2000">
                <a:solidFill>
                  <a:srgbClr val="FFFF00"/>
                </a:solidFill>
                <a:latin typeface="Arial" panose="020B0604020202020204" pitchFamily="34" charset="0"/>
              </a:defRPr>
            </a:lvl8pPr>
            <a:lvl9pPr marL="3886200" indent="-228600" eaLnBrk="0" fontAlgn="base" hangingPunct="0">
              <a:spcBef>
                <a:spcPct val="20000"/>
              </a:spcBef>
              <a:spcAft>
                <a:spcPct val="0"/>
              </a:spcAft>
              <a:defRPr sz="2000">
                <a:solidFill>
                  <a:srgbClr val="FFFF00"/>
                </a:solidFill>
                <a:latin typeface="Arial" panose="020B0604020202020204" pitchFamily="34" charset="0"/>
              </a:defRPr>
            </a:lvl9pPr>
          </a:lstStyle>
          <a:p>
            <a:pPr algn="ctr" eaLnBrk="0" fontAlgn="base" hangingPunct="0">
              <a:spcBef>
                <a:spcPct val="0"/>
              </a:spcBef>
              <a:spcAft>
                <a:spcPct val="0"/>
              </a:spcAft>
              <a:buNone/>
            </a:pPr>
            <a:r>
              <a:rPr lang="en-US" altLang="en-US" sz="2400">
                <a:solidFill>
                  <a:srgbClr val="FFFF00"/>
                </a:solidFill>
              </a:rPr>
              <a:t>Questions for Current Interns at the Site</a:t>
            </a:r>
          </a:p>
        </p:txBody>
      </p:sp>
      <p:sp>
        <p:nvSpPr>
          <p:cNvPr id="11267" name="TextBox 3">
            <a:extLst>
              <a:ext uri="{FF2B5EF4-FFF2-40B4-BE49-F238E27FC236}">
                <a16:creationId xmlns:a16="http://schemas.microsoft.com/office/drawing/2014/main" id="{3519174D-2030-4BEE-ABC0-D98280A8BA88}"/>
              </a:ext>
            </a:extLst>
          </p:cNvPr>
          <p:cNvSpPr txBox="1">
            <a:spLocks noChangeArrowheads="1"/>
          </p:cNvSpPr>
          <p:nvPr/>
        </p:nvSpPr>
        <p:spPr bwMode="auto">
          <a:xfrm>
            <a:off x="1828800" y="1524001"/>
            <a:ext cx="8610600"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defRPr sz="2800">
                <a:solidFill>
                  <a:srgbClr val="FFFF00"/>
                </a:solidFill>
                <a:latin typeface="Arial" panose="020B0604020202020204" pitchFamily="34" charset="0"/>
              </a:defRPr>
            </a:lvl2pPr>
            <a:lvl3pPr marL="1143000" indent="-228600">
              <a:spcBef>
                <a:spcPct val="20000"/>
              </a:spcBef>
              <a:defRPr sz="2400">
                <a:solidFill>
                  <a:srgbClr val="FFFF00"/>
                </a:solidFill>
                <a:latin typeface="Arial" panose="020B0604020202020204" pitchFamily="34" charset="0"/>
              </a:defRPr>
            </a:lvl3pPr>
            <a:lvl4pPr marL="1600200" indent="-228600">
              <a:spcBef>
                <a:spcPct val="20000"/>
              </a:spcBef>
              <a:defRPr sz="2000">
                <a:solidFill>
                  <a:srgbClr val="FFFF00"/>
                </a:solidFill>
                <a:latin typeface="Arial" panose="020B0604020202020204" pitchFamily="34" charset="0"/>
              </a:defRPr>
            </a:lvl4pPr>
            <a:lvl5pPr marL="2057400" indent="-228600">
              <a:spcBef>
                <a:spcPct val="20000"/>
              </a:spcBef>
              <a:defRPr sz="2000">
                <a:solidFill>
                  <a:srgbClr val="FFFF00"/>
                </a:solidFill>
                <a:latin typeface="Arial" panose="020B0604020202020204" pitchFamily="34" charset="0"/>
              </a:defRPr>
            </a:lvl5pPr>
            <a:lvl6pPr marL="2514600" indent="-228600" eaLnBrk="0" fontAlgn="base" hangingPunct="0">
              <a:spcBef>
                <a:spcPct val="20000"/>
              </a:spcBef>
              <a:spcAft>
                <a:spcPct val="0"/>
              </a:spcAft>
              <a:defRPr sz="2000">
                <a:solidFill>
                  <a:srgbClr val="FFFF00"/>
                </a:solidFill>
                <a:latin typeface="Arial" panose="020B0604020202020204" pitchFamily="34" charset="0"/>
              </a:defRPr>
            </a:lvl6pPr>
            <a:lvl7pPr marL="2971800" indent="-228600" eaLnBrk="0" fontAlgn="base" hangingPunct="0">
              <a:spcBef>
                <a:spcPct val="20000"/>
              </a:spcBef>
              <a:spcAft>
                <a:spcPct val="0"/>
              </a:spcAft>
              <a:defRPr sz="2000">
                <a:solidFill>
                  <a:srgbClr val="FFFF00"/>
                </a:solidFill>
                <a:latin typeface="Arial" panose="020B0604020202020204" pitchFamily="34" charset="0"/>
              </a:defRPr>
            </a:lvl7pPr>
            <a:lvl8pPr marL="3429000" indent="-228600" eaLnBrk="0" fontAlgn="base" hangingPunct="0">
              <a:spcBef>
                <a:spcPct val="20000"/>
              </a:spcBef>
              <a:spcAft>
                <a:spcPct val="0"/>
              </a:spcAft>
              <a:defRPr sz="2000">
                <a:solidFill>
                  <a:srgbClr val="FFFF00"/>
                </a:solidFill>
                <a:latin typeface="Arial" panose="020B0604020202020204" pitchFamily="34" charset="0"/>
              </a:defRPr>
            </a:lvl8pPr>
            <a:lvl9pPr marL="3886200" indent="-228600" eaLnBrk="0" fontAlgn="base" hangingPunct="0">
              <a:spcBef>
                <a:spcPct val="20000"/>
              </a:spcBef>
              <a:spcAft>
                <a:spcPct val="0"/>
              </a:spcAft>
              <a:defRPr sz="2000">
                <a:solidFill>
                  <a:srgbClr val="FFFF00"/>
                </a:solidFill>
                <a:latin typeface="Arial" panose="020B0604020202020204" pitchFamily="34" charset="0"/>
              </a:defRPr>
            </a:lvl9pPr>
          </a:lstStyle>
          <a:p>
            <a:pPr eaLnBrk="0" fontAlgn="base" hangingPunct="0">
              <a:lnSpc>
                <a:spcPct val="150000"/>
              </a:lnSpc>
              <a:spcBef>
                <a:spcPct val="0"/>
              </a:spcBef>
              <a:spcAft>
                <a:spcPct val="0"/>
              </a:spcAft>
            </a:pPr>
            <a:r>
              <a:rPr lang="en-US" altLang="en-US" sz="2400">
                <a:solidFill>
                  <a:srgbClr val="FFFFFF"/>
                </a:solidFill>
              </a:rPr>
              <a:t>What is a typical work day like?</a:t>
            </a:r>
          </a:p>
          <a:p>
            <a:pPr eaLnBrk="0" fontAlgn="base" hangingPunct="0">
              <a:lnSpc>
                <a:spcPct val="150000"/>
              </a:lnSpc>
              <a:spcBef>
                <a:spcPct val="0"/>
              </a:spcBef>
              <a:spcAft>
                <a:spcPct val="0"/>
              </a:spcAft>
            </a:pPr>
            <a:r>
              <a:rPr lang="en-US" altLang="en-US" sz="2400">
                <a:solidFill>
                  <a:srgbClr val="FFFFFF"/>
                </a:solidFill>
              </a:rPr>
              <a:t>What are the expectations for billable/supervision hours?</a:t>
            </a:r>
          </a:p>
          <a:p>
            <a:pPr eaLnBrk="0" fontAlgn="base" hangingPunct="0">
              <a:lnSpc>
                <a:spcPct val="150000"/>
              </a:lnSpc>
              <a:spcBef>
                <a:spcPct val="0"/>
              </a:spcBef>
              <a:spcAft>
                <a:spcPct val="0"/>
              </a:spcAft>
            </a:pPr>
            <a:r>
              <a:rPr lang="en-US" altLang="en-US" sz="2400">
                <a:solidFill>
                  <a:srgbClr val="FFFFFF"/>
                </a:solidFill>
              </a:rPr>
              <a:t>How does your experience match with what you expected?</a:t>
            </a:r>
          </a:p>
          <a:p>
            <a:pPr eaLnBrk="0" fontAlgn="base" hangingPunct="0">
              <a:lnSpc>
                <a:spcPct val="150000"/>
              </a:lnSpc>
              <a:spcBef>
                <a:spcPct val="0"/>
              </a:spcBef>
              <a:spcAft>
                <a:spcPct val="0"/>
              </a:spcAft>
            </a:pPr>
            <a:r>
              <a:rPr lang="en-US" altLang="en-US" sz="2400">
                <a:solidFill>
                  <a:srgbClr val="FFFFFF"/>
                </a:solidFill>
              </a:rPr>
              <a:t>What is your experience with faculty/supervisors/trainees?</a:t>
            </a:r>
          </a:p>
          <a:p>
            <a:pPr eaLnBrk="0" fontAlgn="base" hangingPunct="0">
              <a:lnSpc>
                <a:spcPct val="150000"/>
              </a:lnSpc>
              <a:spcBef>
                <a:spcPct val="0"/>
              </a:spcBef>
              <a:spcAft>
                <a:spcPct val="0"/>
              </a:spcAft>
            </a:pPr>
            <a:r>
              <a:rPr lang="en-US" altLang="en-US" sz="2400">
                <a:solidFill>
                  <a:srgbClr val="FFFFFF"/>
                </a:solidFill>
              </a:rPr>
              <a:t>What are the program's strengths and weaknesses?</a:t>
            </a:r>
          </a:p>
          <a:p>
            <a:pPr eaLnBrk="0" fontAlgn="base" hangingPunct="0">
              <a:lnSpc>
                <a:spcPct val="150000"/>
              </a:lnSpc>
              <a:spcBef>
                <a:spcPct val="0"/>
              </a:spcBef>
              <a:spcAft>
                <a:spcPct val="0"/>
              </a:spcAft>
            </a:pPr>
            <a:r>
              <a:rPr lang="en-US" altLang="en-US" sz="2400">
                <a:solidFill>
                  <a:srgbClr val="FFFFFF"/>
                </a:solidFill>
              </a:rPr>
              <a:t>To what extent do you feel supported?</a:t>
            </a:r>
          </a:p>
          <a:p>
            <a:pPr eaLnBrk="0" fontAlgn="base" hangingPunct="0">
              <a:lnSpc>
                <a:spcPct val="150000"/>
              </a:lnSpc>
              <a:spcBef>
                <a:spcPct val="0"/>
              </a:spcBef>
              <a:spcAft>
                <a:spcPct val="0"/>
              </a:spcAft>
            </a:pPr>
            <a:r>
              <a:rPr lang="en-US" altLang="en-US" sz="2400">
                <a:solidFill>
                  <a:srgbClr val="FFFFFF"/>
                </a:solidFill>
              </a:rPr>
              <a:t>What is it like living in [CITY]?</a:t>
            </a:r>
          </a:p>
          <a:p>
            <a:pPr eaLnBrk="0" fontAlgn="base" hangingPunct="0">
              <a:spcBef>
                <a:spcPct val="0"/>
              </a:spcBef>
              <a:spcAft>
                <a:spcPct val="0"/>
              </a:spcAft>
              <a:buNone/>
            </a:pPr>
            <a:endParaRPr lang="en-US" altLang="en-US" sz="2400">
              <a:solidFill>
                <a:srgbClr val="FFFFFF"/>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A picture containing drawing, food, room&#10;&#10;Description automatically generated">
            <a:extLst>
              <a:ext uri="{FF2B5EF4-FFF2-40B4-BE49-F238E27FC236}">
                <a16:creationId xmlns:a16="http://schemas.microsoft.com/office/drawing/2014/main" id="{50C9263A-1766-437E-B15A-551DE73B1E5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49664" y="1798639"/>
            <a:ext cx="4892675"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4">
            <a:extLst>
              <a:ext uri="{FF2B5EF4-FFF2-40B4-BE49-F238E27FC236}">
                <a16:creationId xmlns:a16="http://schemas.microsoft.com/office/drawing/2014/main" id="{62185574-6BA5-47B5-A70A-E9EAE3A57FBF}"/>
              </a:ext>
            </a:extLst>
          </p:cNvPr>
          <p:cNvSpPr txBox="1">
            <a:spLocks noChangeArrowheads="1"/>
          </p:cNvSpPr>
          <p:nvPr/>
        </p:nvSpPr>
        <p:spPr bwMode="auto">
          <a:xfrm>
            <a:off x="1524000" y="533400"/>
            <a:ext cx="91440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0" fontAlgn="base" hangingPunct="0">
              <a:spcBef>
                <a:spcPct val="0"/>
              </a:spcBef>
              <a:spcAft>
                <a:spcPct val="0"/>
              </a:spcAft>
            </a:pPr>
            <a:r>
              <a:rPr lang="en-US" altLang="en-US">
                <a:solidFill>
                  <a:srgbClr val="FFFFFF"/>
                </a:solidFill>
              </a:rPr>
              <a:t>Thank you!</a:t>
            </a:r>
          </a:p>
          <a:p>
            <a:pPr algn="ctr" eaLnBrk="0" fontAlgn="base" hangingPunct="0">
              <a:spcBef>
                <a:spcPct val="0"/>
              </a:spcBef>
              <a:spcAft>
                <a:spcPct val="0"/>
              </a:spcAft>
            </a:pPr>
            <a:endParaRPr lang="en-US" altLang="en-US">
              <a:solidFill>
                <a:srgbClr val="FFFFFF"/>
              </a:solidFill>
            </a:endParaRPr>
          </a:p>
          <a:p>
            <a:pPr algn="ctr" eaLnBrk="0" fontAlgn="base" hangingPunct="0">
              <a:spcBef>
                <a:spcPct val="0"/>
              </a:spcBef>
              <a:spcAft>
                <a:spcPct val="0"/>
              </a:spcAft>
            </a:pPr>
            <a:endParaRPr lang="en-US" altLang="en-US">
              <a:solidFill>
                <a:srgbClr val="FFFFFF"/>
              </a:solidFill>
            </a:endParaRPr>
          </a:p>
          <a:p>
            <a:pPr algn="ctr" eaLnBrk="0" fontAlgn="base" hangingPunct="0">
              <a:spcBef>
                <a:spcPct val="0"/>
              </a:spcBef>
              <a:spcAft>
                <a:spcPct val="0"/>
              </a:spcAft>
            </a:pPr>
            <a:endParaRPr lang="en-US" altLang="en-US">
              <a:solidFill>
                <a:srgbClr val="FFFFFF"/>
              </a:solidFill>
            </a:endParaRPr>
          </a:p>
          <a:p>
            <a:pPr algn="ctr" eaLnBrk="0" fontAlgn="base" hangingPunct="0">
              <a:spcBef>
                <a:spcPct val="0"/>
              </a:spcBef>
              <a:spcAft>
                <a:spcPct val="0"/>
              </a:spcAft>
            </a:pPr>
            <a:endParaRPr lang="en-US" altLang="en-US">
              <a:solidFill>
                <a:srgbClr val="FFFFFF"/>
              </a:solidFill>
            </a:endParaRPr>
          </a:p>
          <a:p>
            <a:pPr algn="ctr" eaLnBrk="0" fontAlgn="base" hangingPunct="0">
              <a:spcBef>
                <a:spcPct val="0"/>
              </a:spcBef>
              <a:spcAft>
                <a:spcPct val="0"/>
              </a:spcAft>
            </a:pPr>
            <a:endParaRPr lang="en-US" altLang="en-US">
              <a:solidFill>
                <a:srgbClr val="FFFFFF"/>
              </a:solidFill>
            </a:endParaRPr>
          </a:p>
          <a:p>
            <a:pPr algn="ctr" eaLnBrk="0" fontAlgn="base" hangingPunct="0">
              <a:spcBef>
                <a:spcPct val="0"/>
              </a:spcBef>
              <a:spcAft>
                <a:spcPct val="0"/>
              </a:spcAft>
            </a:pPr>
            <a:endParaRPr lang="en-US" altLang="en-US">
              <a:solidFill>
                <a:srgbClr val="FFFFFF"/>
              </a:solidFill>
            </a:endParaRPr>
          </a:p>
          <a:p>
            <a:pPr algn="ctr" eaLnBrk="0" fontAlgn="base" hangingPunct="0">
              <a:spcBef>
                <a:spcPct val="0"/>
              </a:spcBef>
              <a:spcAft>
                <a:spcPct val="0"/>
              </a:spcAft>
            </a:pPr>
            <a:endParaRPr lang="en-US" altLang="en-US">
              <a:solidFill>
                <a:srgbClr val="FFFFFF"/>
              </a:solidFill>
            </a:endParaRPr>
          </a:p>
          <a:p>
            <a:pPr algn="ctr" eaLnBrk="0" fontAlgn="base" hangingPunct="0">
              <a:spcBef>
                <a:spcPct val="0"/>
              </a:spcBef>
              <a:spcAft>
                <a:spcPct val="0"/>
              </a:spcAft>
            </a:pPr>
            <a:endParaRPr lang="en-US" altLang="en-US">
              <a:solidFill>
                <a:srgbClr val="FFFFFF"/>
              </a:solidFill>
            </a:endParaRPr>
          </a:p>
          <a:p>
            <a:pPr algn="ctr" eaLnBrk="0" fontAlgn="base" hangingPunct="0">
              <a:spcBef>
                <a:spcPct val="0"/>
              </a:spcBef>
              <a:spcAft>
                <a:spcPct val="0"/>
              </a:spcAft>
            </a:pPr>
            <a:endParaRPr lang="en-US" altLang="en-US">
              <a:solidFill>
                <a:srgbClr val="FFFFFF"/>
              </a:solidFill>
            </a:endParaRPr>
          </a:p>
          <a:p>
            <a:pPr algn="ctr" eaLnBrk="0" fontAlgn="base" hangingPunct="0">
              <a:spcBef>
                <a:spcPct val="0"/>
              </a:spcBef>
              <a:spcAft>
                <a:spcPct val="0"/>
              </a:spcAft>
            </a:pPr>
            <a:endParaRPr lang="en-US" altLang="en-US">
              <a:solidFill>
                <a:srgbClr val="FFFFFF"/>
              </a:solidFill>
            </a:endParaRPr>
          </a:p>
          <a:p>
            <a:pPr algn="ctr" eaLnBrk="0" fontAlgn="base" hangingPunct="0">
              <a:spcBef>
                <a:spcPct val="0"/>
              </a:spcBef>
              <a:spcAft>
                <a:spcPct val="0"/>
              </a:spcAft>
            </a:pPr>
            <a:endParaRPr lang="en-US" altLang="en-US">
              <a:solidFill>
                <a:srgbClr val="FFFFFF"/>
              </a:solidFill>
            </a:endParaRPr>
          </a:p>
          <a:p>
            <a:pPr algn="ctr" eaLnBrk="0" fontAlgn="base" hangingPunct="0">
              <a:spcBef>
                <a:spcPct val="0"/>
              </a:spcBef>
              <a:spcAft>
                <a:spcPct val="0"/>
              </a:spcAft>
            </a:pPr>
            <a:endParaRPr lang="en-US" altLang="en-US">
              <a:solidFill>
                <a:srgbClr val="FFFFFF"/>
              </a:solidFill>
            </a:endParaRPr>
          </a:p>
          <a:p>
            <a:pPr algn="ctr" eaLnBrk="0" fontAlgn="base" hangingPunct="0">
              <a:spcBef>
                <a:spcPct val="0"/>
              </a:spcBef>
              <a:spcAft>
                <a:spcPct val="0"/>
              </a:spcAft>
            </a:pPr>
            <a:endParaRPr lang="en-US" altLang="en-US">
              <a:solidFill>
                <a:srgbClr val="FFFFFF"/>
              </a:solidFill>
            </a:endParaRPr>
          </a:p>
          <a:p>
            <a:pPr algn="ctr" eaLnBrk="0" fontAlgn="base" hangingPunct="0">
              <a:spcBef>
                <a:spcPct val="0"/>
              </a:spcBef>
              <a:spcAft>
                <a:spcPct val="0"/>
              </a:spcAft>
            </a:pPr>
            <a:r>
              <a:rPr lang="en-US" altLang="en-US">
                <a:solidFill>
                  <a:srgbClr val="FFFFFF"/>
                </a:solidFill>
              </a:rPr>
              <a:t>I welcome your questions…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8870" y="1351032"/>
            <a:ext cx="10515600" cy="4389120"/>
          </a:xfrm>
        </p:spPr>
        <p:txBody>
          <a:bodyPr>
            <a:normAutofit/>
          </a:bodyPr>
          <a:lstStyle/>
          <a:p>
            <a:pPr marL="0" lvl="0" indent="0">
              <a:spcBef>
                <a:spcPts val="0"/>
              </a:spcBef>
              <a:buNone/>
            </a:pPr>
            <a:endParaRPr lang="en-US" sz="2600" b="1" dirty="0"/>
          </a:p>
          <a:p>
            <a:endParaRPr lang="en-US" dirty="0"/>
          </a:p>
        </p:txBody>
      </p:sp>
      <p:sp>
        <p:nvSpPr>
          <p:cNvPr id="4" name="Title 6">
            <a:extLst>
              <a:ext uri="{FF2B5EF4-FFF2-40B4-BE49-F238E27FC236}">
                <a16:creationId xmlns:a16="http://schemas.microsoft.com/office/drawing/2014/main" id="{A73BB772-1F36-D74A-B52A-CC0D11389CD9}"/>
              </a:ext>
            </a:extLst>
          </p:cNvPr>
          <p:cNvSpPr txBox="1">
            <a:spLocks/>
          </p:cNvSpPr>
          <p:nvPr/>
        </p:nvSpPr>
        <p:spPr>
          <a:xfrm>
            <a:off x="838200" y="2226365"/>
            <a:ext cx="9597659" cy="14166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mbria" panose="02040503050406030204" pitchFamily="18" charset="0"/>
                <a:ea typeface="+mj-ea"/>
                <a:cs typeface="+mj-cs"/>
              </a:defRPr>
            </a:lvl1pPr>
          </a:lstStyle>
          <a:p>
            <a:r>
              <a:rPr lang="en-US">
                <a:solidFill>
                  <a:schemeClr val="accent2"/>
                </a:solidFill>
              </a:rPr>
              <a:t>Applying for Internships: A Student Perspective</a:t>
            </a:r>
            <a:endParaRPr lang="en-US" dirty="0">
              <a:solidFill>
                <a:schemeClr val="accent2"/>
              </a:solidFill>
            </a:endParaRPr>
          </a:p>
        </p:txBody>
      </p:sp>
      <p:sp>
        <p:nvSpPr>
          <p:cNvPr id="9" name="Content Placeholder 4">
            <a:extLst>
              <a:ext uri="{FF2B5EF4-FFF2-40B4-BE49-F238E27FC236}">
                <a16:creationId xmlns:a16="http://schemas.microsoft.com/office/drawing/2014/main" id="{363DD546-B524-D043-9B31-38CD72DC95A1}"/>
              </a:ext>
            </a:extLst>
          </p:cNvPr>
          <p:cNvSpPr txBox="1">
            <a:spLocks/>
          </p:cNvSpPr>
          <p:nvPr/>
        </p:nvSpPr>
        <p:spPr>
          <a:xfrm>
            <a:off x="838199" y="4045226"/>
            <a:ext cx="10945483" cy="16949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b="1" dirty="0">
                <a:solidFill>
                  <a:schemeClr val="accent6">
                    <a:lumMod val="75000"/>
                  </a:schemeClr>
                </a:solidFill>
              </a:rPr>
              <a:t>Anaid (Aniya) Atasuntseva, M.S.</a:t>
            </a:r>
          </a:p>
          <a:p>
            <a:pPr marL="0" indent="0">
              <a:spcBef>
                <a:spcPts val="0"/>
              </a:spcBef>
              <a:buFont typeface="Arial" panose="020B0604020202020204" pitchFamily="34" charset="0"/>
              <a:buNone/>
            </a:pPr>
            <a:r>
              <a:rPr lang="en-US" dirty="0">
                <a:solidFill>
                  <a:schemeClr val="accent6">
                    <a:lumMod val="75000"/>
                  </a:schemeClr>
                </a:solidFill>
              </a:rPr>
              <a:t>Predoctoral Intern, Multicultural Training Program (MCTP)</a:t>
            </a:r>
          </a:p>
          <a:p>
            <a:pPr marL="0" indent="0">
              <a:spcBef>
                <a:spcPts val="0"/>
              </a:spcBef>
              <a:buFont typeface="Arial" panose="020B0604020202020204" pitchFamily="34" charset="0"/>
              <a:buNone/>
            </a:pPr>
            <a:r>
              <a:rPr lang="en-US" dirty="0">
                <a:solidFill>
                  <a:schemeClr val="accent6">
                    <a:lumMod val="75000"/>
                  </a:schemeClr>
                </a:solidFill>
              </a:rPr>
              <a:t>University of California, San Francisco/ Zuckerberg San Francisco General Hospital </a:t>
            </a:r>
            <a:br>
              <a:rPr lang="en-US" dirty="0">
                <a:solidFill>
                  <a:schemeClr val="accent6">
                    <a:lumMod val="75000"/>
                  </a:schemeClr>
                </a:solidFill>
              </a:rPr>
            </a:br>
            <a:r>
              <a:rPr lang="en-US" dirty="0">
                <a:solidFill>
                  <a:schemeClr val="accent6">
                    <a:lumMod val="75000"/>
                  </a:schemeClr>
                </a:solidFill>
              </a:rPr>
              <a:t>Postdoctoral Fellowship, Adolescent DBT Program, Stanford University</a:t>
            </a:r>
          </a:p>
        </p:txBody>
      </p:sp>
    </p:spTree>
    <p:extLst>
      <p:ext uri="{BB962C8B-B14F-4D97-AF65-F5344CB8AC3E}">
        <p14:creationId xmlns:p14="http://schemas.microsoft.com/office/powerpoint/2010/main" val="30406663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F9F3D2D-A3E6-F34D-9282-F1224695BCA5}"/>
              </a:ext>
            </a:extLst>
          </p:cNvPr>
          <p:cNvSpPr txBox="1">
            <a:spLocks/>
          </p:cNvSpPr>
          <p:nvPr/>
        </p:nvSpPr>
        <p:spPr>
          <a:xfrm>
            <a:off x="820946" y="0"/>
            <a:ext cx="9597659" cy="914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Cambria" panose="02040503050406030204" pitchFamily="18" charset="0"/>
                <a:ea typeface="+mj-ea"/>
                <a:cs typeface="+mj-cs"/>
              </a:defRPr>
            </a:lvl1pPr>
          </a:lstStyle>
          <a:p>
            <a:r>
              <a:rPr lang="en-US" sz="3200" dirty="0"/>
              <a:t>Applying for Internships: A Student Perspective</a:t>
            </a:r>
          </a:p>
        </p:txBody>
      </p:sp>
      <p:sp>
        <p:nvSpPr>
          <p:cNvPr id="5" name="Content Placeholder 2">
            <a:extLst>
              <a:ext uri="{FF2B5EF4-FFF2-40B4-BE49-F238E27FC236}">
                <a16:creationId xmlns:a16="http://schemas.microsoft.com/office/drawing/2014/main" id="{41324CC3-BA5F-0941-B032-854D3CCACFD7}"/>
              </a:ext>
            </a:extLst>
          </p:cNvPr>
          <p:cNvSpPr>
            <a:spLocks noGrp="1"/>
          </p:cNvSpPr>
          <p:nvPr>
            <p:ph idx="1"/>
          </p:nvPr>
        </p:nvSpPr>
        <p:spPr>
          <a:xfrm>
            <a:off x="181784" y="914400"/>
            <a:ext cx="11682412" cy="5094082"/>
          </a:xfrm>
        </p:spPr>
        <p:txBody>
          <a:bodyPr>
            <a:normAutofit lnSpcReduction="10000"/>
          </a:bodyPr>
          <a:lstStyle/>
          <a:p>
            <a:pPr>
              <a:spcBef>
                <a:spcPts val="0"/>
              </a:spcBef>
            </a:pPr>
            <a:r>
              <a:rPr lang="en-US" sz="2600" dirty="0"/>
              <a:t>My background:</a:t>
            </a:r>
          </a:p>
          <a:p>
            <a:pPr lvl="1">
              <a:spcBef>
                <a:spcPts val="0"/>
              </a:spcBef>
            </a:pPr>
            <a:r>
              <a:rPr lang="en-US" sz="2400" dirty="0"/>
              <a:t>Clinical Psychology Ph.D. from Palo Alto University (t-minus 6 weeks)</a:t>
            </a:r>
          </a:p>
          <a:p>
            <a:pPr lvl="1">
              <a:spcBef>
                <a:spcPts val="0"/>
              </a:spcBef>
            </a:pPr>
            <a:r>
              <a:rPr lang="en-US" sz="2400" dirty="0"/>
              <a:t>Clinical interests: Emotion Regulation/ Anxiety; underserved children/adolescents</a:t>
            </a:r>
          </a:p>
          <a:p>
            <a:pPr lvl="1">
              <a:spcBef>
                <a:spcPts val="0"/>
              </a:spcBef>
            </a:pPr>
            <a:r>
              <a:rPr lang="en-US" sz="2400" dirty="0"/>
              <a:t>Research interests: Consumer-Centric research with the goal of addressing barriers to accessibility of evidence-based practices in marginalized youth</a:t>
            </a:r>
          </a:p>
          <a:p>
            <a:pPr lvl="1">
              <a:spcBef>
                <a:spcPts val="0"/>
              </a:spcBef>
            </a:pPr>
            <a:r>
              <a:rPr lang="en-US" sz="2400" dirty="0"/>
              <a:t>Major clinical experiences:</a:t>
            </a:r>
          </a:p>
          <a:p>
            <a:pPr lvl="2">
              <a:spcBef>
                <a:spcPts val="0"/>
              </a:spcBef>
            </a:pPr>
            <a:r>
              <a:rPr lang="en-US" sz="2200" dirty="0"/>
              <a:t>1 year practicum at a community mental health agency providing outpatient therapy to children and adults</a:t>
            </a:r>
          </a:p>
          <a:p>
            <a:pPr lvl="2">
              <a:spcBef>
                <a:spcPts val="0"/>
              </a:spcBef>
            </a:pPr>
            <a:r>
              <a:rPr lang="en-US" sz="2200" dirty="0"/>
              <a:t>1 year practicum at community mental health agency providing outpatient therapy and assessment to children and adults as well as outpatient therapy in a K-6 school.</a:t>
            </a:r>
          </a:p>
          <a:p>
            <a:pPr lvl="2">
              <a:spcBef>
                <a:spcPts val="0"/>
              </a:spcBef>
            </a:pPr>
            <a:r>
              <a:rPr lang="en-US" sz="2200" dirty="0"/>
              <a:t>1 year practicum at specialty DBT-informed Intensive Outpatient Program providing individual, group, family therapy and assessment in an outpatient hospital setting. </a:t>
            </a:r>
          </a:p>
          <a:p>
            <a:pPr lvl="1">
              <a:spcBef>
                <a:spcPts val="0"/>
              </a:spcBef>
            </a:pPr>
            <a:r>
              <a:rPr lang="en-US" sz="2400" dirty="0"/>
              <a:t>Applied in Fall 2018 to evidence-based community mental health agencies and academic medical centers with Child/Adolescent tracks with a focus in interdisciplinary treatment </a:t>
            </a:r>
          </a:p>
          <a:p>
            <a:pPr lvl="1">
              <a:spcBef>
                <a:spcPts val="0"/>
              </a:spcBef>
            </a:pPr>
            <a:r>
              <a:rPr lang="en-US" sz="2400" dirty="0"/>
              <a:t>Matched to MCTP at UCSF/ZSFGH, a large community mental health agency within an academic medical center in SF</a:t>
            </a:r>
          </a:p>
          <a:p>
            <a:pPr marL="0" lvl="0" indent="0">
              <a:spcBef>
                <a:spcPts val="0"/>
              </a:spcBef>
              <a:buNone/>
            </a:pPr>
            <a:endParaRPr lang="en-US" sz="1600" dirty="0"/>
          </a:p>
          <a:p>
            <a:endParaRPr lang="en-US" dirty="0"/>
          </a:p>
        </p:txBody>
      </p:sp>
    </p:spTree>
    <p:extLst>
      <p:ext uri="{BB962C8B-B14F-4D97-AF65-F5344CB8AC3E}">
        <p14:creationId xmlns:p14="http://schemas.microsoft.com/office/powerpoint/2010/main" val="2077707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Moving from Contemplation to Action in Applying for a Psychology Internship</a:t>
            </a:r>
          </a:p>
        </p:txBody>
      </p:sp>
      <p:sp>
        <p:nvSpPr>
          <p:cNvPr id="3" name="Content Placeholder 2"/>
          <p:cNvSpPr>
            <a:spLocks noGrp="1"/>
          </p:cNvSpPr>
          <p:nvPr>
            <p:ph idx="1"/>
          </p:nvPr>
        </p:nvSpPr>
        <p:spPr>
          <a:xfrm>
            <a:off x="728870" y="1351032"/>
            <a:ext cx="10515600" cy="4389120"/>
          </a:xfrm>
        </p:spPr>
        <p:txBody>
          <a:bodyPr>
            <a:normAutofit/>
          </a:bodyPr>
          <a:lstStyle/>
          <a:p>
            <a:pPr marL="0" lvl="0" indent="0">
              <a:spcBef>
                <a:spcPts val="0"/>
              </a:spcBef>
              <a:buNone/>
            </a:pPr>
            <a:endParaRPr lang="en-US" sz="2600" b="1" dirty="0"/>
          </a:p>
          <a:p>
            <a:pPr marL="0" indent="0" algn="ctr">
              <a:buNone/>
            </a:pPr>
            <a:r>
              <a:rPr lang="en-US" dirty="0"/>
              <a:t>Eugene J. D’Angelo, PhD, ABPP</a:t>
            </a:r>
          </a:p>
          <a:p>
            <a:pPr marL="0" indent="0" algn="ctr">
              <a:buNone/>
            </a:pPr>
            <a:r>
              <a:rPr lang="en-US" dirty="0"/>
              <a:t>Boston Children’s Hospital and Harvard Medical School</a:t>
            </a:r>
          </a:p>
          <a:p>
            <a:pPr marL="0" indent="0" algn="ctr">
              <a:buNone/>
            </a:pPr>
            <a:endParaRPr lang="en-US" dirty="0"/>
          </a:p>
          <a:p>
            <a:pPr marL="0" indent="0" algn="ctr">
              <a:buNone/>
            </a:pPr>
            <a:endParaRPr lang="en-US" dirty="0"/>
          </a:p>
          <a:p>
            <a:pPr marL="0" indent="0" algn="ctr">
              <a:buNone/>
            </a:pPr>
            <a:r>
              <a:rPr lang="en-US" dirty="0"/>
              <a:t>Contact:  </a:t>
            </a:r>
            <a:r>
              <a:rPr lang="en-US" dirty="0">
                <a:hlinkClick r:id="rId3"/>
              </a:rPr>
              <a:t>eugene.dangelo@childrens.harvard.edu</a:t>
            </a:r>
            <a:endParaRPr lang="en-US" dirty="0"/>
          </a:p>
          <a:p>
            <a:pPr marL="0" indent="0" algn="ctr">
              <a:buNone/>
            </a:pPr>
            <a:endParaRPr lang="en-US" dirty="0"/>
          </a:p>
          <a:p>
            <a:pPr marL="0" indent="0" algn="ctr">
              <a:buNone/>
            </a:pPr>
            <a:r>
              <a:rPr lang="en-US" dirty="0"/>
              <a:t>July 8, 2020</a:t>
            </a:r>
          </a:p>
        </p:txBody>
      </p:sp>
    </p:spTree>
    <p:extLst>
      <p:ext uri="{BB962C8B-B14F-4D97-AF65-F5344CB8AC3E}">
        <p14:creationId xmlns:p14="http://schemas.microsoft.com/office/powerpoint/2010/main" val="22455608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8870" y="1351032"/>
            <a:ext cx="10515600" cy="4389120"/>
          </a:xfrm>
        </p:spPr>
        <p:txBody>
          <a:bodyPr>
            <a:normAutofit/>
          </a:bodyPr>
          <a:lstStyle/>
          <a:p>
            <a:pPr marL="0" lvl="0" indent="0">
              <a:spcBef>
                <a:spcPts val="0"/>
              </a:spcBef>
              <a:buNone/>
            </a:pPr>
            <a:endParaRPr lang="en-US" sz="2600" b="1" dirty="0"/>
          </a:p>
          <a:p>
            <a:pPr marL="0" lvl="0" indent="0">
              <a:spcBef>
                <a:spcPts val="0"/>
              </a:spcBef>
              <a:buNone/>
            </a:pPr>
            <a:endParaRPr lang="en-US" sz="1600" dirty="0"/>
          </a:p>
          <a:p>
            <a:endParaRPr lang="en-US" dirty="0"/>
          </a:p>
        </p:txBody>
      </p:sp>
      <p:sp>
        <p:nvSpPr>
          <p:cNvPr id="4" name="Title 1">
            <a:extLst>
              <a:ext uri="{FF2B5EF4-FFF2-40B4-BE49-F238E27FC236}">
                <a16:creationId xmlns:a16="http://schemas.microsoft.com/office/drawing/2014/main" id="{C72521DE-406A-5148-8233-F524C7D1D648}"/>
              </a:ext>
            </a:extLst>
          </p:cNvPr>
          <p:cNvSpPr>
            <a:spLocks noGrp="1"/>
          </p:cNvSpPr>
          <p:nvPr>
            <p:ph type="title"/>
          </p:nvPr>
        </p:nvSpPr>
        <p:spPr/>
        <p:txBody>
          <a:bodyPr/>
          <a:lstStyle/>
          <a:p>
            <a:r>
              <a:rPr lang="en-US" dirty="0"/>
              <a:t>Big Picture</a:t>
            </a:r>
          </a:p>
        </p:txBody>
      </p:sp>
      <p:sp>
        <p:nvSpPr>
          <p:cNvPr id="5" name="Content Placeholder 2">
            <a:extLst>
              <a:ext uri="{FF2B5EF4-FFF2-40B4-BE49-F238E27FC236}">
                <a16:creationId xmlns:a16="http://schemas.microsoft.com/office/drawing/2014/main" id="{AFF6E72A-541B-BF4F-91BB-C2048F514E7F}"/>
              </a:ext>
            </a:extLst>
          </p:cNvPr>
          <p:cNvSpPr txBox="1">
            <a:spLocks/>
          </p:cNvSpPr>
          <p:nvPr/>
        </p:nvSpPr>
        <p:spPr>
          <a:xfrm>
            <a:off x="728870" y="1422539"/>
            <a:ext cx="10515600" cy="43891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3200" i="1" dirty="0">
                <a:solidFill>
                  <a:schemeClr val="accent1"/>
                </a:solidFill>
              </a:rPr>
              <a:t>Fit is real, and it is important!</a:t>
            </a:r>
          </a:p>
          <a:p>
            <a:pPr marL="457200" indent="-457200">
              <a:buFont typeface="+mj-lt"/>
              <a:buAutoNum type="arabicPeriod"/>
            </a:pPr>
            <a:r>
              <a:rPr lang="en-US" sz="3200" i="1" dirty="0">
                <a:solidFill>
                  <a:schemeClr val="accent2"/>
                </a:solidFill>
              </a:rPr>
              <a:t>Take care of yourself</a:t>
            </a:r>
          </a:p>
          <a:p>
            <a:pPr marL="457200" indent="-457200">
              <a:buFont typeface="+mj-lt"/>
              <a:buAutoNum type="arabicPeriod"/>
            </a:pPr>
            <a:r>
              <a:rPr lang="en-US" sz="3200" i="1" dirty="0">
                <a:solidFill>
                  <a:schemeClr val="accent1"/>
                </a:solidFill>
              </a:rPr>
              <a:t>It’s only one year…. And… </a:t>
            </a:r>
          </a:p>
          <a:p>
            <a:pPr marL="457200" indent="-457200">
              <a:buFont typeface="+mj-lt"/>
              <a:buAutoNum type="arabicPeriod"/>
            </a:pPr>
            <a:r>
              <a:rPr lang="en-US" sz="3200" i="1" dirty="0">
                <a:solidFill>
                  <a:schemeClr val="accent1"/>
                </a:solidFill>
              </a:rPr>
              <a:t>This is just as much an opportunity for them to get to know you as it is for you to get to know them </a:t>
            </a:r>
          </a:p>
          <a:p>
            <a:pPr marL="457200" indent="-457200">
              <a:buFont typeface="+mj-lt"/>
              <a:buAutoNum type="arabicPeriod"/>
            </a:pPr>
            <a:r>
              <a:rPr lang="en-US" sz="3200" i="1" dirty="0">
                <a:solidFill>
                  <a:schemeClr val="accent1"/>
                </a:solidFill>
              </a:rPr>
              <a:t>Second Match is not the end of the world</a:t>
            </a:r>
          </a:p>
          <a:p>
            <a:pPr marL="457200" indent="-457200">
              <a:buFont typeface="+mj-lt"/>
              <a:buAutoNum type="arabicPeriod"/>
            </a:pPr>
            <a:endParaRPr lang="en-US" sz="3200" i="1" dirty="0">
              <a:solidFill>
                <a:schemeClr val="accent1"/>
              </a:solidFill>
            </a:endParaRPr>
          </a:p>
        </p:txBody>
      </p:sp>
    </p:spTree>
    <p:extLst>
      <p:ext uri="{BB962C8B-B14F-4D97-AF65-F5344CB8AC3E}">
        <p14:creationId xmlns:p14="http://schemas.microsoft.com/office/powerpoint/2010/main" val="33920616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AB795-E690-2643-BB1C-438633D04DBD}"/>
              </a:ext>
            </a:extLst>
          </p:cNvPr>
          <p:cNvSpPr>
            <a:spLocks noGrp="1"/>
          </p:cNvSpPr>
          <p:nvPr>
            <p:ph type="title"/>
          </p:nvPr>
        </p:nvSpPr>
        <p:spPr>
          <a:xfrm>
            <a:off x="340243" y="318977"/>
            <a:ext cx="11132288" cy="5114259"/>
          </a:xfrm>
        </p:spPr>
        <p:txBody>
          <a:bodyPr/>
          <a:lstStyle/>
          <a:p>
            <a:pPr algn="ctr"/>
            <a:br>
              <a:rPr lang="en-US" dirty="0"/>
            </a:br>
            <a:br>
              <a:rPr lang="en-US" dirty="0"/>
            </a:br>
            <a:br>
              <a:rPr lang="en-US" dirty="0"/>
            </a:br>
            <a:endParaRPr lang="en-US" sz="1800" dirty="0"/>
          </a:p>
        </p:txBody>
      </p:sp>
      <p:sp>
        <p:nvSpPr>
          <p:cNvPr id="3" name="Title 1">
            <a:extLst>
              <a:ext uri="{FF2B5EF4-FFF2-40B4-BE49-F238E27FC236}">
                <a16:creationId xmlns:a16="http://schemas.microsoft.com/office/drawing/2014/main" id="{8F13D602-2AC8-B84A-9C6A-CE65F28A09BA}"/>
              </a:ext>
            </a:extLst>
          </p:cNvPr>
          <p:cNvSpPr txBox="1">
            <a:spLocks/>
          </p:cNvSpPr>
          <p:nvPr/>
        </p:nvSpPr>
        <p:spPr>
          <a:xfrm>
            <a:off x="838200" y="365125"/>
            <a:ext cx="9597659"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mbria" panose="02040503050406030204" pitchFamily="18" charset="0"/>
                <a:ea typeface="+mj-ea"/>
                <a:cs typeface="+mj-cs"/>
              </a:defRPr>
            </a:lvl1pPr>
          </a:lstStyle>
          <a:p>
            <a:r>
              <a:rPr lang="en-US" dirty="0"/>
              <a:t>Application Tips</a:t>
            </a:r>
          </a:p>
        </p:txBody>
      </p:sp>
      <p:sp>
        <p:nvSpPr>
          <p:cNvPr id="6" name="Content Placeholder 2">
            <a:extLst>
              <a:ext uri="{FF2B5EF4-FFF2-40B4-BE49-F238E27FC236}">
                <a16:creationId xmlns:a16="http://schemas.microsoft.com/office/drawing/2014/main" id="{C9CC84CB-28DF-BB46-A676-B3EC62314E81}"/>
              </a:ext>
            </a:extLst>
          </p:cNvPr>
          <p:cNvSpPr>
            <a:spLocks noGrp="1"/>
          </p:cNvSpPr>
          <p:nvPr>
            <p:ph idx="1"/>
          </p:nvPr>
        </p:nvSpPr>
        <p:spPr>
          <a:xfrm>
            <a:off x="838200" y="1503299"/>
            <a:ext cx="10515600" cy="4389120"/>
          </a:xfrm>
        </p:spPr>
        <p:txBody>
          <a:bodyPr>
            <a:normAutofit fontScale="92500"/>
          </a:bodyPr>
          <a:lstStyle/>
          <a:p>
            <a:r>
              <a:rPr lang="en-US" dirty="0"/>
              <a:t>Start early! Like NOW </a:t>
            </a:r>
          </a:p>
          <a:p>
            <a:r>
              <a:rPr lang="en-US" dirty="0"/>
              <a:t>Deciding on what site to apply to</a:t>
            </a:r>
          </a:p>
          <a:p>
            <a:pPr lvl="1"/>
            <a:r>
              <a:rPr lang="en-US" dirty="0"/>
              <a:t>Brainstorming your goals </a:t>
            </a:r>
            <a:r>
              <a:rPr lang="en-US" i="1" dirty="0"/>
              <a:t>before </a:t>
            </a:r>
            <a:r>
              <a:rPr lang="en-US" dirty="0"/>
              <a:t>searching for sites</a:t>
            </a:r>
          </a:p>
          <a:p>
            <a:pPr lvl="2"/>
            <a:r>
              <a:rPr lang="en-US" dirty="0"/>
              <a:t>What do you want more training in? What are the gaps you want to fill?</a:t>
            </a:r>
          </a:p>
          <a:p>
            <a:pPr lvl="2"/>
            <a:r>
              <a:rPr lang="en-US" dirty="0"/>
              <a:t>Location can be a factor but it shouldn’t be the only factor </a:t>
            </a:r>
          </a:p>
          <a:p>
            <a:pPr lvl="2"/>
            <a:r>
              <a:rPr lang="en-US" dirty="0"/>
              <a:t>If you are geographically restricted on where you can apply, be flexible on other aspects and apply to more sites</a:t>
            </a:r>
          </a:p>
          <a:p>
            <a:pPr lvl="2"/>
            <a:r>
              <a:rPr lang="en-US" dirty="0"/>
              <a:t>Have a good mix of sites: Red, Yellow, Green </a:t>
            </a:r>
          </a:p>
          <a:p>
            <a:r>
              <a:rPr lang="en-US" dirty="0"/>
              <a:t>Start a spreadsheet to organize info about sites, application requirements</a:t>
            </a:r>
          </a:p>
          <a:p>
            <a:r>
              <a:rPr lang="en-US" dirty="0"/>
              <a:t>Consider budget for application &amp; interviews. Don’t apply to a million just because</a:t>
            </a:r>
          </a:p>
          <a:p>
            <a:r>
              <a:rPr lang="en-US" dirty="0"/>
              <a:t>Ask everyone you know who was a similar applicant to you to share their site lists</a:t>
            </a:r>
          </a:p>
        </p:txBody>
      </p:sp>
    </p:spTree>
    <p:extLst>
      <p:ext uri="{BB962C8B-B14F-4D97-AF65-F5344CB8AC3E}">
        <p14:creationId xmlns:p14="http://schemas.microsoft.com/office/powerpoint/2010/main" val="41762487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ED6193-4ACD-AC47-A090-22084D12B465}"/>
              </a:ext>
            </a:extLst>
          </p:cNvPr>
          <p:cNvSpPr>
            <a:spLocks noGrp="1"/>
          </p:cNvSpPr>
          <p:nvPr>
            <p:ph idx="1"/>
          </p:nvPr>
        </p:nvSpPr>
        <p:spPr/>
        <p:txBody>
          <a:bodyPr/>
          <a:lstStyle/>
          <a:p>
            <a:r>
              <a:rPr lang="en-US" dirty="0"/>
              <a:t>Essays </a:t>
            </a:r>
          </a:p>
          <a:p>
            <a:pPr lvl="1"/>
            <a:r>
              <a:rPr lang="en-US" dirty="0"/>
              <a:t>Revise, Revise, Revise</a:t>
            </a:r>
          </a:p>
          <a:p>
            <a:pPr lvl="1"/>
            <a:r>
              <a:rPr lang="en-US" dirty="0"/>
              <a:t>Multiple readers</a:t>
            </a:r>
          </a:p>
          <a:p>
            <a:pPr lvl="1"/>
            <a:r>
              <a:rPr lang="en-US" dirty="0"/>
              <a:t>Tailor towards type of site </a:t>
            </a:r>
          </a:p>
          <a:p>
            <a:r>
              <a:rPr lang="en-US" dirty="0"/>
              <a:t>Cover Letters</a:t>
            </a:r>
          </a:p>
          <a:p>
            <a:pPr lvl="1"/>
            <a:r>
              <a:rPr lang="en-US" dirty="0"/>
              <a:t>Showcase your fit </a:t>
            </a:r>
          </a:p>
          <a:p>
            <a:pPr lvl="1"/>
            <a:r>
              <a:rPr lang="en-US" dirty="0"/>
              <a:t>Not just about what you can offer, what can you learn? </a:t>
            </a:r>
          </a:p>
          <a:p>
            <a:pPr lvl="1"/>
            <a:r>
              <a:rPr lang="en-US" dirty="0"/>
              <a:t>Be as specific as possible </a:t>
            </a:r>
          </a:p>
          <a:p>
            <a:pPr lvl="1"/>
            <a:r>
              <a:rPr lang="en-US" dirty="0"/>
              <a:t>Unique letters are necessary but you can have a template for each type of site </a:t>
            </a:r>
          </a:p>
        </p:txBody>
      </p:sp>
      <p:sp>
        <p:nvSpPr>
          <p:cNvPr id="4" name="Title 1">
            <a:extLst>
              <a:ext uri="{FF2B5EF4-FFF2-40B4-BE49-F238E27FC236}">
                <a16:creationId xmlns:a16="http://schemas.microsoft.com/office/drawing/2014/main" id="{844AC268-301A-8C4E-AFDF-3DE3309B5D27}"/>
              </a:ext>
            </a:extLst>
          </p:cNvPr>
          <p:cNvSpPr txBox="1">
            <a:spLocks/>
          </p:cNvSpPr>
          <p:nvPr/>
        </p:nvSpPr>
        <p:spPr>
          <a:xfrm>
            <a:off x="838200" y="151765"/>
            <a:ext cx="9597659"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mbria" panose="02040503050406030204" pitchFamily="18" charset="0"/>
                <a:ea typeface="+mj-ea"/>
                <a:cs typeface="+mj-cs"/>
              </a:defRPr>
            </a:lvl1pPr>
          </a:lstStyle>
          <a:p>
            <a:r>
              <a:rPr lang="en-US" dirty="0"/>
              <a:t>Application Tips</a:t>
            </a:r>
          </a:p>
        </p:txBody>
      </p:sp>
    </p:spTree>
    <p:extLst>
      <p:ext uri="{BB962C8B-B14F-4D97-AF65-F5344CB8AC3E}">
        <p14:creationId xmlns:p14="http://schemas.microsoft.com/office/powerpoint/2010/main" val="23031027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C564D-0523-B047-8D32-D57364D69B5E}"/>
              </a:ext>
            </a:extLst>
          </p:cNvPr>
          <p:cNvSpPr>
            <a:spLocks noGrp="1"/>
          </p:cNvSpPr>
          <p:nvPr>
            <p:ph type="title"/>
          </p:nvPr>
        </p:nvSpPr>
        <p:spPr/>
        <p:txBody>
          <a:bodyPr/>
          <a:lstStyle/>
          <a:p>
            <a:r>
              <a:rPr lang="en-US" dirty="0"/>
              <a:t>Interview Tips</a:t>
            </a:r>
          </a:p>
        </p:txBody>
      </p:sp>
      <p:sp>
        <p:nvSpPr>
          <p:cNvPr id="4" name="Content Placeholder 2">
            <a:extLst>
              <a:ext uri="{FF2B5EF4-FFF2-40B4-BE49-F238E27FC236}">
                <a16:creationId xmlns:a16="http://schemas.microsoft.com/office/drawing/2014/main" id="{6F1E3D80-EF2B-7A4D-B4FC-3EFF3B5C2343}"/>
              </a:ext>
            </a:extLst>
          </p:cNvPr>
          <p:cNvSpPr txBox="1">
            <a:spLocks/>
          </p:cNvSpPr>
          <p:nvPr/>
        </p:nvSpPr>
        <p:spPr>
          <a:xfrm>
            <a:off x="838200" y="1472819"/>
            <a:ext cx="11177016" cy="43891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Create a Calendar with all possible interview dates</a:t>
            </a:r>
          </a:p>
          <a:p>
            <a:r>
              <a:rPr lang="en-US" dirty="0"/>
              <a:t>Practice!</a:t>
            </a:r>
          </a:p>
          <a:p>
            <a:r>
              <a:rPr lang="en-US" dirty="0"/>
              <a:t>Check email regularly and have phone handy for interview offers</a:t>
            </a:r>
          </a:p>
          <a:p>
            <a:r>
              <a:rPr lang="en-US" dirty="0"/>
              <a:t>Schedule strategically</a:t>
            </a:r>
          </a:p>
          <a:p>
            <a:pPr lvl="1"/>
            <a:r>
              <a:rPr lang="en-US" dirty="0"/>
              <a:t>Interview in December if Possible</a:t>
            </a:r>
          </a:p>
          <a:p>
            <a:pPr lvl="1"/>
            <a:r>
              <a:rPr lang="en-US" dirty="0"/>
              <a:t>Leave minimum one day between trips to account for weather</a:t>
            </a:r>
          </a:p>
          <a:p>
            <a:pPr lvl="1"/>
            <a:r>
              <a:rPr lang="en-US" dirty="0"/>
              <a:t>Spend time in the region and get to know your location</a:t>
            </a:r>
          </a:p>
          <a:p>
            <a:r>
              <a:rPr lang="en-US" dirty="0"/>
              <a:t>Use your cover letter as your study guide and make a list of quick facts from the brochure to review before</a:t>
            </a:r>
          </a:p>
          <a:p>
            <a:r>
              <a:rPr lang="en-US" dirty="0"/>
              <a:t>Take detailed notes after interviewing at each site or audio record your thoughts </a:t>
            </a:r>
          </a:p>
          <a:p>
            <a:endParaRPr lang="en-US" dirty="0"/>
          </a:p>
        </p:txBody>
      </p:sp>
    </p:spTree>
    <p:extLst>
      <p:ext uri="{BB962C8B-B14F-4D97-AF65-F5344CB8AC3E}">
        <p14:creationId xmlns:p14="http://schemas.microsoft.com/office/powerpoint/2010/main" val="40611689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1A8E3C6-B77E-F247-AE98-29079A3829B9}"/>
              </a:ext>
            </a:extLst>
          </p:cNvPr>
          <p:cNvSpPr txBox="1">
            <a:spLocks/>
          </p:cNvSpPr>
          <p:nvPr/>
        </p:nvSpPr>
        <p:spPr>
          <a:xfrm>
            <a:off x="838200" y="352933"/>
            <a:ext cx="9597659"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mbria" panose="02040503050406030204" pitchFamily="18" charset="0"/>
                <a:ea typeface="+mj-ea"/>
                <a:cs typeface="+mj-cs"/>
              </a:defRPr>
            </a:lvl1pPr>
          </a:lstStyle>
          <a:p>
            <a:r>
              <a:rPr lang="en-US" dirty="0"/>
              <a:t>Interview Tips</a:t>
            </a:r>
          </a:p>
        </p:txBody>
      </p:sp>
      <p:sp>
        <p:nvSpPr>
          <p:cNvPr id="5" name="Content Placeholder 2">
            <a:extLst>
              <a:ext uri="{FF2B5EF4-FFF2-40B4-BE49-F238E27FC236}">
                <a16:creationId xmlns:a16="http://schemas.microsoft.com/office/drawing/2014/main" id="{2C11B1EA-DD2F-104B-87C0-5012880FC662}"/>
              </a:ext>
            </a:extLst>
          </p:cNvPr>
          <p:cNvSpPr>
            <a:spLocks noGrp="1"/>
          </p:cNvSpPr>
          <p:nvPr>
            <p:ph idx="1"/>
          </p:nvPr>
        </p:nvSpPr>
        <p:spPr>
          <a:xfrm>
            <a:off x="530352" y="1267333"/>
            <a:ext cx="10823448" cy="4661662"/>
          </a:xfrm>
        </p:spPr>
        <p:txBody>
          <a:bodyPr>
            <a:normAutofit/>
          </a:bodyPr>
          <a:lstStyle/>
          <a:p>
            <a:r>
              <a:rPr lang="en-US" dirty="0"/>
              <a:t>Prepare for both structured and unstructured interviews</a:t>
            </a:r>
          </a:p>
          <a:p>
            <a:pPr lvl="1"/>
            <a:r>
              <a:rPr lang="en-US" dirty="0"/>
              <a:t>Have generic and site-specific questions to ask</a:t>
            </a:r>
          </a:p>
          <a:p>
            <a:pPr lvl="1"/>
            <a:r>
              <a:rPr lang="en-US" dirty="0"/>
              <a:t>Send thank-you emails</a:t>
            </a:r>
          </a:p>
          <a:p>
            <a:pPr lvl="1"/>
            <a:r>
              <a:rPr lang="en-US" dirty="0"/>
              <a:t>Talk to other interviewees to give you a sense of your “fit” with the site</a:t>
            </a:r>
          </a:p>
          <a:p>
            <a:r>
              <a:rPr lang="en-US" dirty="0"/>
              <a:t>Take advantage of time with current interns</a:t>
            </a:r>
          </a:p>
          <a:p>
            <a:pPr lvl="1"/>
            <a:r>
              <a:rPr lang="en-US" dirty="0"/>
              <a:t>Ask about: </a:t>
            </a:r>
          </a:p>
          <a:p>
            <a:pPr lvl="2"/>
            <a:r>
              <a:rPr lang="en-US" dirty="0"/>
              <a:t>Hours, Telehealth options, Day-to-day schedules</a:t>
            </a:r>
          </a:p>
          <a:p>
            <a:pPr lvl="2"/>
            <a:r>
              <a:rPr lang="en-US" dirty="0"/>
              <a:t>Support for professional development</a:t>
            </a:r>
          </a:p>
          <a:p>
            <a:pPr lvl="2"/>
            <a:r>
              <a:rPr lang="en-US" dirty="0"/>
              <a:t>What they wish they had known</a:t>
            </a:r>
          </a:p>
          <a:p>
            <a:pPr lvl="1"/>
            <a:r>
              <a:rPr lang="en-US" dirty="0"/>
              <a:t>Get their email addresses for follow-up Qs</a:t>
            </a:r>
          </a:p>
          <a:p>
            <a:r>
              <a:rPr lang="en-US" dirty="0"/>
              <a:t>Give your sites numerical rankings based on your own categories </a:t>
            </a:r>
          </a:p>
          <a:p>
            <a:r>
              <a:rPr lang="en-US" dirty="0"/>
              <a:t>Rank with your gut</a:t>
            </a:r>
          </a:p>
          <a:p>
            <a:endParaRPr lang="en-US" dirty="0"/>
          </a:p>
          <a:p>
            <a:endParaRPr lang="en-US" dirty="0"/>
          </a:p>
        </p:txBody>
      </p:sp>
    </p:spTree>
    <p:extLst>
      <p:ext uri="{BB962C8B-B14F-4D97-AF65-F5344CB8AC3E}">
        <p14:creationId xmlns:p14="http://schemas.microsoft.com/office/powerpoint/2010/main" val="22241929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2DF78-ADD5-CB4C-9FF0-5A055723D47D}"/>
              </a:ext>
            </a:extLst>
          </p:cNvPr>
          <p:cNvSpPr>
            <a:spLocks noGrp="1"/>
          </p:cNvSpPr>
          <p:nvPr>
            <p:ph type="title"/>
          </p:nvPr>
        </p:nvSpPr>
        <p:spPr/>
        <p:txBody>
          <a:bodyPr/>
          <a:lstStyle/>
          <a:p>
            <a:r>
              <a:rPr lang="en-US" dirty="0"/>
              <a:t>COVID Caveat </a:t>
            </a:r>
          </a:p>
        </p:txBody>
      </p:sp>
      <p:sp>
        <p:nvSpPr>
          <p:cNvPr id="3" name="Content Placeholder 2">
            <a:extLst>
              <a:ext uri="{FF2B5EF4-FFF2-40B4-BE49-F238E27FC236}">
                <a16:creationId xmlns:a16="http://schemas.microsoft.com/office/drawing/2014/main" id="{77760636-0D7C-3B49-B762-19EDB6D42B62}"/>
              </a:ext>
            </a:extLst>
          </p:cNvPr>
          <p:cNvSpPr>
            <a:spLocks noGrp="1"/>
          </p:cNvSpPr>
          <p:nvPr>
            <p:ph idx="1"/>
          </p:nvPr>
        </p:nvSpPr>
        <p:spPr/>
        <p:txBody>
          <a:bodyPr/>
          <a:lstStyle/>
          <a:p>
            <a:r>
              <a:rPr lang="en-US" dirty="0"/>
              <a:t>A lot of interviews may be virtual, prepare for both options</a:t>
            </a:r>
          </a:p>
          <a:p>
            <a:r>
              <a:rPr lang="en-US" dirty="0"/>
              <a:t>If you can/ feel comfortable visit the site in person </a:t>
            </a:r>
          </a:p>
          <a:p>
            <a:r>
              <a:rPr lang="en-US" dirty="0"/>
              <a:t>Get a sense of what it was like for the current interns </a:t>
            </a:r>
          </a:p>
          <a:p>
            <a:pPr lvl="1"/>
            <a:r>
              <a:rPr lang="en-US" dirty="0"/>
              <a:t>Did they do telehealth? Where they able to get their hours? </a:t>
            </a:r>
          </a:p>
          <a:p>
            <a:pPr lvl="1"/>
            <a:r>
              <a:rPr lang="en-US" dirty="0"/>
              <a:t>Leave policies? </a:t>
            </a:r>
          </a:p>
          <a:p>
            <a:r>
              <a:rPr lang="en-US" dirty="0"/>
              <a:t>Take COVID into account at all steps </a:t>
            </a:r>
          </a:p>
        </p:txBody>
      </p:sp>
    </p:spTree>
    <p:extLst>
      <p:ext uri="{BB962C8B-B14F-4D97-AF65-F5344CB8AC3E}">
        <p14:creationId xmlns:p14="http://schemas.microsoft.com/office/powerpoint/2010/main" val="34905000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AB795-E690-2643-BB1C-438633D04DBD}"/>
              </a:ext>
            </a:extLst>
          </p:cNvPr>
          <p:cNvSpPr>
            <a:spLocks noGrp="1"/>
          </p:cNvSpPr>
          <p:nvPr>
            <p:ph type="title"/>
          </p:nvPr>
        </p:nvSpPr>
        <p:spPr>
          <a:xfrm>
            <a:off x="340243" y="318977"/>
            <a:ext cx="11132288" cy="5114259"/>
          </a:xfrm>
        </p:spPr>
        <p:txBody>
          <a:bodyPr>
            <a:normAutofit fontScale="90000"/>
          </a:bodyPr>
          <a:lstStyle/>
          <a:p>
            <a:pPr algn="ctr"/>
            <a:br>
              <a:rPr lang="en-US" sz="7200" dirty="0"/>
            </a:br>
            <a:br>
              <a:rPr lang="en-US" sz="7200" dirty="0"/>
            </a:br>
            <a:r>
              <a:rPr lang="en-US" sz="7200" dirty="0"/>
              <a:t>Thank you for participating</a:t>
            </a:r>
            <a:br>
              <a:rPr lang="en-US" sz="7200" dirty="0"/>
            </a:br>
            <a:br>
              <a:rPr lang="en-US" sz="7200" dirty="0"/>
            </a:br>
            <a:r>
              <a:rPr lang="en-US" dirty="0"/>
              <a:t>Still have questions?  Please post them on the SCCAP Listserv to continue the community discussion</a:t>
            </a:r>
            <a:br>
              <a:rPr lang="en-US" dirty="0"/>
            </a:br>
            <a:br>
              <a:rPr lang="en-US" dirty="0"/>
            </a:br>
            <a:r>
              <a:rPr lang="en-US" dirty="0">
                <a:hlinkClick r:id="rId2"/>
              </a:rPr>
              <a:t>div53@lists.apa.org</a:t>
            </a:r>
            <a:br>
              <a:rPr lang="en-US" dirty="0"/>
            </a:br>
            <a:br>
              <a:rPr lang="en-US" dirty="0"/>
            </a:br>
            <a:br>
              <a:rPr lang="en-US" dirty="0"/>
            </a:br>
            <a:endParaRPr lang="en-US" sz="1800" dirty="0"/>
          </a:p>
        </p:txBody>
      </p:sp>
    </p:spTree>
    <p:extLst>
      <p:ext uri="{BB962C8B-B14F-4D97-AF65-F5344CB8AC3E}">
        <p14:creationId xmlns:p14="http://schemas.microsoft.com/office/powerpoint/2010/main" val="4835131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txBody>
          <a:bodyPr/>
          <a:lstStyle/>
          <a:p>
            <a:r>
              <a:rPr lang="en-US" dirty="0"/>
              <a:t>Source Citation for this Presentation</a:t>
            </a:r>
          </a:p>
        </p:txBody>
      </p:sp>
      <p:sp>
        <p:nvSpPr>
          <p:cNvPr id="3" name="Content Placeholder 2"/>
          <p:cNvSpPr>
            <a:spLocks noGrp="1"/>
          </p:cNvSpPr>
          <p:nvPr>
            <p:ph idx="1"/>
          </p:nvPr>
        </p:nvSpPr>
        <p:spPr>
          <a:xfrm>
            <a:off x="726554" y="1680196"/>
            <a:ext cx="10515600" cy="3927793"/>
          </a:xfrm>
        </p:spPr>
        <p:txBody>
          <a:bodyPr>
            <a:normAutofit fontScale="85000" lnSpcReduction="20000"/>
          </a:bodyPr>
          <a:lstStyle/>
          <a:p>
            <a:pPr marL="0" indent="0">
              <a:buNone/>
            </a:pPr>
            <a:endParaRPr lang="en-US" b="1" dirty="0"/>
          </a:p>
          <a:p>
            <a:pPr marL="0" indent="0">
              <a:buNone/>
            </a:pPr>
            <a:r>
              <a:rPr lang="en-US" b="1" dirty="0"/>
              <a:t>With website link</a:t>
            </a:r>
            <a:endParaRPr lang="en-US" dirty="0"/>
          </a:p>
          <a:p>
            <a:endParaRPr lang="en-US" dirty="0"/>
          </a:p>
          <a:p>
            <a:pPr marL="0" indent="0">
              <a:buNone/>
            </a:pPr>
            <a:r>
              <a:rPr lang="en-US" dirty="0" err="1"/>
              <a:t>D’Angelo,E.J</a:t>
            </a:r>
            <a:r>
              <a:rPr lang="en-US" dirty="0"/>
              <a:t>., </a:t>
            </a:r>
            <a:r>
              <a:rPr lang="en-US" dirty="0" err="1"/>
              <a:t>Goldstein,T.R</a:t>
            </a:r>
            <a:r>
              <a:rPr lang="en-US" dirty="0"/>
              <a:t>., </a:t>
            </a:r>
            <a:r>
              <a:rPr lang="en-US" dirty="0" err="1"/>
              <a:t>West,A.E</a:t>
            </a:r>
            <a:r>
              <a:rPr lang="en-US" dirty="0"/>
              <a:t>., </a:t>
            </a:r>
            <a:r>
              <a:rPr lang="en-US" dirty="0" err="1"/>
              <a:t>Atasuntseva,A</a:t>
            </a:r>
            <a:r>
              <a:rPr lang="en-US" dirty="0"/>
              <a:t>.,(2020) </a:t>
            </a:r>
            <a:r>
              <a:rPr lang="en-US" b="1" i="1" dirty="0"/>
              <a:t>Applying To Clinical Internships: Insider Tips For Maximizing Your Success</a:t>
            </a:r>
            <a:r>
              <a:rPr lang="en-US" b="1" dirty="0"/>
              <a:t> </a:t>
            </a:r>
            <a:r>
              <a:rPr lang="en-US" dirty="0"/>
              <a:t>[PowerPoint slides]. Retrieved from </a:t>
            </a:r>
            <a:r>
              <a:rPr lang="en-US" dirty="0">
                <a:hlinkClick r:id="rId3"/>
              </a:rPr>
              <a:t>https://sccap53.org/resources/education-resources/webinars/recordedwebinars/</a:t>
            </a:r>
            <a:endParaRPr lang="en-US" dirty="0"/>
          </a:p>
          <a:p>
            <a:pPr marL="0" indent="0">
              <a:buNone/>
            </a:pPr>
            <a:r>
              <a:rPr lang="en-US" dirty="0"/>
              <a:t> </a:t>
            </a:r>
            <a:endParaRPr lang="en-US" b="1" dirty="0"/>
          </a:p>
          <a:p>
            <a:r>
              <a:rPr lang="en-US" b="1" dirty="0"/>
              <a:t>Without website link</a:t>
            </a:r>
            <a:endParaRPr lang="en-US" dirty="0"/>
          </a:p>
          <a:p>
            <a:pPr marL="0" indent="0">
              <a:buNone/>
            </a:pPr>
            <a:r>
              <a:rPr lang="en-US" b="1" dirty="0"/>
              <a:t> </a:t>
            </a:r>
            <a:endParaRPr lang="en-US" dirty="0"/>
          </a:p>
          <a:p>
            <a:pPr marL="0" indent="0">
              <a:buNone/>
            </a:pPr>
            <a:r>
              <a:rPr lang="en-US" dirty="0" err="1"/>
              <a:t>D’Angelo,E.J</a:t>
            </a:r>
            <a:r>
              <a:rPr lang="en-US" dirty="0"/>
              <a:t>., </a:t>
            </a:r>
            <a:r>
              <a:rPr lang="en-US" dirty="0" err="1"/>
              <a:t>Goldstein,T.R</a:t>
            </a:r>
            <a:r>
              <a:rPr lang="en-US" dirty="0"/>
              <a:t>., </a:t>
            </a:r>
            <a:r>
              <a:rPr lang="en-US" dirty="0" err="1"/>
              <a:t>West,A.E</a:t>
            </a:r>
            <a:r>
              <a:rPr lang="en-US" dirty="0"/>
              <a:t>., </a:t>
            </a:r>
            <a:r>
              <a:rPr lang="en-US" dirty="0" err="1"/>
              <a:t>Atasuntseva,A</a:t>
            </a:r>
            <a:r>
              <a:rPr lang="en-US" dirty="0"/>
              <a:t>.,(2020) </a:t>
            </a:r>
            <a:r>
              <a:rPr lang="en-US" b="1" i="1" dirty="0"/>
              <a:t>Applying To Clinical Internships: Insider Tips For Maximizing Your </a:t>
            </a:r>
            <a:r>
              <a:rPr lang="en-US" dirty="0"/>
              <a:t>[PowerPoint slides]. Webinar sponsored by the Society of Clinical Child and Adolescent Psychology, Division 53 of the American Psychological Association.  New York, NY.</a:t>
            </a:r>
          </a:p>
          <a:p>
            <a:endParaRPr lang="en-US" dirty="0"/>
          </a:p>
          <a:p>
            <a:pPr marL="0" indent="0">
              <a:buNone/>
            </a:pPr>
            <a:endParaRPr lang="en-US" dirty="0"/>
          </a:p>
        </p:txBody>
      </p:sp>
    </p:spTree>
    <p:extLst>
      <p:ext uri="{BB962C8B-B14F-4D97-AF65-F5344CB8AC3E}">
        <p14:creationId xmlns:p14="http://schemas.microsoft.com/office/powerpoint/2010/main" val="21541146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AB795-E690-2643-BB1C-438633D04DBD}"/>
              </a:ext>
            </a:extLst>
          </p:cNvPr>
          <p:cNvSpPr>
            <a:spLocks noGrp="1"/>
          </p:cNvSpPr>
          <p:nvPr>
            <p:ph type="title"/>
          </p:nvPr>
        </p:nvSpPr>
        <p:spPr/>
        <p:txBody>
          <a:bodyPr>
            <a:normAutofit fontScale="90000"/>
          </a:bodyPr>
          <a:lstStyle/>
          <a:p>
            <a:pPr algn="ctr"/>
            <a:br>
              <a:rPr lang="en-US" sz="7200" dirty="0"/>
            </a:br>
            <a:br>
              <a:rPr lang="en-US" sz="7200" dirty="0"/>
            </a:br>
            <a:br>
              <a:rPr lang="en-US" dirty="0"/>
            </a:br>
            <a:br>
              <a:rPr lang="en-US" dirty="0"/>
            </a:br>
            <a:br>
              <a:rPr lang="en-US" dirty="0"/>
            </a:br>
            <a:endParaRPr lang="en-US" sz="1800" dirty="0"/>
          </a:p>
        </p:txBody>
      </p:sp>
      <p:sp>
        <p:nvSpPr>
          <p:cNvPr id="3" name="Content Placeholder 2">
            <a:extLst>
              <a:ext uri="{FF2B5EF4-FFF2-40B4-BE49-F238E27FC236}">
                <a16:creationId xmlns:a16="http://schemas.microsoft.com/office/drawing/2014/main" id="{ECBAEE4B-1AB6-4AAA-A15E-C31AE51BEAD0}"/>
              </a:ext>
            </a:extLst>
          </p:cNvPr>
          <p:cNvSpPr>
            <a:spLocks noGrp="1"/>
          </p:cNvSpPr>
          <p:nvPr>
            <p:ph sz="half" idx="1"/>
          </p:nvPr>
        </p:nvSpPr>
        <p:spPr>
          <a:xfrm>
            <a:off x="-23480" y="130176"/>
            <a:ext cx="8401936" cy="3140813"/>
          </a:xfrm>
        </p:spPr>
        <p:txBody>
          <a:bodyPr/>
          <a:lstStyle/>
          <a:p>
            <a:pPr marL="0" indent="0">
              <a:buNone/>
            </a:pPr>
            <a:r>
              <a:rPr lang="en-US" dirty="0"/>
              <a:t>Eugene D’Angelo                           Tina Goldstein</a:t>
            </a:r>
          </a:p>
          <a:p>
            <a:endParaRPr lang="en-US" dirty="0"/>
          </a:p>
        </p:txBody>
      </p:sp>
      <p:sp>
        <p:nvSpPr>
          <p:cNvPr id="5" name="Content Placeholder 4">
            <a:extLst>
              <a:ext uri="{FF2B5EF4-FFF2-40B4-BE49-F238E27FC236}">
                <a16:creationId xmlns:a16="http://schemas.microsoft.com/office/drawing/2014/main" id="{3D9543B5-D7CC-4837-9F32-69499A0B3764}"/>
              </a:ext>
            </a:extLst>
          </p:cNvPr>
          <p:cNvSpPr>
            <a:spLocks noGrp="1"/>
          </p:cNvSpPr>
          <p:nvPr>
            <p:ph sz="half" idx="2"/>
          </p:nvPr>
        </p:nvSpPr>
        <p:spPr>
          <a:xfrm>
            <a:off x="415656" y="3587010"/>
            <a:ext cx="10938144" cy="3431607"/>
          </a:xfrm>
        </p:spPr>
        <p:txBody>
          <a:bodyPr/>
          <a:lstStyle/>
          <a:p>
            <a:pPr marL="0" indent="0">
              <a:buNone/>
            </a:pPr>
            <a:r>
              <a:rPr lang="en-US" dirty="0"/>
              <a:t>Amy West                             Aniya </a:t>
            </a:r>
            <a:r>
              <a:rPr lang="en-US" dirty="0" err="1"/>
              <a:t>Atasuntseva</a:t>
            </a:r>
            <a:r>
              <a:rPr lang="en-US" dirty="0"/>
              <a:t>                    Yen-Ling Chen</a:t>
            </a:r>
          </a:p>
        </p:txBody>
      </p:sp>
      <p:pic>
        <p:nvPicPr>
          <p:cNvPr id="9" name="Picture 8">
            <a:extLst>
              <a:ext uri="{FF2B5EF4-FFF2-40B4-BE49-F238E27FC236}">
                <a16:creationId xmlns:a16="http://schemas.microsoft.com/office/drawing/2014/main" id="{76041943-440F-4A9F-9761-3CAA81E87AEB}"/>
              </a:ext>
            </a:extLst>
          </p:cNvPr>
          <p:cNvPicPr>
            <a:picLocks noChangeAspect="1"/>
          </p:cNvPicPr>
          <p:nvPr/>
        </p:nvPicPr>
        <p:blipFill>
          <a:blip r:embed="rId3"/>
          <a:stretch>
            <a:fillRect/>
          </a:stretch>
        </p:blipFill>
        <p:spPr>
          <a:xfrm>
            <a:off x="7761768" y="19860"/>
            <a:ext cx="3592032" cy="3178663"/>
          </a:xfrm>
          <a:prstGeom prst="rect">
            <a:avLst/>
          </a:prstGeom>
        </p:spPr>
      </p:pic>
      <p:pic>
        <p:nvPicPr>
          <p:cNvPr id="11" name="Picture 10">
            <a:extLst>
              <a:ext uri="{FF2B5EF4-FFF2-40B4-BE49-F238E27FC236}">
                <a16:creationId xmlns:a16="http://schemas.microsoft.com/office/drawing/2014/main" id="{79CFAA2C-4199-4611-AF65-8D36359A48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11040" y="4128053"/>
            <a:ext cx="2255226" cy="2465965"/>
          </a:xfrm>
          <a:prstGeom prst="rect">
            <a:avLst/>
          </a:prstGeom>
        </p:spPr>
      </p:pic>
      <p:pic>
        <p:nvPicPr>
          <p:cNvPr id="13" name="Picture 12">
            <a:extLst>
              <a:ext uri="{FF2B5EF4-FFF2-40B4-BE49-F238E27FC236}">
                <a16:creationId xmlns:a16="http://schemas.microsoft.com/office/drawing/2014/main" id="{FE3E87AA-3F3C-45FC-AF60-CF55227D3E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3151" y="3975030"/>
            <a:ext cx="1997934" cy="2914417"/>
          </a:xfrm>
          <a:prstGeom prst="rect">
            <a:avLst/>
          </a:prstGeom>
        </p:spPr>
      </p:pic>
      <p:pic>
        <p:nvPicPr>
          <p:cNvPr id="6" name="Picture 5" descr="A person wearing a blue shirt&#10;&#10;Description automatically generated">
            <a:extLst>
              <a:ext uri="{FF2B5EF4-FFF2-40B4-BE49-F238E27FC236}">
                <a16:creationId xmlns:a16="http://schemas.microsoft.com/office/drawing/2014/main" id="{A84E7E24-5952-4A27-B574-60DEE768DF1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3015" r="3473" b="6790"/>
          <a:stretch/>
        </p:blipFill>
        <p:spPr>
          <a:xfrm>
            <a:off x="4763677" y="4033581"/>
            <a:ext cx="1997934" cy="2797314"/>
          </a:xfrm>
          <a:prstGeom prst="rect">
            <a:avLst/>
          </a:prstGeom>
        </p:spPr>
      </p:pic>
      <p:pic>
        <p:nvPicPr>
          <p:cNvPr id="8" name="Picture 7" descr="A person wearing a suit and tie smiling at the camera&#10;&#10;Description automatically generated">
            <a:extLst>
              <a:ext uri="{FF2B5EF4-FFF2-40B4-BE49-F238E27FC236}">
                <a16:creationId xmlns:a16="http://schemas.microsoft.com/office/drawing/2014/main" id="{EA694ECF-2B99-4D63-BAB5-B801A71C1C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3151" y="639432"/>
            <a:ext cx="1997934" cy="2789568"/>
          </a:xfrm>
          <a:prstGeom prst="rect">
            <a:avLst/>
          </a:prstGeom>
        </p:spPr>
      </p:pic>
      <p:pic>
        <p:nvPicPr>
          <p:cNvPr id="12" name="Picture 11" descr="A person smiling for the camera&#10;&#10;Description automatically generated">
            <a:extLst>
              <a:ext uri="{FF2B5EF4-FFF2-40B4-BE49-F238E27FC236}">
                <a16:creationId xmlns:a16="http://schemas.microsoft.com/office/drawing/2014/main" id="{1978A785-3C65-44BE-87E8-84825860517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31155" y="818522"/>
            <a:ext cx="2376373" cy="2376373"/>
          </a:xfrm>
          <a:prstGeom prst="rect">
            <a:avLst/>
          </a:prstGeom>
        </p:spPr>
      </p:pic>
    </p:spTree>
    <p:extLst>
      <p:ext uri="{BB962C8B-B14F-4D97-AF65-F5344CB8AC3E}">
        <p14:creationId xmlns:p14="http://schemas.microsoft.com/office/powerpoint/2010/main" val="27444535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AB795-E690-2643-BB1C-438633D04DBD}"/>
              </a:ext>
            </a:extLst>
          </p:cNvPr>
          <p:cNvSpPr>
            <a:spLocks noGrp="1"/>
          </p:cNvSpPr>
          <p:nvPr>
            <p:ph type="title"/>
          </p:nvPr>
        </p:nvSpPr>
        <p:spPr>
          <a:xfrm>
            <a:off x="340243" y="318977"/>
            <a:ext cx="11132288" cy="5114259"/>
          </a:xfrm>
        </p:spPr>
        <p:txBody>
          <a:bodyPr>
            <a:normAutofit fontScale="90000"/>
          </a:bodyPr>
          <a:lstStyle/>
          <a:p>
            <a:br>
              <a:rPr lang="en-US" sz="7200" dirty="0"/>
            </a:br>
            <a:r>
              <a:rPr lang="en-US" sz="7200" dirty="0"/>
              <a:t>Technical Issues</a:t>
            </a:r>
            <a:br>
              <a:rPr lang="en-US" sz="7200" dirty="0"/>
            </a:br>
            <a:r>
              <a:rPr lang="en-US" sz="2200" dirty="0"/>
              <a:t>The webinar will be recorded and made available on SCCAP53.org. </a:t>
            </a:r>
            <a:br>
              <a:rPr lang="en-US" sz="2200" dirty="0"/>
            </a:br>
            <a:br>
              <a:rPr lang="en-US" sz="7200" dirty="0"/>
            </a:br>
            <a:r>
              <a:rPr lang="en-US" sz="2700" dirty="0"/>
              <a:t>If technical sound issues arise, we will:</a:t>
            </a:r>
            <a:br>
              <a:rPr lang="en-US" sz="2700" dirty="0"/>
            </a:br>
            <a:br>
              <a:rPr lang="en-US" sz="2700" dirty="0"/>
            </a:br>
            <a:r>
              <a:rPr lang="en-US" sz="2700" dirty="0"/>
              <a:t>1. Change from live stream images of the presenters to a placeholder slide.</a:t>
            </a:r>
            <a:br>
              <a:rPr lang="en-US" sz="2700" dirty="0"/>
            </a:br>
            <a:r>
              <a:rPr lang="en-US" sz="2700" dirty="0"/>
              <a:t>2. If audio issues continue, we will request participants submit their questions and to sign-off of the webinar.  </a:t>
            </a:r>
            <a:br>
              <a:rPr lang="en-US" sz="2700" dirty="0"/>
            </a:br>
            <a:br>
              <a:rPr lang="en-US" sz="2700" dirty="0"/>
            </a:br>
            <a:r>
              <a:rPr lang="en-US" sz="2700" dirty="0"/>
              <a:t>The panelist will continue to answer these questions on a recording.  The recording will be edited and made available on SCCAP53.org</a:t>
            </a:r>
            <a:br>
              <a:rPr lang="en-US" dirty="0"/>
            </a:br>
            <a:br>
              <a:rPr lang="en-US" dirty="0"/>
            </a:br>
            <a:br>
              <a:rPr lang="en-US" dirty="0"/>
            </a:br>
            <a:endParaRPr lang="en-US" sz="1800" dirty="0"/>
          </a:p>
        </p:txBody>
      </p:sp>
    </p:spTree>
    <p:extLst>
      <p:ext uri="{BB962C8B-B14F-4D97-AF65-F5344CB8AC3E}">
        <p14:creationId xmlns:p14="http://schemas.microsoft.com/office/powerpoint/2010/main" val="320108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208" y="375064"/>
            <a:ext cx="9597659" cy="914400"/>
          </a:xfrm>
        </p:spPr>
        <p:txBody>
          <a:bodyPr>
            <a:noAutofit/>
          </a:bodyPr>
          <a:lstStyle/>
          <a:p>
            <a:r>
              <a:rPr lang="en-US" dirty="0"/>
              <a:t>Disclosures</a:t>
            </a:r>
          </a:p>
        </p:txBody>
      </p:sp>
      <p:sp>
        <p:nvSpPr>
          <p:cNvPr id="3" name="Content Placeholder 2"/>
          <p:cNvSpPr>
            <a:spLocks noGrp="1"/>
          </p:cNvSpPr>
          <p:nvPr>
            <p:ph idx="1"/>
          </p:nvPr>
        </p:nvSpPr>
        <p:spPr>
          <a:xfrm>
            <a:off x="510208" y="1289464"/>
            <a:ext cx="11029122" cy="4337613"/>
          </a:xfrm>
        </p:spPr>
        <p:txBody>
          <a:bodyPr>
            <a:noAutofit/>
          </a:bodyPr>
          <a:lstStyle/>
          <a:p>
            <a:pPr marL="0" indent="0">
              <a:lnSpc>
                <a:spcPct val="100000"/>
              </a:lnSpc>
              <a:buNone/>
            </a:pPr>
            <a:r>
              <a:rPr lang="en-US" sz="2000" dirty="0"/>
              <a:t>1. Support for both my teaching and research efforts come from:</a:t>
            </a:r>
          </a:p>
          <a:p>
            <a:pPr marL="0" indent="0">
              <a:lnSpc>
                <a:spcPct val="100000"/>
              </a:lnSpc>
              <a:buNone/>
            </a:pPr>
            <a:endParaRPr lang="en-US" sz="2000" dirty="0"/>
          </a:p>
          <a:p>
            <a:pPr marL="0" indent="0">
              <a:lnSpc>
                <a:spcPct val="100000"/>
              </a:lnSpc>
              <a:buNone/>
            </a:pPr>
            <a:r>
              <a:rPr lang="en-US" sz="2000" dirty="0"/>
              <a:t>The Linda and Timothy O’Neill Foundation</a:t>
            </a:r>
          </a:p>
          <a:p>
            <a:pPr marL="0" indent="0">
              <a:lnSpc>
                <a:spcPct val="100000"/>
              </a:lnSpc>
              <a:buNone/>
            </a:pPr>
            <a:r>
              <a:rPr lang="en-US" sz="2000" dirty="0"/>
              <a:t>The Gertrude and Jonathan Weil Foundation</a:t>
            </a:r>
          </a:p>
          <a:p>
            <a:pPr marL="0" indent="0">
              <a:lnSpc>
                <a:spcPct val="100000"/>
              </a:lnSpc>
              <a:buNone/>
            </a:pPr>
            <a:r>
              <a:rPr lang="en-US" sz="2000" dirty="0"/>
              <a:t>The Sidney Baer Foundation</a:t>
            </a:r>
          </a:p>
          <a:p>
            <a:pPr marL="0" indent="0">
              <a:lnSpc>
                <a:spcPct val="100000"/>
              </a:lnSpc>
              <a:buNone/>
            </a:pPr>
            <a:endParaRPr lang="en-US" sz="2000" dirty="0"/>
          </a:p>
          <a:p>
            <a:pPr marL="0" indent="0">
              <a:lnSpc>
                <a:spcPct val="100000"/>
              </a:lnSpc>
              <a:buNone/>
            </a:pPr>
            <a:r>
              <a:rPr lang="en-US" sz="2000" dirty="0"/>
              <a:t>2. Past Chair of the Association of Psychology Postdoctoral and Internship Centers (APPIC)</a:t>
            </a:r>
          </a:p>
          <a:p>
            <a:pPr marL="0" indent="0">
              <a:lnSpc>
                <a:spcPct val="100000"/>
              </a:lnSpc>
              <a:buNone/>
            </a:pPr>
            <a:r>
              <a:rPr lang="en-US" sz="2000" dirty="0"/>
              <a:t>     Past Member, Commission on Accreditation, American Psychological Association (CoA)</a:t>
            </a:r>
          </a:p>
          <a:p>
            <a:pPr marL="0" indent="0">
              <a:lnSpc>
                <a:spcPct val="100000"/>
              </a:lnSpc>
              <a:buNone/>
            </a:pPr>
            <a:r>
              <a:rPr lang="en-US" sz="2000" dirty="0"/>
              <a:t>The opinions I express during this presentation are my personal views and do not represent either APPIC or the CoA</a:t>
            </a:r>
          </a:p>
          <a:p>
            <a:pPr marL="0" indent="0">
              <a:lnSpc>
                <a:spcPct val="100000"/>
              </a:lnSpc>
              <a:buNone/>
            </a:pPr>
            <a:endParaRPr lang="en-US" sz="2000" dirty="0"/>
          </a:p>
        </p:txBody>
      </p:sp>
    </p:spTree>
    <p:extLst>
      <p:ext uri="{BB962C8B-B14F-4D97-AF65-F5344CB8AC3E}">
        <p14:creationId xmlns:p14="http://schemas.microsoft.com/office/powerpoint/2010/main" val="4280226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6964F-F59C-4442-98C3-AAC46FFFCC5F}"/>
              </a:ext>
            </a:extLst>
          </p:cNvPr>
          <p:cNvSpPr>
            <a:spLocks noGrp="1"/>
          </p:cNvSpPr>
          <p:nvPr>
            <p:ph type="title"/>
          </p:nvPr>
        </p:nvSpPr>
        <p:spPr/>
        <p:txBody>
          <a:bodyPr/>
          <a:lstStyle/>
          <a:p>
            <a:r>
              <a:rPr lang="en-US" dirty="0"/>
              <a:t>The Internship Application Process</a:t>
            </a:r>
          </a:p>
        </p:txBody>
      </p:sp>
      <p:graphicFrame>
        <p:nvGraphicFramePr>
          <p:cNvPr id="4" name="Content Placeholder 3">
            <a:extLst>
              <a:ext uri="{FF2B5EF4-FFF2-40B4-BE49-F238E27FC236}">
                <a16:creationId xmlns:a16="http://schemas.microsoft.com/office/drawing/2014/main" id="{F5827E22-62FE-4143-8861-B2D9028C3396}"/>
              </a:ext>
            </a:extLst>
          </p:cNvPr>
          <p:cNvGraphicFramePr>
            <a:graphicFrameLocks noGrp="1"/>
          </p:cNvGraphicFramePr>
          <p:nvPr>
            <p:ph idx="1"/>
          </p:nvPr>
        </p:nvGraphicFramePr>
        <p:xfrm>
          <a:off x="838200" y="1539875"/>
          <a:ext cx="105156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7305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AB795-E690-2643-BB1C-438633D04DBD}"/>
              </a:ext>
            </a:extLst>
          </p:cNvPr>
          <p:cNvSpPr>
            <a:spLocks noGrp="1"/>
          </p:cNvSpPr>
          <p:nvPr>
            <p:ph type="title"/>
          </p:nvPr>
        </p:nvSpPr>
        <p:spPr>
          <a:xfrm>
            <a:off x="340243" y="318977"/>
            <a:ext cx="11132288" cy="5114259"/>
          </a:xfrm>
        </p:spPr>
        <p:txBody>
          <a:bodyPr/>
          <a:lstStyle/>
          <a:p>
            <a:pPr algn="ctr"/>
            <a:br>
              <a:rPr lang="en-US" dirty="0"/>
            </a:br>
            <a:br>
              <a:rPr lang="en-US" dirty="0"/>
            </a:br>
            <a:br>
              <a:rPr lang="en-US" dirty="0"/>
            </a:br>
            <a:endParaRPr lang="en-US" sz="1800" dirty="0"/>
          </a:p>
        </p:txBody>
      </p:sp>
      <p:sp>
        <p:nvSpPr>
          <p:cNvPr id="3" name="TextBox 2">
            <a:extLst>
              <a:ext uri="{FF2B5EF4-FFF2-40B4-BE49-F238E27FC236}">
                <a16:creationId xmlns:a16="http://schemas.microsoft.com/office/drawing/2014/main" id="{AB22AEAD-FCB2-0944-A77E-C07D138DDA45}"/>
              </a:ext>
            </a:extLst>
          </p:cNvPr>
          <p:cNvSpPr txBox="1"/>
          <p:nvPr/>
        </p:nvSpPr>
        <p:spPr>
          <a:xfrm>
            <a:off x="504092" y="2368062"/>
            <a:ext cx="11701206" cy="2739211"/>
          </a:xfrm>
          <a:prstGeom prst="rect">
            <a:avLst/>
          </a:prstGeom>
          <a:noFill/>
        </p:spPr>
        <p:txBody>
          <a:bodyPr wrap="square" rtlCol="0">
            <a:spAutoFit/>
          </a:bodyPr>
          <a:lstStyle/>
          <a:p>
            <a:r>
              <a:rPr lang="en-US" sz="2800" dirty="0"/>
              <a:t>The Association of Psychology Postdoctoral and Internship Website and the Directory are a Wealth of Free Information to Assist in Your Evaluation of Programs</a:t>
            </a:r>
          </a:p>
          <a:p>
            <a:endParaRPr lang="en-US" sz="2800" dirty="0"/>
          </a:p>
          <a:p>
            <a:endParaRPr lang="en-US" sz="2800" dirty="0"/>
          </a:p>
          <a:p>
            <a:r>
              <a:rPr lang="en-US" sz="2800" dirty="0"/>
              <a:t>                                                        </a:t>
            </a:r>
            <a:r>
              <a:rPr lang="en-US" sz="3200" dirty="0" err="1"/>
              <a:t>www.appic.org</a:t>
            </a:r>
            <a:endParaRPr lang="en-US" sz="3200" dirty="0"/>
          </a:p>
        </p:txBody>
      </p:sp>
    </p:spTree>
    <p:extLst>
      <p:ext uri="{BB962C8B-B14F-4D97-AF65-F5344CB8AC3E}">
        <p14:creationId xmlns:p14="http://schemas.microsoft.com/office/powerpoint/2010/main" val="3990221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u="sng" dirty="0"/>
              <a:t>Match Statistics Provided on APPIC website</a:t>
            </a:r>
          </a:p>
        </p:txBody>
      </p:sp>
      <p:sp>
        <p:nvSpPr>
          <p:cNvPr id="3" name="Content Placeholder 2"/>
          <p:cNvSpPr>
            <a:spLocks noGrp="1"/>
          </p:cNvSpPr>
          <p:nvPr>
            <p:ph idx="1"/>
          </p:nvPr>
        </p:nvSpPr>
        <p:spPr>
          <a:xfrm>
            <a:off x="728870" y="1351032"/>
            <a:ext cx="10515600" cy="4389120"/>
          </a:xfrm>
        </p:spPr>
        <p:txBody>
          <a:bodyPr>
            <a:normAutofit/>
          </a:bodyPr>
          <a:lstStyle/>
          <a:p>
            <a:pPr marL="0" lvl="0" indent="0">
              <a:spcBef>
                <a:spcPts val="0"/>
              </a:spcBef>
              <a:buNone/>
            </a:pPr>
            <a:r>
              <a:rPr lang="en-US" sz="2600" b="1" dirty="0"/>
              <a:t>In Phases I and II of the 2020-2021 Match:</a:t>
            </a:r>
          </a:p>
          <a:p>
            <a:pPr marL="0" lvl="0" indent="0">
              <a:spcBef>
                <a:spcPts val="0"/>
              </a:spcBef>
              <a:buNone/>
            </a:pPr>
            <a:endParaRPr lang="en-US" sz="2600" b="1" dirty="0"/>
          </a:p>
          <a:p>
            <a:pPr marL="0" lvl="0" indent="0">
              <a:spcBef>
                <a:spcPts val="0"/>
              </a:spcBef>
              <a:buNone/>
            </a:pPr>
            <a:r>
              <a:rPr lang="en-US" sz="2600" b="1" dirty="0"/>
              <a:t>3761 individuals submitted rankings</a:t>
            </a:r>
          </a:p>
          <a:p>
            <a:pPr marL="0" lvl="0" indent="0">
              <a:spcBef>
                <a:spcPts val="0"/>
              </a:spcBef>
              <a:buNone/>
            </a:pPr>
            <a:endParaRPr lang="en-US" sz="2600" b="1" dirty="0"/>
          </a:p>
          <a:p>
            <a:pPr marL="0" lvl="0" indent="0">
              <a:spcBef>
                <a:spcPts val="0"/>
              </a:spcBef>
              <a:buNone/>
            </a:pPr>
            <a:r>
              <a:rPr lang="en-US" sz="2600" b="1" dirty="0"/>
              <a:t>3612 individuals (96%) matched </a:t>
            </a:r>
          </a:p>
          <a:p>
            <a:pPr marL="0" lvl="0" indent="0">
              <a:spcBef>
                <a:spcPts val="0"/>
              </a:spcBef>
              <a:buNone/>
            </a:pPr>
            <a:endParaRPr lang="en-US" sz="2600" b="1" dirty="0"/>
          </a:p>
          <a:p>
            <a:pPr marL="0" lvl="0" indent="0">
              <a:spcBef>
                <a:spcPts val="0"/>
              </a:spcBef>
              <a:buNone/>
            </a:pPr>
            <a:r>
              <a:rPr lang="en-US" sz="2600" b="1" dirty="0"/>
              <a:t>  147 individuals (4%) did not match</a:t>
            </a:r>
          </a:p>
          <a:p>
            <a:pPr marL="0" lvl="0" indent="0">
              <a:spcBef>
                <a:spcPts val="0"/>
              </a:spcBef>
              <a:buNone/>
            </a:pPr>
            <a:endParaRPr lang="en-US" sz="2600" b="1" dirty="0"/>
          </a:p>
          <a:p>
            <a:pPr marL="0" lvl="0" indent="0">
              <a:spcBef>
                <a:spcPts val="0"/>
              </a:spcBef>
              <a:buNone/>
            </a:pPr>
            <a:r>
              <a:rPr lang="en-US" sz="2600" b="1" dirty="0"/>
              <a:t>  261 positions in internship programs remained unfilled</a:t>
            </a:r>
          </a:p>
          <a:p>
            <a:pPr marL="0" lvl="0" indent="0">
              <a:spcBef>
                <a:spcPts val="0"/>
              </a:spcBef>
              <a:buNone/>
            </a:pPr>
            <a:endParaRPr lang="en-US" sz="2600" b="1" dirty="0"/>
          </a:p>
          <a:p>
            <a:pPr marL="0" lvl="0" indent="0">
              <a:spcBef>
                <a:spcPts val="0"/>
              </a:spcBef>
              <a:buNone/>
            </a:pPr>
            <a:endParaRPr lang="en-US" sz="1600" dirty="0"/>
          </a:p>
          <a:p>
            <a:endParaRPr lang="en-US" dirty="0"/>
          </a:p>
        </p:txBody>
      </p:sp>
    </p:spTree>
    <p:extLst>
      <p:ext uri="{BB962C8B-B14F-4D97-AF65-F5344CB8AC3E}">
        <p14:creationId xmlns:p14="http://schemas.microsoft.com/office/powerpoint/2010/main" val="3832638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957D6-C00E-254D-90CF-FEBD788ED2FF}"/>
              </a:ext>
            </a:extLst>
          </p:cNvPr>
          <p:cNvSpPr>
            <a:spLocks noGrp="1"/>
          </p:cNvSpPr>
          <p:nvPr>
            <p:ph type="title"/>
          </p:nvPr>
        </p:nvSpPr>
        <p:spPr/>
        <p:txBody>
          <a:bodyPr>
            <a:normAutofit fontScale="90000"/>
          </a:bodyPr>
          <a:lstStyle/>
          <a:p>
            <a:r>
              <a:rPr lang="en-US" dirty="0"/>
              <a:t>Consideration 1:  Accredited vs. Non-accredited internship</a:t>
            </a:r>
          </a:p>
        </p:txBody>
      </p:sp>
      <p:sp>
        <p:nvSpPr>
          <p:cNvPr id="3" name="Content Placeholder 2">
            <a:extLst>
              <a:ext uri="{FF2B5EF4-FFF2-40B4-BE49-F238E27FC236}">
                <a16:creationId xmlns:a16="http://schemas.microsoft.com/office/drawing/2014/main" id="{10228E00-A4A0-2B45-BE3E-8D03514ECF01}"/>
              </a:ext>
            </a:extLst>
          </p:cNvPr>
          <p:cNvSpPr>
            <a:spLocks noGrp="1"/>
          </p:cNvSpPr>
          <p:nvPr>
            <p:ph idx="1"/>
          </p:nvPr>
        </p:nvSpPr>
        <p:spPr/>
        <p:txBody>
          <a:bodyPr/>
          <a:lstStyle/>
          <a:p>
            <a:pPr marL="0" indent="0">
              <a:buNone/>
            </a:pPr>
            <a:r>
              <a:rPr lang="en-US" dirty="0"/>
              <a:t>From the APPIC Match Statistics for 2020-2021:</a:t>
            </a:r>
          </a:p>
          <a:p>
            <a:pPr marL="0" indent="0">
              <a:buNone/>
            </a:pPr>
            <a:endParaRPr lang="en-US" dirty="0"/>
          </a:p>
          <a:p>
            <a:r>
              <a:rPr lang="en-US" dirty="0"/>
              <a:t>3406 accredited positions were filled (97%)</a:t>
            </a:r>
          </a:p>
          <a:p>
            <a:r>
              <a:rPr lang="en-US" dirty="0"/>
              <a:t>  114 accredited positions were unfilled (3%)</a:t>
            </a:r>
          </a:p>
          <a:p>
            <a:endParaRPr lang="en-US" dirty="0"/>
          </a:p>
          <a:p>
            <a:r>
              <a:rPr lang="en-US" dirty="0"/>
              <a:t>  206  non-accredited positions were filled (58%)</a:t>
            </a:r>
          </a:p>
          <a:p>
            <a:r>
              <a:rPr lang="en-US" dirty="0"/>
              <a:t>  147  non-accredited positions were unfilled (42%)</a:t>
            </a:r>
          </a:p>
        </p:txBody>
      </p:sp>
    </p:spTree>
    <p:extLst>
      <p:ext uri="{BB962C8B-B14F-4D97-AF65-F5344CB8AC3E}">
        <p14:creationId xmlns:p14="http://schemas.microsoft.com/office/powerpoint/2010/main" val="3896912238"/>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4377B0"/>
      </a:accent1>
      <a:accent2>
        <a:srgbClr val="F1673B"/>
      </a:accent2>
      <a:accent3>
        <a:srgbClr val="A5A5A5"/>
      </a:accent3>
      <a:accent4>
        <a:srgbClr val="5BC18C"/>
      </a:accent4>
      <a:accent5>
        <a:srgbClr val="F46083"/>
      </a:accent5>
      <a:accent6>
        <a:srgbClr val="7F7F7F"/>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ibbons">
  <a:themeElements>
    <a:clrScheme name="Ribbons 4">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fontScheme name="Ribb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Ribbons 2">
        <a:dk1>
          <a:srgbClr val="001600"/>
        </a:dk1>
        <a:lt1>
          <a:srgbClr val="669900"/>
        </a:lt1>
        <a:dk2>
          <a:srgbClr val="000000"/>
        </a:dk2>
        <a:lt2>
          <a:srgbClr val="006600"/>
        </a:lt2>
        <a:accent1>
          <a:srgbClr val="336600"/>
        </a:accent1>
        <a:accent2>
          <a:srgbClr val="89BA00"/>
        </a:accent2>
        <a:accent3>
          <a:srgbClr val="B8CAAA"/>
        </a:accent3>
        <a:accent4>
          <a:srgbClr val="001100"/>
        </a:accent4>
        <a:accent5>
          <a:srgbClr val="ADB8AA"/>
        </a:accent5>
        <a:accent6>
          <a:srgbClr val="7CA800"/>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Ribbons 3">
        <a:dk1>
          <a:srgbClr val="000000"/>
        </a:dk1>
        <a:lt1>
          <a:srgbClr val="B2B2B2"/>
        </a:lt1>
        <a:dk2>
          <a:srgbClr val="000000"/>
        </a:dk2>
        <a:lt2>
          <a:srgbClr val="777777"/>
        </a:lt2>
        <a:accent1>
          <a:srgbClr val="CBCBCB"/>
        </a:accent1>
        <a:accent2>
          <a:srgbClr val="969696"/>
        </a:accent2>
        <a:accent3>
          <a:srgbClr val="D5D5D5"/>
        </a:accent3>
        <a:accent4>
          <a:srgbClr val="000000"/>
        </a:accent4>
        <a:accent5>
          <a:srgbClr val="E2E2E2"/>
        </a:accent5>
        <a:accent6>
          <a:srgbClr val="878787"/>
        </a:accent6>
        <a:hlink>
          <a:srgbClr val="333333"/>
        </a:hlink>
        <a:folHlink>
          <a:srgbClr val="777777"/>
        </a:folHlink>
      </a:clrScheme>
      <a:clrMap bg1="lt1" tx1="dk1" bg2="lt2" tx2="dk2" accent1="accent1" accent2="accent2" accent3="accent3" accent4="accent4" accent5="accent5" accent6="accent6" hlink="hlink" folHlink="folHlink"/>
    </a:extraClrScheme>
    <a:extraClrScheme>
      <a:clrScheme name="Ribbons 4">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Ribbons 5">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Ribbons 6">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8184</TotalTime>
  <Words>3391</Words>
  <Application>Microsoft Office PowerPoint</Application>
  <PresentationFormat>Widescreen</PresentationFormat>
  <Paragraphs>429</Paragraphs>
  <Slides>49</Slides>
  <Notes>26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49</vt:i4>
      </vt:variant>
    </vt:vector>
  </HeadingPairs>
  <TitlesOfParts>
    <vt:vector size="58" baseType="lpstr">
      <vt:lpstr>Arial</vt:lpstr>
      <vt:lpstr>Calibri</vt:lpstr>
      <vt:lpstr>Calibri Light</vt:lpstr>
      <vt:lpstr>Cambria</vt:lpstr>
      <vt:lpstr>Times New Roman</vt:lpstr>
      <vt:lpstr>Times New Roman Bold</vt:lpstr>
      <vt:lpstr>Times New Roman Bold Italic</vt:lpstr>
      <vt:lpstr>Office Theme</vt:lpstr>
      <vt:lpstr>Ribbons</vt:lpstr>
      <vt:lpstr>APPLYING TO CLINICAL INTERNSHIPS: INSIDER TIPS FOR MAXIMIZING YOUR SUCCESS</vt:lpstr>
      <vt:lpstr>Upcoming Webinars</vt:lpstr>
      <vt:lpstr>Audience Questions and Answers</vt:lpstr>
      <vt:lpstr>Moving from Contemplation to Action in Applying for a Psychology Internship</vt:lpstr>
      <vt:lpstr>Disclosures</vt:lpstr>
      <vt:lpstr>The Internship Application Process</vt:lpstr>
      <vt:lpstr>   </vt:lpstr>
      <vt:lpstr>Match Statistics Provided on APPIC website</vt:lpstr>
      <vt:lpstr>Consideration 1:  Accredited vs. Non-accredited internship</vt:lpstr>
      <vt:lpstr>Consideration 2:  What type of internship program do you want to attend?</vt:lpstr>
      <vt:lpstr>Consideration 3: Where do you want to reside during internship?</vt:lpstr>
      <vt:lpstr>Consideration #4: Check the Internship Brochure and Website for the Potential Programs</vt:lpstr>
      <vt:lpstr>From Consideration to Deliberation</vt:lpstr>
      <vt:lpstr>APPIC Surveys of Internship Training Directors</vt:lpstr>
      <vt:lpstr>From Deliberation to Application</vt:lpstr>
      <vt:lpstr>Internship Application Materials      Amy E. West, Ph.D. Internship Training Director University of Southern California/Children’s Hospital Los Angeles</vt:lpstr>
      <vt:lpstr>Most Important!</vt:lpstr>
      <vt:lpstr>The Curriculum Vitae</vt:lpstr>
      <vt:lpstr>CV Tips -- Do</vt:lpstr>
      <vt:lpstr>   </vt:lpstr>
      <vt:lpstr>Vita Checklist</vt:lpstr>
      <vt:lpstr>Personal Statement</vt:lpstr>
      <vt:lpstr>Basic Structure</vt:lpstr>
      <vt:lpstr>Personal Statement - Do</vt:lpstr>
      <vt:lpstr>Personal Statement – Don’t</vt:lpstr>
      <vt:lpstr>Cover Letter</vt:lpstr>
      <vt:lpstr>Basics</vt:lpstr>
      <vt:lpstr>Cover letter Structure</vt:lpstr>
      <vt:lpstr>Cover Letter -- Do</vt:lpstr>
      <vt:lpstr>Cover letter – Don’t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Big Picture</vt:lpstr>
      <vt:lpstr>   </vt:lpstr>
      <vt:lpstr>PowerPoint Presentation</vt:lpstr>
      <vt:lpstr>Interview Tips</vt:lpstr>
      <vt:lpstr>PowerPoint Presentation</vt:lpstr>
      <vt:lpstr>COVID Caveat </vt:lpstr>
      <vt:lpstr>  Thank you for participating  Still have questions?  Please post them on the SCCAP Listserv to continue the community discussion  div53@lists.apa.org   </vt:lpstr>
      <vt:lpstr>Source Citation for this Presentation</vt:lpstr>
      <vt:lpstr>     </vt:lpstr>
      <vt:lpstr> Technical Issues The webinar will be recorded and made available on SCCAP53.org.   If technical sound issues arise, we will:  1. Change from live stream images of the presenters to a placeholder slide. 2. If audio issues continue, we will request participants submit their questions and to sign-off of the webinar.    The panelist will continue to answer these questions on a recording.  The recording will be edited and made available on SCCAP53.org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Canty</dc:creator>
  <cp:lastModifiedBy>Yen-Ling Chen</cp:lastModifiedBy>
  <cp:revision>207</cp:revision>
  <dcterms:created xsi:type="dcterms:W3CDTF">2018-06-08T19:22:06Z</dcterms:created>
  <dcterms:modified xsi:type="dcterms:W3CDTF">2020-07-08T03:18:23Z</dcterms:modified>
</cp:coreProperties>
</file>