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8" r:id="rId2"/>
    <p:sldId id="259" r:id="rId3"/>
    <p:sldId id="373" r:id="rId4"/>
    <p:sldId id="617" r:id="rId5"/>
    <p:sldId id="375" r:id="rId6"/>
    <p:sldId id="364" r:id="rId7"/>
    <p:sldId id="374" r:id="rId8"/>
    <p:sldId id="376" r:id="rId9"/>
    <p:sldId id="366" r:id="rId10"/>
    <p:sldId id="367" r:id="rId11"/>
    <p:sldId id="368" r:id="rId12"/>
    <p:sldId id="370" r:id="rId13"/>
    <p:sldId id="371" r:id="rId14"/>
    <p:sldId id="377" r:id="rId15"/>
    <p:sldId id="378" r:id="rId16"/>
    <p:sldId id="285" r:id="rId17"/>
    <p:sldId id="602" r:id="rId18"/>
    <p:sldId id="603" r:id="rId19"/>
    <p:sldId id="604" r:id="rId20"/>
    <p:sldId id="605" r:id="rId21"/>
    <p:sldId id="606" r:id="rId22"/>
    <p:sldId id="284" r:id="rId23"/>
    <p:sldId id="286" r:id="rId24"/>
    <p:sldId id="282" r:id="rId25"/>
    <p:sldId id="591" r:id="rId26"/>
    <p:sldId id="593" r:id="rId27"/>
    <p:sldId id="271" r:id="rId28"/>
    <p:sldId id="607" r:id="rId29"/>
    <p:sldId id="609" r:id="rId30"/>
    <p:sldId id="610" r:id="rId31"/>
    <p:sldId id="612" r:id="rId32"/>
    <p:sldId id="613" r:id="rId33"/>
    <p:sldId id="614" r:id="rId34"/>
    <p:sldId id="615" r:id="rId35"/>
    <p:sldId id="616" r:id="rId36"/>
    <p:sldId id="598" r:id="rId37"/>
    <p:sldId id="363" r:id="rId38"/>
    <p:sldId id="365" r:id="rId39"/>
    <p:sldId id="29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extLst>
      <p:ext uri="{19B8F6BF-5375-455C-9EA6-DF929625EA0E}">
        <p15:presenceInfo xmlns:p15="http://schemas.microsoft.com/office/powerpoint/2012/main" userId="c1977f278e1379d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905" autoAdjust="0"/>
    <p:restoredTop sz="56389" autoAdjust="0"/>
  </p:normalViewPr>
  <p:slideViewPr>
    <p:cSldViewPr snapToGrid="0">
      <p:cViewPr varScale="1">
        <p:scale>
          <a:sx n="46" d="100"/>
          <a:sy n="46" d="100"/>
        </p:scale>
        <p:origin x="1459" y="43"/>
      </p:cViewPr>
      <p:guideLst>
        <p:guide orient="horz" pos="2160"/>
        <p:guide pos="3840"/>
      </p:guideLst>
    </p:cSldViewPr>
  </p:slideViewPr>
  <p:outlineViewPr>
    <p:cViewPr>
      <p:scale>
        <a:sx n="33" d="100"/>
        <a:sy n="33" d="100"/>
      </p:scale>
      <p:origin x="0" y="-19880"/>
    </p:cViewPr>
  </p:outlineViewPr>
  <p:notesTextViewPr>
    <p:cViewPr>
      <p:scale>
        <a:sx n="1" d="1"/>
        <a:sy n="1" d="1"/>
      </p:scale>
      <p:origin x="0" y="0"/>
    </p:cViewPr>
  </p:notesTextViewPr>
  <p:sorterViewPr>
    <p:cViewPr>
      <p:scale>
        <a:sx n="66" d="100"/>
        <a:sy n="66" d="100"/>
      </p:scale>
      <p:origin x="0" y="240"/>
    </p:cViewPr>
  </p:sorterViewPr>
  <p:notesViewPr>
    <p:cSldViewPr snapToGrid="0">
      <p:cViewPr varScale="1">
        <p:scale>
          <a:sx n="117" d="100"/>
          <a:sy n="117" d="100"/>
        </p:scale>
        <p:origin x="2992"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5153C3-706B-4A4C-9A7C-D2AC84C5D20F}" type="datetimeFigureOut">
              <a:rPr lang="en-US" smtClean="0"/>
              <a:t>5/12/2020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BE0A20-DEE2-4ADC-B82E-1970C63B1CF9}" type="slidenum">
              <a:rPr lang="en-US" smtClean="0"/>
              <a:t>‹#›</a:t>
            </a:fld>
            <a:endParaRPr lang="en-US"/>
          </a:p>
        </p:txBody>
      </p:sp>
    </p:spTree>
    <p:extLst>
      <p:ext uri="{BB962C8B-B14F-4D97-AF65-F5344CB8AC3E}">
        <p14:creationId xmlns:p14="http://schemas.microsoft.com/office/powerpoint/2010/main" val="3717975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BE0A20-DEE2-4ADC-B82E-1970C63B1CF9}" type="slidenum">
              <a:rPr lang="en-US" smtClean="0"/>
              <a:t>1</a:t>
            </a:fld>
            <a:endParaRPr lang="en-US"/>
          </a:p>
        </p:txBody>
      </p:sp>
    </p:spTree>
    <p:extLst>
      <p:ext uri="{BB962C8B-B14F-4D97-AF65-F5344CB8AC3E}">
        <p14:creationId xmlns:p14="http://schemas.microsoft.com/office/powerpoint/2010/main" val="4054009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BE0A20-DEE2-4ADC-B82E-1970C63B1CF9}" type="slidenum">
              <a:rPr lang="en-US" smtClean="0"/>
              <a:t>10</a:t>
            </a:fld>
            <a:endParaRPr lang="en-US"/>
          </a:p>
        </p:txBody>
      </p:sp>
    </p:spTree>
    <p:extLst>
      <p:ext uri="{BB962C8B-B14F-4D97-AF65-F5344CB8AC3E}">
        <p14:creationId xmlns:p14="http://schemas.microsoft.com/office/powerpoint/2010/main" val="1863502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istockphoto</a:t>
            </a:r>
            <a:r>
              <a:rPr lang="en-US" dirty="0"/>
              <a:t> </a:t>
            </a:r>
            <a:r>
              <a:rPr lang="en-US" sz="1200" b="0" i="0" kern="1200" dirty="0">
                <a:solidFill>
                  <a:schemeClr val="tx1"/>
                </a:solidFill>
                <a:effectLst/>
                <a:latin typeface="+mn-lt"/>
                <a:ea typeface="+mn-ea"/>
                <a:cs typeface="+mn-cs"/>
              </a:rPr>
              <a:t>1167729120</a:t>
            </a:r>
            <a:endParaRPr lang="en-US" dirty="0"/>
          </a:p>
        </p:txBody>
      </p:sp>
      <p:sp>
        <p:nvSpPr>
          <p:cNvPr id="4" name="Slide Number Placeholder 3"/>
          <p:cNvSpPr>
            <a:spLocks noGrp="1"/>
          </p:cNvSpPr>
          <p:nvPr>
            <p:ph type="sldNum" sz="quarter" idx="5"/>
          </p:nvPr>
        </p:nvSpPr>
        <p:spPr/>
        <p:txBody>
          <a:bodyPr/>
          <a:lstStyle/>
          <a:p>
            <a:fld id="{B1BE0A20-DEE2-4ADC-B82E-1970C63B1CF9}" type="slidenum">
              <a:rPr lang="en-US" smtClean="0"/>
              <a:t>12</a:t>
            </a:fld>
            <a:endParaRPr lang="en-US"/>
          </a:p>
        </p:txBody>
      </p:sp>
    </p:spTree>
    <p:extLst>
      <p:ext uri="{BB962C8B-B14F-4D97-AF65-F5344CB8AC3E}">
        <p14:creationId xmlns:p14="http://schemas.microsoft.com/office/powerpoint/2010/main" val="3660003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BE0A20-DEE2-4ADC-B82E-1970C63B1CF9}" type="slidenum">
              <a:rPr lang="en-US" smtClean="0"/>
              <a:t>13</a:t>
            </a:fld>
            <a:endParaRPr lang="en-US"/>
          </a:p>
        </p:txBody>
      </p:sp>
    </p:spTree>
    <p:extLst>
      <p:ext uri="{BB962C8B-B14F-4D97-AF65-F5344CB8AC3E}">
        <p14:creationId xmlns:p14="http://schemas.microsoft.com/office/powerpoint/2010/main" val="3997914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 share screen to Alfonso</a:t>
            </a:r>
          </a:p>
        </p:txBody>
      </p:sp>
      <p:sp>
        <p:nvSpPr>
          <p:cNvPr id="4" name="Slide Number Placeholder 3"/>
          <p:cNvSpPr>
            <a:spLocks noGrp="1"/>
          </p:cNvSpPr>
          <p:nvPr>
            <p:ph type="sldNum" sz="quarter" idx="5"/>
          </p:nvPr>
        </p:nvSpPr>
        <p:spPr/>
        <p:txBody>
          <a:bodyPr/>
          <a:lstStyle/>
          <a:p>
            <a:fld id="{B1BE0A20-DEE2-4ADC-B82E-1970C63B1CF9}" type="slidenum">
              <a:rPr lang="en-US" smtClean="0"/>
              <a:t>14</a:t>
            </a:fld>
            <a:endParaRPr lang="en-US"/>
          </a:p>
        </p:txBody>
      </p:sp>
    </p:spTree>
    <p:extLst>
      <p:ext uri="{BB962C8B-B14F-4D97-AF65-F5344CB8AC3E}">
        <p14:creationId xmlns:p14="http://schemas.microsoft.com/office/powerpoint/2010/main" val="4082839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BE0A20-DEE2-4ADC-B82E-1970C63B1CF9}" type="slidenum">
              <a:rPr lang="en-US" smtClean="0"/>
              <a:t>32</a:t>
            </a:fld>
            <a:endParaRPr lang="en-US"/>
          </a:p>
        </p:txBody>
      </p:sp>
    </p:spTree>
    <p:extLst>
      <p:ext uri="{BB962C8B-B14F-4D97-AF65-F5344CB8AC3E}">
        <p14:creationId xmlns:p14="http://schemas.microsoft.com/office/powerpoint/2010/main" val="207651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BE0A20-DEE2-4ADC-B82E-1970C63B1CF9}" type="slidenum">
              <a:rPr lang="en-US" smtClean="0"/>
              <a:t>34</a:t>
            </a:fld>
            <a:endParaRPr lang="en-US"/>
          </a:p>
        </p:txBody>
      </p:sp>
    </p:spTree>
    <p:extLst>
      <p:ext uri="{BB962C8B-B14F-4D97-AF65-F5344CB8AC3E}">
        <p14:creationId xmlns:p14="http://schemas.microsoft.com/office/powerpoint/2010/main" val="2590928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BE0A20-DEE2-4ADC-B82E-1970C63B1CF9}" type="slidenum">
              <a:rPr lang="en-US" smtClean="0"/>
              <a:t>38</a:t>
            </a:fld>
            <a:endParaRPr lang="en-US"/>
          </a:p>
        </p:txBody>
      </p:sp>
    </p:spTree>
    <p:extLst>
      <p:ext uri="{BB962C8B-B14F-4D97-AF65-F5344CB8AC3E}">
        <p14:creationId xmlns:p14="http://schemas.microsoft.com/office/powerpoint/2010/main" val="3809641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BE0A20-DEE2-4ADC-B82E-1970C63B1C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940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BE0A20-DEE2-4ADC-B82E-1970C63B1CF9}" type="slidenum">
              <a:rPr lang="en-US" smtClean="0"/>
              <a:t>2</a:t>
            </a:fld>
            <a:endParaRPr lang="en-US"/>
          </a:p>
        </p:txBody>
      </p:sp>
    </p:spTree>
    <p:extLst>
      <p:ext uri="{BB962C8B-B14F-4D97-AF65-F5344CB8AC3E}">
        <p14:creationId xmlns:p14="http://schemas.microsoft.com/office/powerpoint/2010/main" val="1184255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After this webinar participants will be able to:</a:t>
            </a:r>
          </a:p>
          <a:p>
            <a:pPr fontAlgn="base"/>
            <a:r>
              <a:rPr lang="en-US" sz="1200" b="0" i="0" kern="1200" dirty="0">
                <a:solidFill>
                  <a:schemeClr val="tx1"/>
                </a:solidFill>
                <a:effectLst/>
                <a:latin typeface="+mn-lt"/>
                <a:ea typeface="+mn-ea"/>
                <a:cs typeface="+mn-cs"/>
              </a:rPr>
              <a:t>1.     Identify the guiding principles of multicultural competency.</a:t>
            </a:r>
          </a:p>
          <a:p>
            <a:pPr fontAlgn="base"/>
            <a:r>
              <a:rPr lang="en-US" sz="1200" b="0" i="0" kern="1200" dirty="0">
                <a:solidFill>
                  <a:schemeClr val="tx1"/>
                </a:solidFill>
                <a:effectLst/>
                <a:latin typeface="+mn-lt"/>
                <a:ea typeface="+mn-ea"/>
                <a:cs typeface="+mn-cs"/>
              </a:rPr>
              <a:t>2.     Understand the Ecological Model of the Multicultural Guidelines.</a:t>
            </a:r>
          </a:p>
          <a:p>
            <a:pPr fontAlgn="base"/>
            <a:r>
              <a:rPr lang="en-US" sz="1200" b="0" i="0" kern="1200" dirty="0">
                <a:solidFill>
                  <a:schemeClr val="tx1"/>
                </a:solidFill>
                <a:effectLst/>
                <a:latin typeface="+mn-lt"/>
                <a:ea typeface="+mn-ea"/>
                <a:cs typeface="+mn-cs"/>
              </a:rPr>
              <a:t>3.     Apply the principles of multicultural practice to working with diverse families</a:t>
            </a:r>
          </a:p>
          <a:p>
            <a:endParaRPr lang="en-US" dirty="0"/>
          </a:p>
        </p:txBody>
      </p:sp>
      <p:sp>
        <p:nvSpPr>
          <p:cNvPr id="4" name="Slide Number Placeholder 3"/>
          <p:cNvSpPr>
            <a:spLocks noGrp="1"/>
          </p:cNvSpPr>
          <p:nvPr>
            <p:ph type="sldNum" sz="quarter" idx="5"/>
          </p:nvPr>
        </p:nvSpPr>
        <p:spPr/>
        <p:txBody>
          <a:bodyPr/>
          <a:lstStyle/>
          <a:p>
            <a:fld id="{B1BE0A20-DEE2-4ADC-B82E-1970C63B1CF9}" type="slidenum">
              <a:rPr lang="en-US" smtClean="0"/>
              <a:t>3</a:t>
            </a:fld>
            <a:endParaRPr lang="en-US"/>
          </a:p>
        </p:txBody>
      </p:sp>
    </p:spTree>
    <p:extLst>
      <p:ext uri="{BB962C8B-B14F-4D97-AF65-F5344CB8AC3E}">
        <p14:creationId xmlns:p14="http://schemas.microsoft.com/office/powerpoint/2010/main" val="288914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BE0A20-DEE2-4ADC-B82E-1970C63B1CF9}" type="slidenum">
              <a:rPr lang="en-US" smtClean="0"/>
              <a:t>4</a:t>
            </a:fld>
            <a:endParaRPr lang="en-US"/>
          </a:p>
        </p:txBody>
      </p:sp>
    </p:spTree>
    <p:extLst>
      <p:ext uri="{BB962C8B-B14F-4D97-AF65-F5344CB8AC3E}">
        <p14:creationId xmlns:p14="http://schemas.microsoft.com/office/powerpoint/2010/main" val="2535398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BE0A20-DEE2-4ADC-B82E-1970C63B1CF9}" type="slidenum">
              <a:rPr lang="en-US" smtClean="0"/>
              <a:t>5</a:t>
            </a:fld>
            <a:endParaRPr lang="en-US"/>
          </a:p>
        </p:txBody>
      </p:sp>
    </p:spTree>
    <p:extLst>
      <p:ext uri="{BB962C8B-B14F-4D97-AF65-F5344CB8AC3E}">
        <p14:creationId xmlns:p14="http://schemas.microsoft.com/office/powerpoint/2010/main" val="2029349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BE0A20-DEE2-4ADC-B82E-1970C63B1CF9}" type="slidenum">
              <a:rPr lang="en-US" smtClean="0"/>
              <a:t>6</a:t>
            </a:fld>
            <a:endParaRPr lang="en-US"/>
          </a:p>
        </p:txBody>
      </p:sp>
    </p:spTree>
    <p:extLst>
      <p:ext uri="{BB962C8B-B14F-4D97-AF65-F5344CB8AC3E}">
        <p14:creationId xmlns:p14="http://schemas.microsoft.com/office/powerpoint/2010/main" val="545195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There are 10 guidelines in the recent APA guidelines. </a:t>
            </a:r>
          </a:p>
          <a:p>
            <a:endParaRPr lang="en-US" b="0" dirty="0"/>
          </a:p>
          <a:p>
            <a:pPr fontAlgn="base"/>
            <a:r>
              <a:rPr lang="en-US" sz="1200" b="0" i="0" kern="1200" dirty="0">
                <a:solidFill>
                  <a:schemeClr val="tx1"/>
                </a:solidFill>
                <a:effectLst/>
                <a:latin typeface="+mn-lt"/>
                <a:ea typeface="+mn-ea"/>
                <a:cs typeface="+mn-cs"/>
              </a:rPr>
              <a:t>The guidelines are:</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Psychologists seek to recognize and understand that identity and self-definition are fluid and complex and that the interaction between the two is dynamic. To this end, psychologists appreciate that intersectionality is shaped by the multiplicity of the individual's social contexts.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Psychologists aspire to recognize and understand that as cultural beings, they hold attitudes and beliefs that can influence their perceptions of and interactions with others as well as their clinical and empirical conceptualizations. As such, psychologists strive to move beyond conceptualizations rooted in categorical assumptions, biases, and/or formulations based on limited knowledge about individuals and communities.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Psychologists strive to recognize and understand the role of language and communication through engagement that is sensitive to the lived experience of the individual, couple, family, group, community and/or organizations with whom they interact. Psychologists also seek to understand how they bring their own language and communication to these interactions.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Psychologists endeavor to be aware of the role of the social and physical environment in the lives of clients, students, research participants, and/or consultees.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Psychologists aspire to recognize and understand historical and contemporary experiences with power, privilege and oppression. As such, they seek to address institutional barriers and related inequities, disproportionalities, and disparities of law enforcement, administration of criminal justice, educational, mental health, and other systems as they seek to promote justice, human rights, and access to quality and equitable mental and behavioral health services.</a:t>
            </a:r>
          </a:p>
          <a:p>
            <a:endParaRPr lang="en-US" b="0" dirty="0"/>
          </a:p>
        </p:txBody>
      </p:sp>
      <p:sp>
        <p:nvSpPr>
          <p:cNvPr id="4" name="Slide Number Placeholder 3"/>
          <p:cNvSpPr>
            <a:spLocks noGrp="1"/>
          </p:cNvSpPr>
          <p:nvPr>
            <p:ph type="sldNum" sz="quarter" idx="5"/>
          </p:nvPr>
        </p:nvSpPr>
        <p:spPr/>
        <p:txBody>
          <a:bodyPr/>
          <a:lstStyle/>
          <a:p>
            <a:fld id="{B1BE0A20-DEE2-4ADC-B82E-1970C63B1CF9}" type="slidenum">
              <a:rPr lang="en-US" smtClean="0"/>
              <a:t>7</a:t>
            </a:fld>
            <a:endParaRPr lang="en-US"/>
          </a:p>
        </p:txBody>
      </p:sp>
    </p:spTree>
    <p:extLst>
      <p:ext uri="{BB962C8B-B14F-4D97-AF65-F5344CB8AC3E}">
        <p14:creationId xmlns:p14="http://schemas.microsoft.com/office/powerpoint/2010/main" val="15833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Psychologists seek to promote culturally adaptive interventions and advocacy within and across systems, including prevention, early intervention and recovery.</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Psychologists endeavor to examine the profession's assumptions and practices within an international context, whether domestically or internationally-based, and consider how this globalization has an impact on the psychologist's self-definition, purpose, role, and function.</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Psychologists seek awareness and understanding of how developmental stages and life transitions intersect with the larger </a:t>
            </a:r>
            <a:r>
              <a:rPr lang="en-US" sz="1200" b="0" i="0" kern="1200" dirty="0" err="1">
                <a:solidFill>
                  <a:schemeClr val="tx1"/>
                </a:solidFill>
                <a:effectLst/>
                <a:latin typeface="+mn-lt"/>
                <a:ea typeface="+mn-ea"/>
                <a:cs typeface="+mn-cs"/>
              </a:rPr>
              <a:t>biosociocultural</a:t>
            </a:r>
            <a:r>
              <a:rPr lang="en-US" sz="1200" b="0" i="0" kern="1200" dirty="0">
                <a:solidFill>
                  <a:schemeClr val="tx1"/>
                </a:solidFill>
                <a:effectLst/>
                <a:latin typeface="+mn-lt"/>
                <a:ea typeface="+mn-ea"/>
                <a:cs typeface="+mn-cs"/>
              </a:rPr>
              <a:t> context, how identity evolves as a function of such intersections and how these different socialization and maturation experiences influence worldview and identity.</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Psychologists strive to conduct culturally appropriate and informed research, teaching, supervision, consultation, assessment, interpretation, diagnosis, dissemination, and evaluation of efficacy as they address the first four levels of the Layered Ecological Model of the Multicultural Guidelines.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Psychologists actively strive to take a strength-based approach when working with individuals, families, groups, communities and organizations that seeks to build resilience and decrease trauma within the sociocultural context.</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B1BE0A20-DEE2-4ADC-B82E-1970C63B1CF9}" type="slidenum">
              <a:rPr lang="en-US" smtClean="0"/>
              <a:t>8</a:t>
            </a:fld>
            <a:endParaRPr lang="en-US"/>
          </a:p>
        </p:txBody>
      </p:sp>
    </p:spTree>
    <p:extLst>
      <p:ext uri="{BB962C8B-B14F-4D97-AF65-F5344CB8AC3E}">
        <p14:creationId xmlns:p14="http://schemas.microsoft.com/office/powerpoint/2010/main" val="1046668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levels</a:t>
            </a:r>
          </a:p>
        </p:txBody>
      </p:sp>
      <p:sp>
        <p:nvSpPr>
          <p:cNvPr id="4" name="Slide Number Placeholder 3"/>
          <p:cNvSpPr>
            <a:spLocks noGrp="1"/>
          </p:cNvSpPr>
          <p:nvPr>
            <p:ph type="sldNum" sz="quarter" idx="5"/>
          </p:nvPr>
        </p:nvSpPr>
        <p:spPr/>
        <p:txBody>
          <a:bodyPr/>
          <a:lstStyle/>
          <a:p>
            <a:fld id="{B1BE0A20-DEE2-4ADC-B82E-1970C63B1CF9}" type="slidenum">
              <a:rPr lang="en-US" smtClean="0"/>
              <a:t>9</a:t>
            </a:fld>
            <a:endParaRPr lang="en-US"/>
          </a:p>
        </p:txBody>
      </p:sp>
    </p:spTree>
    <p:extLst>
      <p:ext uri="{BB962C8B-B14F-4D97-AF65-F5344CB8AC3E}">
        <p14:creationId xmlns:p14="http://schemas.microsoft.com/office/powerpoint/2010/main" val="1495868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600">
                <a:latin typeface="Cambria" panose="02040503050406030204" pitchFamily="18"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sz="1400">
                <a:latin typeface="Cambria" panose="02040503050406030204" pitchFamily="18" charset="0"/>
              </a:defRPr>
            </a:lvl1pPr>
          </a:lstStyle>
          <a:p>
            <a:fld id="{5CBD6D51-B1BF-4715-A036-004D317A57E8}" type="datetimeFigureOut">
              <a:rPr lang="en-US" smtClean="0"/>
              <a:pPr/>
              <a:t>5/12/2020</a:t>
            </a:fld>
            <a:endParaRPr lang="en-US"/>
          </a:p>
        </p:txBody>
      </p:sp>
      <p:sp>
        <p:nvSpPr>
          <p:cNvPr id="5" name="Footer Placeholder 4"/>
          <p:cNvSpPr>
            <a:spLocks noGrp="1"/>
          </p:cNvSpPr>
          <p:nvPr>
            <p:ph type="ftr" sz="quarter" idx="11"/>
          </p:nvPr>
        </p:nvSpPr>
        <p:spPr/>
        <p:txBody>
          <a:bodyPr/>
          <a:lstStyle>
            <a:lvl1pPr>
              <a:defRPr sz="1400">
                <a:latin typeface="Cambria" panose="02040503050406030204"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sz="1400">
                <a:latin typeface="Cambria" panose="02040503050406030204" pitchFamily="18" charset="0"/>
              </a:defRPr>
            </a:lvl1pPr>
          </a:lstStyle>
          <a:p>
            <a:fld id="{29BA9B48-D0CA-41FD-A227-DEEB8ACFB85B}" type="slidenum">
              <a:rPr lang="en-US" smtClean="0"/>
              <a:pPr/>
              <a:t>‹#›</a:t>
            </a:fld>
            <a:endParaRPr lang="en-US"/>
          </a:p>
        </p:txBody>
      </p:sp>
    </p:spTree>
    <p:extLst>
      <p:ext uri="{BB962C8B-B14F-4D97-AF65-F5344CB8AC3E}">
        <p14:creationId xmlns:p14="http://schemas.microsoft.com/office/powerpoint/2010/main" val="74432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BD6D51-B1BF-4715-A036-004D317A57E8}"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3693169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BD6D51-B1BF-4715-A036-004D317A57E8}"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2548845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6BC85C-3AB1-DB4C-9EF4-209C8026FE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C5860E-6D35-5149-9DD2-297A02B0F49B}"/>
              </a:ext>
            </a:extLst>
          </p:cNvPr>
          <p:cNvSpPr>
            <a:spLocks noGrp="1"/>
          </p:cNvSpPr>
          <p:nvPr>
            <p:ph type="title"/>
          </p:nvPr>
        </p:nvSpPr>
        <p:spPr>
          <a:xfrm>
            <a:off x="1299028" y="681037"/>
            <a:ext cx="9593944" cy="1325563"/>
          </a:xfrm>
        </p:spPr>
        <p:txBody>
          <a:bodyPr/>
          <a:lstStyle/>
          <a:p>
            <a:r>
              <a:rPr lang="en-US" dirty="0"/>
              <a:t>Click to edit Master title style</a:t>
            </a:r>
          </a:p>
        </p:txBody>
      </p:sp>
      <p:sp>
        <p:nvSpPr>
          <p:cNvPr id="7" name="Content Placeholder 3">
            <a:extLst>
              <a:ext uri="{FF2B5EF4-FFF2-40B4-BE49-F238E27FC236}">
                <a16:creationId xmlns:a16="http://schemas.microsoft.com/office/drawing/2014/main" id="{CDF014A8-C96F-0048-89AA-6C36E8078F8C}"/>
              </a:ext>
            </a:extLst>
          </p:cNvPr>
          <p:cNvSpPr>
            <a:spLocks noGrp="1"/>
          </p:cNvSpPr>
          <p:nvPr>
            <p:ph sz="half" idx="2"/>
          </p:nvPr>
        </p:nvSpPr>
        <p:spPr>
          <a:xfrm>
            <a:off x="1299028" y="2280729"/>
            <a:ext cx="4698547" cy="390893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5">
            <a:extLst>
              <a:ext uri="{FF2B5EF4-FFF2-40B4-BE49-F238E27FC236}">
                <a16:creationId xmlns:a16="http://schemas.microsoft.com/office/drawing/2014/main" id="{D6491233-879F-3241-9171-DFF90E126DB9}"/>
              </a:ext>
            </a:extLst>
          </p:cNvPr>
          <p:cNvSpPr>
            <a:spLocks noGrp="1"/>
          </p:cNvSpPr>
          <p:nvPr>
            <p:ph sz="quarter" idx="4"/>
          </p:nvPr>
        </p:nvSpPr>
        <p:spPr>
          <a:xfrm>
            <a:off x="6172200" y="2280729"/>
            <a:ext cx="4720772" cy="390893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7972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97659" cy="914400"/>
          </a:xfrm>
        </p:spPr>
        <p:txBody>
          <a:bodyPr/>
          <a:lstStyle>
            <a:lvl1pPr>
              <a:defRPr>
                <a:latin typeface="Cambria" panose="02040503050406030204" pitchFamily="18" charset="0"/>
              </a:defRPr>
            </a:lvl1pPr>
          </a:lstStyle>
          <a:p>
            <a:r>
              <a:rPr lang="en-US" dirty="0"/>
              <a:t>Click to edit Master title style</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46185" r="49765"/>
          <a:stretch/>
        </p:blipFill>
        <p:spPr>
          <a:xfrm>
            <a:off x="60960" y="5834813"/>
            <a:ext cx="12070080" cy="1023187"/>
          </a:xfrm>
          <a:prstGeom prst="rect">
            <a:avLst/>
          </a:prstGeom>
        </p:spPr>
      </p:pic>
      <p:sp>
        <p:nvSpPr>
          <p:cNvPr id="3" name="Content Placeholder 2"/>
          <p:cNvSpPr>
            <a:spLocks noGrp="1"/>
          </p:cNvSpPr>
          <p:nvPr>
            <p:ph idx="1"/>
          </p:nvPr>
        </p:nvSpPr>
        <p:spPr>
          <a:xfrm>
            <a:off x="838200" y="1539875"/>
            <a:ext cx="10515600" cy="4389120"/>
          </a:xfrm>
        </p:spPr>
        <p:txBody>
          <a:bodyPr/>
          <a:lstStyle>
            <a:lvl1pPr>
              <a:defRPr sz="2400">
                <a:latin typeface="Cambria" panose="02040503050406030204" pitchFamily="18" charset="0"/>
              </a:defRPr>
            </a:lvl1pPr>
            <a:lvl2pPr>
              <a:defRPr sz="2200">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sz="140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6834" y="165100"/>
            <a:ext cx="1294297" cy="1289304"/>
          </a:xfrm>
          <a:prstGeom prst="rect">
            <a:avLst/>
          </a:prstGeom>
        </p:spPr>
      </p:pic>
      <p:sp>
        <p:nvSpPr>
          <p:cNvPr id="9" name="Rectangle 8"/>
          <p:cNvSpPr/>
          <p:nvPr userDrawn="1"/>
        </p:nvSpPr>
        <p:spPr>
          <a:xfrm>
            <a:off x="-30480" y="6345936"/>
            <a:ext cx="12252960" cy="512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mbria" panose="02040503050406030204" pitchFamily="18" charset="0"/>
              </a:rPr>
              <a:t>SCCAP53.org				effectivechildtherapy.org</a:t>
            </a:r>
          </a:p>
        </p:txBody>
      </p:sp>
    </p:spTree>
    <p:extLst>
      <p:ext uri="{BB962C8B-B14F-4D97-AF65-F5344CB8AC3E}">
        <p14:creationId xmlns:p14="http://schemas.microsoft.com/office/powerpoint/2010/main" val="1003614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BD6D51-B1BF-4715-A036-004D317A57E8}"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374871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BD6D51-B1BF-4715-A036-004D317A57E8}" type="datetimeFigureOut">
              <a:rPr lang="en-US" smtClean="0"/>
              <a:t>5/12/2020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2006352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BD6D51-B1BF-4715-A036-004D317A57E8}" type="datetimeFigureOut">
              <a:rPr lang="en-US" smtClean="0"/>
              <a:t>5/12/2020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4037380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BD6D51-B1BF-4715-A036-004D317A57E8}" type="datetimeFigureOut">
              <a:rPr lang="en-US" smtClean="0"/>
              <a:t>5/12/2020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2757248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D6D51-B1BF-4715-A036-004D317A57E8}" type="datetimeFigureOut">
              <a:rPr lang="en-US" smtClean="0"/>
              <a:t>5/12/2020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3165559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BD6D51-B1BF-4715-A036-004D317A57E8}" type="datetimeFigureOut">
              <a:rPr lang="en-US" smtClean="0"/>
              <a:t>5/12/2020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2589256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BD6D51-B1BF-4715-A036-004D317A57E8}" type="datetimeFigureOut">
              <a:rPr lang="en-US" smtClean="0"/>
              <a:t>5/12/2020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BA9B48-D0CA-41FD-A227-DEEB8ACFB85B}" type="slidenum">
              <a:rPr lang="en-US" smtClean="0"/>
              <a:t>‹#›</a:t>
            </a:fld>
            <a:endParaRPr lang="en-US"/>
          </a:p>
        </p:txBody>
      </p:sp>
    </p:spTree>
    <p:extLst>
      <p:ext uri="{BB962C8B-B14F-4D97-AF65-F5344CB8AC3E}">
        <p14:creationId xmlns:p14="http://schemas.microsoft.com/office/powerpoint/2010/main" val="1828896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D6D51-B1BF-4715-A036-004D317A57E8}" type="datetimeFigureOut">
              <a:rPr lang="en-US" smtClean="0"/>
              <a:t>5/12/2020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A9B48-D0CA-41FD-A227-DEEB8ACFB85B}" type="slidenum">
              <a:rPr lang="en-US" smtClean="0"/>
              <a:t>‹#›</a:t>
            </a:fld>
            <a:endParaRPr lang="en-US"/>
          </a:p>
        </p:txBody>
      </p:sp>
    </p:spTree>
    <p:extLst>
      <p:ext uri="{BB962C8B-B14F-4D97-AF65-F5344CB8AC3E}">
        <p14:creationId xmlns:p14="http://schemas.microsoft.com/office/powerpoint/2010/main" val="1061492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sccap53.org/resources/education-resources/webinar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hyperlink" Target="mailto:div53@lists.apa.org"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sccapdiv53@gmail.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sccap53.org/resources/education-resources/webinars/recordedwebinar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package" Target="../embeddings/Microsoft_Word_Document.docx"/></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884" y="468629"/>
            <a:ext cx="10212575" cy="2045971"/>
          </a:xfrm>
        </p:spPr>
        <p:txBody>
          <a:bodyPr>
            <a:noAutofit/>
          </a:bodyPr>
          <a:lstStyle/>
          <a:p>
            <a:r>
              <a:rPr lang="en-US" sz="3200" b="1" i="1" dirty="0">
                <a:solidFill>
                  <a:schemeClr val="accent1"/>
                </a:solidFill>
              </a:rPr>
              <a:t>Addressing Intersectionality When Working With Children &amp; Families:  Applying the Multicultural Guidelines </a:t>
            </a:r>
            <a:endParaRPr lang="en-US" sz="3200" b="1" dirty="0">
              <a:solidFill>
                <a:schemeClr val="accent1"/>
              </a:solidFill>
            </a:endParaRPr>
          </a:p>
        </p:txBody>
      </p:sp>
      <p:sp>
        <p:nvSpPr>
          <p:cNvPr id="3" name="Content Placeholder 2"/>
          <p:cNvSpPr>
            <a:spLocks noGrp="1"/>
          </p:cNvSpPr>
          <p:nvPr>
            <p:ph idx="1"/>
          </p:nvPr>
        </p:nvSpPr>
        <p:spPr>
          <a:xfrm>
            <a:off x="223284" y="2514600"/>
            <a:ext cx="11021186" cy="3225552"/>
          </a:xfrm>
        </p:spPr>
        <p:txBody>
          <a:bodyPr>
            <a:normAutofit fontScale="85000" lnSpcReduction="20000"/>
          </a:bodyPr>
          <a:lstStyle/>
          <a:p>
            <a:pPr marL="457200" lvl="1" indent="0">
              <a:spcBef>
                <a:spcPts val="0"/>
              </a:spcBef>
              <a:buNone/>
            </a:pPr>
            <a:r>
              <a:rPr lang="en-US" sz="2400" b="1" dirty="0">
                <a:solidFill>
                  <a:schemeClr val="accent2"/>
                </a:solidFill>
                <a:latin typeface="Arial" panose="020B0604020202020204" pitchFamily="34" charset="0"/>
                <a:cs typeface="Arial" panose="020B0604020202020204" pitchFamily="34" charset="0"/>
              </a:rPr>
              <a:t>Presenters: </a:t>
            </a:r>
            <a:r>
              <a:rPr lang="en-US" sz="2400" b="1" dirty="0">
                <a:latin typeface="Arial" panose="020B0604020202020204" pitchFamily="34" charset="0"/>
                <a:cs typeface="Arial" panose="020B0604020202020204" pitchFamily="34" charset="0"/>
              </a:rPr>
              <a:t>Alfonso Mercado, PhD, </a:t>
            </a:r>
            <a:r>
              <a:rPr lang="en-US" dirty="0"/>
              <a:t>Assistant Professor in the Department of Psychological Science and School of Medicine's Psychiatry and Neurology Department at the University of Texas-Rio Grande Valley and is a Licensed Psychologist. </a:t>
            </a:r>
            <a:br>
              <a:rPr lang="en-US" dirty="0"/>
            </a:br>
            <a:r>
              <a:rPr lang="en-US" dirty="0"/>
              <a:t>President-Elect Designate of the Texas Psychological Association and elected to the Committee on Rural Health at APA.</a:t>
            </a:r>
          </a:p>
          <a:p>
            <a:pPr marL="457200" lvl="1" indent="0">
              <a:spcBef>
                <a:spcPts val="0"/>
              </a:spcBef>
              <a:buNone/>
            </a:pPr>
            <a:endParaRPr lang="en-US" sz="2400" b="1" dirty="0">
              <a:latin typeface="Arial" panose="020B0604020202020204" pitchFamily="34" charset="0"/>
              <a:cs typeface="Arial" panose="020B0604020202020204" pitchFamily="34" charset="0"/>
            </a:endParaRPr>
          </a:p>
          <a:p>
            <a:pPr marL="457200" lvl="1" indent="0">
              <a:spcBef>
                <a:spcPts val="0"/>
              </a:spcBef>
              <a:buNone/>
            </a:pPr>
            <a:r>
              <a:rPr lang="en-US" sz="2400" b="1" dirty="0">
                <a:latin typeface="Arial" panose="020B0604020202020204" pitchFamily="34" charset="0"/>
                <a:cs typeface="Arial" panose="020B0604020202020204" pitchFamily="34" charset="0"/>
              </a:rPr>
              <a:t>Erlanger A. Turner, PhD, </a:t>
            </a:r>
            <a:r>
              <a:rPr lang="en-US" dirty="0">
                <a:cs typeface="Arial" panose="020B0604020202020204" pitchFamily="34" charset="0"/>
              </a:rPr>
              <a:t>A</a:t>
            </a:r>
            <a:r>
              <a:rPr lang="en-US" dirty="0"/>
              <a:t>ssistant Professor of Psychology at Pepperdine University in the Graduate School of Education and Psychology.  </a:t>
            </a:r>
          </a:p>
          <a:p>
            <a:pPr marL="457200" lvl="1" indent="0">
              <a:spcBef>
                <a:spcPts val="0"/>
              </a:spcBef>
              <a:buNone/>
            </a:pPr>
            <a:r>
              <a:rPr lang="en-US" dirty="0"/>
              <a:t>Chair, SCCAP Diversity Committee and SCCAP Board Member at Large (Diversity). SCCAP Leadership Education to Advance Diversity </a:t>
            </a:r>
            <a:r>
              <a:rPr lang="en-US"/>
              <a:t>conference, founder </a:t>
            </a:r>
            <a:r>
              <a:rPr lang="en-US" dirty="0"/>
              <a:t>and Chair,  and President of APA Division 37: Society for Child and Family Policy and Practice. </a:t>
            </a:r>
          </a:p>
          <a:p>
            <a:pPr marL="0" lvl="0" indent="0">
              <a:spcBef>
                <a:spcPts val="0"/>
              </a:spcBef>
              <a:buNone/>
            </a:pPr>
            <a:endParaRPr lang="en-US" sz="2600" b="1" dirty="0">
              <a:latin typeface="Arial" panose="020B0604020202020204" pitchFamily="34" charset="0"/>
              <a:cs typeface="Arial" panose="020B0604020202020204" pitchFamily="34" charset="0"/>
            </a:endParaRPr>
          </a:p>
          <a:p>
            <a:pPr marL="0" indent="0" algn="r">
              <a:buNone/>
            </a:pPr>
            <a:r>
              <a:rPr lang="en-US" b="1" dirty="0">
                <a:solidFill>
                  <a:schemeClr val="accent2"/>
                </a:solidFill>
                <a:latin typeface="Arial" panose="020B0604020202020204" pitchFamily="34" charset="0"/>
                <a:cs typeface="Arial" panose="020B0604020202020204" pitchFamily="34" charset="0"/>
              </a:rPr>
              <a:t>Moderator: </a:t>
            </a:r>
            <a:r>
              <a:rPr lang="en-US" b="1" dirty="0">
                <a:solidFill>
                  <a:schemeClr val="accent2"/>
                </a:solidFill>
              </a:rPr>
              <a:t> </a:t>
            </a:r>
            <a:r>
              <a:rPr lang="en-US" b="1" dirty="0"/>
              <a:t>Trista Perez-Crawford</a:t>
            </a:r>
            <a:r>
              <a:rPr lang="en-US" dirty="0"/>
              <a:t>,</a:t>
            </a:r>
            <a:r>
              <a:rPr lang="en-US" b="1" dirty="0"/>
              <a:t> PhD</a:t>
            </a:r>
            <a:r>
              <a:rPr lang="en-US" dirty="0"/>
              <a:t>, </a:t>
            </a:r>
            <a:r>
              <a:rPr lang="en-US" sz="2200" dirty="0"/>
              <a:t>Clinical Assistant Professor of Pediatrics, University of Missouri-Kansas City School of Medicine</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5153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BA2B1-DCE9-0945-B79E-391337730529}"/>
              </a:ext>
            </a:extLst>
          </p:cNvPr>
          <p:cNvSpPr>
            <a:spLocks noGrp="1"/>
          </p:cNvSpPr>
          <p:nvPr>
            <p:ph type="title"/>
          </p:nvPr>
        </p:nvSpPr>
        <p:spPr/>
        <p:txBody>
          <a:bodyPr/>
          <a:lstStyle/>
          <a:p>
            <a:r>
              <a:rPr lang="en-US" dirty="0"/>
              <a:t>APA Multicultural Guidelines (2017)</a:t>
            </a:r>
          </a:p>
        </p:txBody>
      </p:sp>
      <p:sp>
        <p:nvSpPr>
          <p:cNvPr id="3" name="Content Placeholder 2">
            <a:extLst>
              <a:ext uri="{FF2B5EF4-FFF2-40B4-BE49-F238E27FC236}">
                <a16:creationId xmlns:a16="http://schemas.microsoft.com/office/drawing/2014/main" id="{710B3F62-C430-0741-AD05-B821B3E08AC2}"/>
              </a:ext>
            </a:extLst>
          </p:cNvPr>
          <p:cNvSpPr>
            <a:spLocks noGrp="1"/>
          </p:cNvSpPr>
          <p:nvPr>
            <p:ph idx="1"/>
          </p:nvPr>
        </p:nvSpPr>
        <p:spPr/>
        <p:txBody>
          <a:bodyPr/>
          <a:lstStyle/>
          <a:p>
            <a:r>
              <a:rPr lang="en-US" b="1" dirty="0">
                <a:solidFill>
                  <a:schemeClr val="accent2"/>
                </a:solidFill>
              </a:rPr>
              <a:t>Guideline 4. </a:t>
            </a:r>
            <a:r>
              <a:rPr lang="en-US" dirty="0"/>
              <a:t>Psychologists endeavor to be aware of the role of the social and physical environment in the lives of clients, students, research participants, and/or consultees. </a:t>
            </a:r>
          </a:p>
          <a:p>
            <a:endParaRPr lang="en-US" dirty="0"/>
          </a:p>
          <a:p>
            <a:r>
              <a:rPr lang="en-US" b="1" dirty="0">
                <a:solidFill>
                  <a:schemeClr val="accent2"/>
                </a:solidFill>
              </a:rPr>
              <a:t>Guideline 5. </a:t>
            </a:r>
            <a:r>
              <a:rPr lang="en-US" dirty="0"/>
              <a:t>Psychologists aspire to recognize and understand historical and contemporary experiences with power, privilege, and oppression. </a:t>
            </a:r>
          </a:p>
          <a:p>
            <a:endParaRPr lang="en-US" dirty="0"/>
          </a:p>
          <a:p>
            <a:r>
              <a:rPr lang="en-US" b="1" dirty="0">
                <a:solidFill>
                  <a:schemeClr val="accent2"/>
                </a:solidFill>
              </a:rPr>
              <a:t>Guideline 10. </a:t>
            </a:r>
            <a:r>
              <a:rPr lang="en-US" dirty="0"/>
              <a:t>Psychologists actively strive to take a strength-based approach when working with individuals, families, groups, communities, and organizations that seeks to build resilience and decrease trauma within the sociocultural context. </a:t>
            </a:r>
          </a:p>
          <a:p>
            <a:endParaRPr lang="en-US" dirty="0"/>
          </a:p>
        </p:txBody>
      </p:sp>
    </p:spTree>
    <p:extLst>
      <p:ext uri="{BB962C8B-B14F-4D97-AF65-F5344CB8AC3E}">
        <p14:creationId xmlns:p14="http://schemas.microsoft.com/office/powerpoint/2010/main" val="1394586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0AD26-A997-C041-B588-E18E1DD4B0C0}"/>
              </a:ext>
            </a:extLst>
          </p:cNvPr>
          <p:cNvSpPr>
            <a:spLocks noGrp="1"/>
          </p:cNvSpPr>
          <p:nvPr>
            <p:ph type="title"/>
          </p:nvPr>
        </p:nvSpPr>
        <p:spPr/>
        <p:txBody>
          <a:bodyPr>
            <a:normAutofit fontScale="90000"/>
          </a:bodyPr>
          <a:lstStyle/>
          <a:p>
            <a:r>
              <a:rPr lang="en-US" dirty="0"/>
              <a:t>Applying the Guidelines to African American Families</a:t>
            </a:r>
          </a:p>
        </p:txBody>
      </p:sp>
      <p:sp>
        <p:nvSpPr>
          <p:cNvPr id="3" name="Content Placeholder 2">
            <a:extLst>
              <a:ext uri="{FF2B5EF4-FFF2-40B4-BE49-F238E27FC236}">
                <a16:creationId xmlns:a16="http://schemas.microsoft.com/office/drawing/2014/main" id="{2AFC9D4C-9EF6-B643-94DE-3859AF0778E4}"/>
              </a:ext>
            </a:extLst>
          </p:cNvPr>
          <p:cNvSpPr>
            <a:spLocks noGrp="1"/>
          </p:cNvSpPr>
          <p:nvPr>
            <p:ph idx="1"/>
          </p:nvPr>
        </p:nvSpPr>
        <p:spPr>
          <a:xfrm>
            <a:off x="838200" y="1539875"/>
            <a:ext cx="7058891" cy="4389120"/>
          </a:xfrm>
        </p:spPr>
        <p:txBody>
          <a:bodyPr/>
          <a:lstStyle/>
          <a:p>
            <a:pPr marL="0" indent="0">
              <a:buNone/>
            </a:pPr>
            <a:r>
              <a:rPr lang="en-US" b="1" dirty="0">
                <a:solidFill>
                  <a:schemeClr val="accent2"/>
                </a:solidFill>
              </a:rPr>
              <a:t>Case Vignette: </a:t>
            </a:r>
          </a:p>
          <a:p>
            <a:pPr marL="0" indent="0">
              <a:buNone/>
            </a:pPr>
            <a:endParaRPr lang="en-US" b="1" dirty="0"/>
          </a:p>
          <a:p>
            <a:pPr marL="0" indent="0">
              <a:buNone/>
            </a:pPr>
            <a:r>
              <a:rPr lang="en-US" dirty="0"/>
              <a:t>Kimberly is an 8-year-old African American girl that was referred by her parents. The family reported that they identify as African American and occasionally feel that they are mistreated due to their race. Kimberly’s mother stated that she and her husband are very spiritual; and inquired if their therapist believed in God.</a:t>
            </a:r>
          </a:p>
          <a:p>
            <a:pPr marL="0" indent="0">
              <a:buNone/>
            </a:pPr>
            <a:endParaRPr lang="en-US" dirty="0"/>
          </a:p>
          <a:p>
            <a:pPr marL="0" indent="0">
              <a:buNone/>
            </a:pPr>
            <a:r>
              <a:rPr lang="en-US" sz="1800" i="1" dirty="0"/>
              <a:t>[Text modified from Turner, 2019]</a:t>
            </a:r>
          </a:p>
        </p:txBody>
      </p:sp>
      <p:pic>
        <p:nvPicPr>
          <p:cNvPr id="4" name="Picture 3">
            <a:extLst>
              <a:ext uri="{FF2B5EF4-FFF2-40B4-BE49-F238E27FC236}">
                <a16:creationId xmlns:a16="http://schemas.microsoft.com/office/drawing/2014/main" id="{E1BA90B3-8911-854E-A1A5-5E02F3938D9E}"/>
              </a:ext>
            </a:extLst>
          </p:cNvPr>
          <p:cNvPicPr>
            <a:picLocks noChangeAspect="1"/>
          </p:cNvPicPr>
          <p:nvPr/>
        </p:nvPicPr>
        <p:blipFill>
          <a:blip r:embed="rId2"/>
          <a:stretch>
            <a:fillRect/>
          </a:stretch>
        </p:blipFill>
        <p:spPr>
          <a:xfrm>
            <a:off x="9064449" y="2244436"/>
            <a:ext cx="1766263" cy="2798236"/>
          </a:xfrm>
          <a:prstGeom prst="rect">
            <a:avLst/>
          </a:prstGeom>
        </p:spPr>
      </p:pic>
    </p:spTree>
    <p:extLst>
      <p:ext uri="{BB962C8B-B14F-4D97-AF65-F5344CB8AC3E}">
        <p14:creationId xmlns:p14="http://schemas.microsoft.com/office/powerpoint/2010/main" val="737517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0AD26-A997-C041-B588-E18E1DD4B0C0}"/>
              </a:ext>
            </a:extLst>
          </p:cNvPr>
          <p:cNvSpPr>
            <a:spLocks noGrp="1"/>
          </p:cNvSpPr>
          <p:nvPr>
            <p:ph type="title"/>
          </p:nvPr>
        </p:nvSpPr>
        <p:spPr/>
        <p:txBody>
          <a:bodyPr>
            <a:normAutofit fontScale="90000"/>
          </a:bodyPr>
          <a:lstStyle/>
          <a:p>
            <a:r>
              <a:rPr lang="en-US" dirty="0"/>
              <a:t>Applying the Guidelines to African American Families</a:t>
            </a:r>
          </a:p>
        </p:txBody>
      </p:sp>
      <p:pic>
        <p:nvPicPr>
          <p:cNvPr id="5" name="Content Placeholder 4">
            <a:extLst>
              <a:ext uri="{FF2B5EF4-FFF2-40B4-BE49-F238E27FC236}">
                <a16:creationId xmlns:a16="http://schemas.microsoft.com/office/drawing/2014/main" id="{DCB086E6-1B9B-0048-8222-9DE252F3FB14}"/>
              </a:ext>
            </a:extLst>
          </p:cNvPr>
          <p:cNvPicPr>
            <a:picLocks noGrp="1" noChangeAspect="1"/>
          </p:cNvPicPr>
          <p:nvPr>
            <p:ph idx="1"/>
          </p:nvPr>
        </p:nvPicPr>
        <p:blipFill>
          <a:blip r:embed="rId3"/>
          <a:stretch>
            <a:fillRect/>
          </a:stretch>
        </p:blipFill>
        <p:spPr>
          <a:xfrm>
            <a:off x="2893867" y="1515051"/>
            <a:ext cx="6404265" cy="4269510"/>
          </a:xfrm>
          <a:prstGeom prst="rect">
            <a:avLst/>
          </a:prstGeom>
        </p:spPr>
      </p:pic>
    </p:spTree>
    <p:extLst>
      <p:ext uri="{BB962C8B-B14F-4D97-AF65-F5344CB8AC3E}">
        <p14:creationId xmlns:p14="http://schemas.microsoft.com/office/powerpoint/2010/main" val="2071618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306F5-C4D8-D14C-B93E-2FECBF6121E3}"/>
              </a:ext>
            </a:extLst>
          </p:cNvPr>
          <p:cNvSpPr>
            <a:spLocks noGrp="1"/>
          </p:cNvSpPr>
          <p:nvPr>
            <p:ph type="title"/>
          </p:nvPr>
        </p:nvSpPr>
        <p:spPr/>
        <p:txBody>
          <a:bodyPr/>
          <a:lstStyle/>
          <a:p>
            <a:r>
              <a:rPr lang="en-US" b="1" dirty="0"/>
              <a:t>Keys to Remember</a:t>
            </a:r>
          </a:p>
        </p:txBody>
      </p:sp>
      <p:sp>
        <p:nvSpPr>
          <p:cNvPr id="10" name="Content Placeholder 9">
            <a:extLst>
              <a:ext uri="{FF2B5EF4-FFF2-40B4-BE49-F238E27FC236}">
                <a16:creationId xmlns:a16="http://schemas.microsoft.com/office/drawing/2014/main" id="{5EA3A28F-734C-6F48-96DB-16C391089BCC}"/>
              </a:ext>
            </a:extLst>
          </p:cNvPr>
          <p:cNvSpPr>
            <a:spLocks noGrp="1"/>
          </p:cNvSpPr>
          <p:nvPr>
            <p:ph idx="1"/>
          </p:nvPr>
        </p:nvSpPr>
        <p:spPr>
          <a:xfrm>
            <a:off x="838199" y="1539875"/>
            <a:ext cx="5687291" cy="4389120"/>
          </a:xfrm>
        </p:spPr>
        <p:txBody>
          <a:bodyPr>
            <a:noAutofit/>
          </a:bodyPr>
          <a:lstStyle/>
          <a:p>
            <a:r>
              <a:rPr lang="en-US" dirty="0"/>
              <a:t>One frequent barrier to treatment is the lack of providers’ cultural sensitivity. </a:t>
            </a:r>
          </a:p>
          <a:p>
            <a:pPr marL="0" indent="0">
              <a:buNone/>
            </a:pPr>
            <a:endParaRPr lang="en-US" dirty="0"/>
          </a:p>
          <a:p>
            <a:r>
              <a:rPr lang="en-US" dirty="0"/>
              <a:t>Smith and Trimble (2016) note that MC is positively related to clients’ perceptions of therapists’ trustworthiness (</a:t>
            </a:r>
            <a:r>
              <a:rPr lang="en-US" i="1" dirty="0"/>
              <a:t>r</a:t>
            </a:r>
            <a:r>
              <a:rPr lang="en-US" dirty="0"/>
              <a:t> =.50) and clients’ decisions to participate or terminate treatment (r = .26).</a:t>
            </a:r>
          </a:p>
        </p:txBody>
      </p:sp>
      <p:pic>
        <p:nvPicPr>
          <p:cNvPr id="11" name="Picture 10">
            <a:extLst>
              <a:ext uri="{FF2B5EF4-FFF2-40B4-BE49-F238E27FC236}">
                <a16:creationId xmlns:a16="http://schemas.microsoft.com/office/drawing/2014/main" id="{55F22D4C-4060-1E47-8F96-41CEE1B85439}"/>
              </a:ext>
            </a:extLst>
          </p:cNvPr>
          <p:cNvPicPr>
            <a:picLocks noChangeAspect="1"/>
          </p:cNvPicPr>
          <p:nvPr/>
        </p:nvPicPr>
        <p:blipFill>
          <a:blip r:embed="rId3"/>
          <a:stretch>
            <a:fillRect/>
          </a:stretch>
        </p:blipFill>
        <p:spPr>
          <a:xfrm>
            <a:off x="7167418" y="2403763"/>
            <a:ext cx="4186382" cy="2050473"/>
          </a:xfrm>
          <a:prstGeom prst="rect">
            <a:avLst/>
          </a:prstGeom>
        </p:spPr>
      </p:pic>
      <p:sp>
        <p:nvSpPr>
          <p:cNvPr id="12" name="TextBox 11">
            <a:extLst>
              <a:ext uri="{FF2B5EF4-FFF2-40B4-BE49-F238E27FC236}">
                <a16:creationId xmlns:a16="http://schemas.microsoft.com/office/drawing/2014/main" id="{755D538C-9632-6F45-B79D-6977A1AB32F0}"/>
              </a:ext>
            </a:extLst>
          </p:cNvPr>
          <p:cNvSpPr txBox="1"/>
          <p:nvPr/>
        </p:nvSpPr>
        <p:spPr>
          <a:xfrm>
            <a:off x="7961745" y="4454236"/>
            <a:ext cx="2597728" cy="276999"/>
          </a:xfrm>
          <a:prstGeom prst="rect">
            <a:avLst/>
          </a:prstGeom>
          <a:noFill/>
        </p:spPr>
        <p:txBody>
          <a:bodyPr wrap="square" rtlCol="0">
            <a:spAutoFit/>
          </a:bodyPr>
          <a:lstStyle/>
          <a:p>
            <a:pPr algn="ctr"/>
            <a:r>
              <a:rPr lang="en-US" sz="1200" dirty="0"/>
              <a:t>Image via </a:t>
            </a:r>
            <a:r>
              <a:rPr lang="en-US" sz="1200" dirty="0" err="1"/>
              <a:t>istock</a:t>
            </a:r>
            <a:r>
              <a:rPr lang="en-US" sz="1200" dirty="0"/>
              <a:t> photo</a:t>
            </a:r>
          </a:p>
        </p:txBody>
      </p:sp>
    </p:spTree>
    <p:extLst>
      <p:ext uri="{BB962C8B-B14F-4D97-AF65-F5344CB8AC3E}">
        <p14:creationId xmlns:p14="http://schemas.microsoft.com/office/powerpoint/2010/main" val="3094577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5295F-AB30-3743-B082-90B7D01FEF4F}"/>
              </a:ext>
            </a:extLst>
          </p:cNvPr>
          <p:cNvSpPr>
            <a:spLocks noGrp="1"/>
          </p:cNvSpPr>
          <p:nvPr>
            <p:ph type="title"/>
          </p:nvPr>
        </p:nvSpPr>
        <p:spPr>
          <a:xfrm>
            <a:off x="736062" y="3616036"/>
            <a:ext cx="9597659" cy="914400"/>
          </a:xfrm>
        </p:spPr>
        <p:txBody>
          <a:bodyPr>
            <a:normAutofit fontScale="90000"/>
          </a:bodyPr>
          <a:lstStyle/>
          <a:p>
            <a:r>
              <a:rPr lang="en-US" dirty="0"/>
              <a:t>Applying Multicultural Guidelines to Latinx Populations </a:t>
            </a:r>
            <a:br>
              <a:rPr lang="en-US" dirty="0"/>
            </a:br>
            <a:br>
              <a:rPr lang="en-US" dirty="0"/>
            </a:br>
            <a:r>
              <a:rPr lang="en-US" b="1" dirty="0">
                <a:cs typeface="Arial" panose="020B0604020202020204" pitchFamily="34" charset="0"/>
              </a:rPr>
              <a:t>Alfonso Mercado, PhD</a:t>
            </a:r>
            <a:endParaRPr lang="en-US" dirty="0"/>
          </a:p>
        </p:txBody>
      </p:sp>
    </p:spTree>
    <p:extLst>
      <p:ext uri="{BB962C8B-B14F-4D97-AF65-F5344CB8AC3E}">
        <p14:creationId xmlns:p14="http://schemas.microsoft.com/office/powerpoint/2010/main" val="3806532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D76C1-5AB9-4F4F-B16F-66BA76797E84}"/>
              </a:ext>
            </a:extLst>
          </p:cNvPr>
          <p:cNvSpPr>
            <a:spLocks noGrp="1"/>
          </p:cNvSpPr>
          <p:nvPr>
            <p:ph type="title"/>
          </p:nvPr>
        </p:nvSpPr>
        <p:spPr/>
        <p:txBody>
          <a:bodyPr/>
          <a:lstStyle/>
          <a:p>
            <a:r>
              <a:rPr lang="en-US" dirty="0"/>
              <a:t>Applying Multicultural Guidelines </a:t>
            </a:r>
          </a:p>
        </p:txBody>
      </p:sp>
      <p:sp>
        <p:nvSpPr>
          <p:cNvPr id="3" name="Content Placeholder 2">
            <a:extLst>
              <a:ext uri="{FF2B5EF4-FFF2-40B4-BE49-F238E27FC236}">
                <a16:creationId xmlns:a16="http://schemas.microsoft.com/office/drawing/2014/main" id="{663FB272-793C-49D0-A6C4-915B91780982}"/>
              </a:ext>
            </a:extLst>
          </p:cNvPr>
          <p:cNvSpPr>
            <a:spLocks noGrp="1"/>
          </p:cNvSpPr>
          <p:nvPr>
            <p:ph idx="1"/>
          </p:nvPr>
        </p:nvSpPr>
        <p:spPr/>
        <p:txBody>
          <a:bodyPr>
            <a:normAutofit lnSpcReduction="10000"/>
          </a:bodyPr>
          <a:lstStyle/>
          <a:p>
            <a:r>
              <a:rPr lang="en-US" dirty="0"/>
              <a:t>Multicultural Guideline 4</a:t>
            </a:r>
          </a:p>
          <a:p>
            <a:pPr lvl="1"/>
            <a:r>
              <a:rPr lang="en-US" b="1" dirty="0"/>
              <a:t>Psychologists endeavor to be aware of the role of social and physical environment in the lives of clients, students, research participants, and/or consultees. </a:t>
            </a:r>
          </a:p>
          <a:p>
            <a:r>
              <a:rPr lang="en-US" dirty="0"/>
              <a:t>Multicultural Guidelines 6</a:t>
            </a:r>
          </a:p>
          <a:p>
            <a:pPr lvl="1"/>
            <a:r>
              <a:rPr lang="en-US" b="1" dirty="0"/>
              <a:t>Psychologists seek to promote culturally adaptive interventions and advocacy within and across systems, including prevention, early intervention and recovery.</a:t>
            </a:r>
            <a:r>
              <a:rPr lang="en-US" dirty="0"/>
              <a:t> </a:t>
            </a:r>
          </a:p>
          <a:p>
            <a:r>
              <a:rPr lang="en-US" dirty="0"/>
              <a:t>Multicultural Guidelines 9</a:t>
            </a:r>
          </a:p>
          <a:p>
            <a:pPr lvl="1"/>
            <a:r>
              <a:rPr lang="en-US" b="1" dirty="0"/>
              <a:t>Psychologists strive to conduct culturally appropriate and informed research, teaching, supervision, consultation, assessment, interpretation, diagnosis, dissemination, and evaluation of efficacy as they address the first four levels of the Layered Ecological Model. </a:t>
            </a:r>
          </a:p>
          <a:p>
            <a:endParaRPr lang="en-US" dirty="0"/>
          </a:p>
        </p:txBody>
      </p:sp>
    </p:spTree>
    <p:extLst>
      <p:ext uri="{BB962C8B-B14F-4D97-AF65-F5344CB8AC3E}">
        <p14:creationId xmlns:p14="http://schemas.microsoft.com/office/powerpoint/2010/main" val="3321929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05E9D-033C-47DC-B862-00252F3A6A33}"/>
              </a:ext>
            </a:extLst>
          </p:cNvPr>
          <p:cNvSpPr>
            <a:spLocks noGrp="1"/>
          </p:cNvSpPr>
          <p:nvPr>
            <p:ph type="title"/>
          </p:nvPr>
        </p:nvSpPr>
        <p:spPr/>
        <p:txBody>
          <a:bodyPr/>
          <a:lstStyle/>
          <a:p>
            <a:endParaRPr lang="en-US" dirty="0"/>
          </a:p>
        </p:txBody>
      </p:sp>
      <p:pic>
        <p:nvPicPr>
          <p:cNvPr id="5" name="Content Placeholder 4" descr="A picture containing text, map&#10;&#10;Description automatically generated">
            <a:extLst>
              <a:ext uri="{FF2B5EF4-FFF2-40B4-BE49-F238E27FC236}">
                <a16:creationId xmlns:a16="http://schemas.microsoft.com/office/drawing/2014/main" id="{E20D295D-5314-450F-B779-F2D48C2823B5}"/>
              </a:ext>
            </a:extLst>
          </p:cNvPr>
          <p:cNvPicPr>
            <a:picLocks noGrp="1" noChangeAspect="1"/>
          </p:cNvPicPr>
          <p:nvPr>
            <p:ph idx="1"/>
          </p:nvPr>
        </p:nvPicPr>
        <p:blipFill>
          <a:blip r:embed="rId2"/>
          <a:stretch>
            <a:fillRect/>
          </a:stretch>
        </p:blipFill>
        <p:spPr>
          <a:xfrm>
            <a:off x="306026" y="2364370"/>
            <a:ext cx="11579948" cy="4371709"/>
          </a:xfrm>
        </p:spPr>
      </p:pic>
      <p:pic>
        <p:nvPicPr>
          <p:cNvPr id="6" name="Content Placeholder 4" descr="A picture containing drawing&#10;&#10;Description automatically generated">
            <a:extLst>
              <a:ext uri="{FF2B5EF4-FFF2-40B4-BE49-F238E27FC236}">
                <a16:creationId xmlns:a16="http://schemas.microsoft.com/office/drawing/2014/main" id="{D5A36A68-5D97-4E95-845E-FC459684D5DD}"/>
              </a:ext>
            </a:extLst>
          </p:cNvPr>
          <p:cNvPicPr>
            <a:picLocks noGrp="1" noChangeAspect="1"/>
          </p:cNvPicPr>
          <p:nvPr>
            <p:ph idx="1"/>
          </p:nvPr>
        </p:nvPicPr>
        <p:blipFill>
          <a:blip r:embed="rId3"/>
          <a:stretch>
            <a:fillRect/>
          </a:stretch>
        </p:blipFill>
        <p:spPr>
          <a:xfrm>
            <a:off x="4033013" y="264484"/>
            <a:ext cx="3791448" cy="1921001"/>
          </a:xfrm>
        </p:spPr>
      </p:pic>
      <p:pic>
        <p:nvPicPr>
          <p:cNvPr id="8" name="Picture 7" descr="A picture containing table&#10;&#10;Description automatically generated">
            <a:extLst>
              <a:ext uri="{FF2B5EF4-FFF2-40B4-BE49-F238E27FC236}">
                <a16:creationId xmlns:a16="http://schemas.microsoft.com/office/drawing/2014/main" id="{492BF561-3FC3-44E2-B7E2-68B3A539A286}"/>
              </a:ext>
            </a:extLst>
          </p:cNvPr>
          <p:cNvPicPr>
            <a:picLocks noChangeAspect="1"/>
          </p:cNvPicPr>
          <p:nvPr/>
        </p:nvPicPr>
        <p:blipFill>
          <a:blip r:embed="rId4"/>
          <a:stretch>
            <a:fillRect/>
          </a:stretch>
        </p:blipFill>
        <p:spPr>
          <a:xfrm>
            <a:off x="4033013" y="35979"/>
            <a:ext cx="3698747" cy="2314395"/>
          </a:xfrm>
          <a:prstGeom prst="rect">
            <a:avLst/>
          </a:prstGeom>
        </p:spPr>
      </p:pic>
    </p:spTree>
    <p:extLst>
      <p:ext uri="{BB962C8B-B14F-4D97-AF65-F5344CB8AC3E}">
        <p14:creationId xmlns:p14="http://schemas.microsoft.com/office/powerpoint/2010/main" val="1734572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DA10-AAD8-4B2C-BF72-4BAD180D0D58}"/>
              </a:ext>
            </a:extLst>
          </p:cNvPr>
          <p:cNvSpPr>
            <a:spLocks noGrp="1"/>
          </p:cNvSpPr>
          <p:nvPr>
            <p:ph type="title"/>
          </p:nvPr>
        </p:nvSpPr>
        <p:spPr/>
        <p:txBody>
          <a:bodyPr/>
          <a:lstStyle/>
          <a:p>
            <a:pPr algn="ctr"/>
            <a:r>
              <a:rPr lang="en-IN" dirty="0">
                <a:solidFill>
                  <a:schemeClr val="accent6"/>
                </a:solidFill>
              </a:rPr>
              <a:t>America’s Poorest Cities</a:t>
            </a:r>
            <a:endParaRPr lang="en-US" dirty="0"/>
          </a:p>
        </p:txBody>
      </p:sp>
      <p:sp>
        <p:nvSpPr>
          <p:cNvPr id="3" name="Content Placeholder 2">
            <a:extLst>
              <a:ext uri="{FF2B5EF4-FFF2-40B4-BE49-F238E27FC236}">
                <a16:creationId xmlns:a16="http://schemas.microsoft.com/office/drawing/2014/main" id="{BEB51A45-C434-44F3-9E85-CAC19FB84DC7}"/>
              </a:ext>
            </a:extLst>
          </p:cNvPr>
          <p:cNvSpPr>
            <a:spLocks noGrp="1"/>
          </p:cNvSpPr>
          <p:nvPr>
            <p:ph idx="1"/>
          </p:nvPr>
        </p:nvSpPr>
        <p:spPr/>
        <p:txBody>
          <a:bodyPr/>
          <a:lstStyle/>
          <a:p>
            <a:pPr marL="457200" indent="-457200" algn="just"/>
            <a:r>
              <a:rPr lang="en-US" dirty="0"/>
              <a:t>The two Rio Grande Valley metropolitan areas (McAllen-Edinburg-Mission &amp; Brownsville-Harlingen)  have finished no. 1 and 2 on a list of “America’s Poorest Cities” (2011 U.S. Census Bureau)</a:t>
            </a:r>
          </a:p>
          <a:p>
            <a:pPr marL="457200" indent="-457200" algn="just"/>
            <a:endParaRPr lang="en-US" dirty="0"/>
          </a:p>
          <a:p>
            <a:pPr marL="457200" indent="-457200" algn="just"/>
            <a:r>
              <a:rPr lang="en-US" dirty="0">
                <a:ea typeface="Open Sans Semibold" panose="020B0706030804020204" pitchFamily="34" charset="0"/>
                <a:cs typeface="Open Sans Semibold" panose="020B0706030804020204" pitchFamily="34" charset="0"/>
              </a:rPr>
              <a:t>There are about 1,200 </a:t>
            </a:r>
            <a:r>
              <a:rPr lang="en-US" i="1" dirty="0" err="1">
                <a:ea typeface="Open Sans Semibold" panose="020B0706030804020204" pitchFamily="34" charset="0"/>
                <a:cs typeface="Open Sans Semibold" panose="020B0706030804020204" pitchFamily="34" charset="0"/>
              </a:rPr>
              <a:t>colonias</a:t>
            </a:r>
            <a:r>
              <a:rPr lang="en-US" i="1" dirty="0">
                <a:ea typeface="Open Sans Semibold" panose="020B0706030804020204" pitchFamily="34" charset="0"/>
                <a:cs typeface="Open Sans Semibold" panose="020B0706030804020204" pitchFamily="34" charset="0"/>
              </a:rPr>
              <a:t> </a:t>
            </a:r>
            <a:r>
              <a:rPr lang="en-US" dirty="0">
                <a:ea typeface="Open Sans Semibold" panose="020B0706030804020204" pitchFamily="34" charset="0"/>
                <a:cs typeface="Open Sans Semibold" panose="020B0706030804020204" pitchFamily="34" charset="0"/>
              </a:rPr>
              <a:t>in the RGV; More than 900 of these low-income neighborhoods are in Hidalgo County</a:t>
            </a:r>
          </a:p>
          <a:p>
            <a:pPr marL="0" indent="0" algn="just">
              <a:buNone/>
            </a:pPr>
            <a:endParaRPr lang="en-US" dirty="0">
              <a:ea typeface="Open Sans Semibold" panose="020B0706030804020204" pitchFamily="34" charset="0"/>
              <a:cs typeface="Open Sans Semibold" panose="020B0706030804020204" pitchFamily="34" charset="0"/>
            </a:endParaRPr>
          </a:p>
          <a:p>
            <a:pPr marL="457200" indent="-457200" algn="just"/>
            <a:r>
              <a:rPr lang="en-US" dirty="0">
                <a:ea typeface="Open Sans Semibold" panose="020B0706030804020204" pitchFamily="34" charset="0"/>
                <a:cs typeface="Open Sans Semibold" panose="020B0706030804020204" pitchFamily="34" charset="0"/>
              </a:rPr>
              <a:t>500,000 Texans live in “</a:t>
            </a:r>
            <a:r>
              <a:rPr lang="en-US" i="1" dirty="0" err="1">
                <a:ea typeface="Open Sans Semibold" panose="020B0706030804020204" pitchFamily="34" charset="0"/>
                <a:cs typeface="Open Sans Semibold" panose="020B0706030804020204" pitchFamily="34" charset="0"/>
              </a:rPr>
              <a:t>colonias</a:t>
            </a:r>
            <a:r>
              <a:rPr lang="en-US" dirty="0">
                <a:ea typeface="Open Sans Semibold" panose="020B0706030804020204" pitchFamily="34" charset="0"/>
                <a:cs typeface="Open Sans Semibold" panose="020B0706030804020204" pitchFamily="34" charset="0"/>
              </a:rPr>
              <a:t>” along the state’s 1,248 mile border with Mexico. About 100,000 of them are children.</a:t>
            </a:r>
            <a:endParaRPr lang="en-US" dirty="0"/>
          </a:p>
          <a:p>
            <a:endParaRPr lang="en-US" dirty="0"/>
          </a:p>
        </p:txBody>
      </p:sp>
    </p:spTree>
    <p:extLst>
      <p:ext uri="{BB962C8B-B14F-4D97-AF65-F5344CB8AC3E}">
        <p14:creationId xmlns:p14="http://schemas.microsoft.com/office/powerpoint/2010/main" val="266429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B812-05C8-4E2E-AA74-8FD06E9802B6}"/>
              </a:ext>
            </a:extLst>
          </p:cNvPr>
          <p:cNvSpPr>
            <a:spLocks noGrp="1"/>
          </p:cNvSpPr>
          <p:nvPr>
            <p:ph type="title"/>
          </p:nvPr>
        </p:nvSpPr>
        <p:spPr>
          <a:xfrm>
            <a:off x="838200" y="585216"/>
            <a:ext cx="10515600" cy="1325563"/>
          </a:xfrm>
        </p:spPr>
        <p:txBody>
          <a:bodyPr>
            <a:normAutofit/>
          </a:bodyPr>
          <a:lstStyle/>
          <a:p>
            <a:r>
              <a:rPr lang="en-IN" dirty="0" err="1">
                <a:solidFill>
                  <a:schemeClr val="bg1"/>
                </a:solidFill>
              </a:rPr>
              <a:t>Co</a:t>
            </a:r>
            <a:r>
              <a:rPr lang="en-IN" dirty="0" err="1"/>
              <a:t>Colonias</a:t>
            </a:r>
            <a:r>
              <a:rPr lang="en-IN" dirty="0"/>
              <a:t> on the Texas-Mexico Border</a:t>
            </a:r>
            <a:endParaRPr lang="en-US" dirty="0">
              <a:solidFill>
                <a:schemeClr val="bg1"/>
              </a:solidFill>
            </a:endParaRPr>
          </a:p>
        </p:txBody>
      </p:sp>
      <p:pic>
        <p:nvPicPr>
          <p:cNvPr id="4" name="Picture Placeholder 7">
            <a:extLst>
              <a:ext uri="{FF2B5EF4-FFF2-40B4-BE49-F238E27FC236}">
                <a16:creationId xmlns:a16="http://schemas.microsoft.com/office/drawing/2014/main" id="{6E45C7C1-287D-4D03-9E40-C12E96CBDE6A}"/>
              </a:ext>
            </a:extLst>
          </p:cNvPr>
          <p:cNvPicPr>
            <a:picLocks noChangeAspect="1"/>
          </p:cNvPicPr>
          <p:nvPr/>
        </p:nvPicPr>
        <p:blipFill rotWithShape="1">
          <a:blip r:embed="rId2">
            <a:extLst>
              <a:ext uri="{28A0092B-C50C-407E-A947-70E740481C1C}">
                <a14:useLocalDpi xmlns:a14="http://schemas.microsoft.com/office/drawing/2010/main" val="0"/>
              </a:ext>
            </a:extLst>
          </a:blip>
          <a:srcRect l="561" r="7860" b="-1"/>
          <a:stretch/>
        </p:blipFill>
        <p:spPr>
          <a:xfrm>
            <a:off x="788503" y="1774655"/>
            <a:ext cx="6640161" cy="3897275"/>
          </a:xfrm>
          <a:prstGeom prst="rect">
            <a:avLst/>
          </a:prstGeom>
        </p:spPr>
      </p:pic>
      <p:sp>
        <p:nvSpPr>
          <p:cNvPr id="8" name="Content Placeholder 7">
            <a:extLst>
              <a:ext uri="{FF2B5EF4-FFF2-40B4-BE49-F238E27FC236}">
                <a16:creationId xmlns:a16="http://schemas.microsoft.com/office/drawing/2014/main" id="{28DB160E-F7A3-4D42-B54D-DA8AE2AB837C}"/>
              </a:ext>
            </a:extLst>
          </p:cNvPr>
          <p:cNvSpPr>
            <a:spLocks noGrp="1"/>
          </p:cNvSpPr>
          <p:nvPr>
            <p:ph idx="1"/>
          </p:nvPr>
        </p:nvSpPr>
        <p:spPr>
          <a:xfrm>
            <a:off x="7546848" y="2516777"/>
            <a:ext cx="3803904" cy="3660185"/>
          </a:xfrm>
        </p:spPr>
        <p:txBody>
          <a:bodyPr anchor="ctr">
            <a:normAutofit/>
          </a:bodyPr>
          <a:lstStyle/>
          <a:p>
            <a:r>
              <a:rPr lang="en-US" sz="2000" dirty="0">
                <a:latin typeface="Open Sans Light" panose="020B0306030504020204" pitchFamily="34" charset="0"/>
                <a:ea typeface="Open Sans Light" panose="020B0306030504020204" pitchFamily="34" charset="0"/>
                <a:cs typeface="Open Sans Light" panose="020B0306030504020204" pitchFamily="34" charset="0"/>
              </a:rPr>
              <a:t>Some </a:t>
            </a:r>
            <a:r>
              <a:rPr lang="en-US" sz="2000" i="1" dirty="0" err="1">
                <a:latin typeface="Open Sans Light" panose="020B0306030504020204" pitchFamily="34" charset="0"/>
                <a:ea typeface="Open Sans Light" panose="020B0306030504020204" pitchFamily="34" charset="0"/>
                <a:cs typeface="Open Sans Light" panose="020B0306030504020204" pitchFamily="34" charset="0"/>
              </a:rPr>
              <a:t>colonias</a:t>
            </a:r>
            <a:r>
              <a:rPr lang="en-US" sz="2000" dirty="0">
                <a:latin typeface="Open Sans Light" panose="020B0306030504020204" pitchFamily="34" charset="0"/>
                <a:ea typeface="Open Sans Light" panose="020B0306030504020204" pitchFamily="34" charset="0"/>
                <a:cs typeface="Open Sans Light" panose="020B0306030504020204" pitchFamily="34" charset="0"/>
              </a:rPr>
              <a:t> lack basic necessities such as electricity or running water; </a:t>
            </a:r>
          </a:p>
          <a:p>
            <a:r>
              <a:rPr lang="en-US" sz="2000" dirty="0">
                <a:latin typeface="Open Sans Light" panose="020B0306030504020204" pitchFamily="34" charset="0"/>
                <a:ea typeface="Open Sans Light" panose="020B0306030504020204" pitchFamily="34" charset="0"/>
                <a:cs typeface="Open Sans Light" panose="020B0306030504020204" pitchFamily="34" charset="0"/>
              </a:rPr>
              <a:t>Homes in these areas are dilapidated trailers or homes without proper foundations and safe construction posing a hazard to the inhabitants.</a:t>
            </a:r>
          </a:p>
          <a:p>
            <a:pPr marL="0" indent="0">
              <a:buNone/>
            </a:pPr>
            <a:endParaRPr lang="en-US" sz="2200" dirty="0"/>
          </a:p>
        </p:txBody>
      </p:sp>
    </p:spTree>
    <p:extLst>
      <p:ext uri="{BB962C8B-B14F-4D97-AF65-F5344CB8AC3E}">
        <p14:creationId xmlns:p14="http://schemas.microsoft.com/office/powerpoint/2010/main" val="3675061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B22A1-3047-48ED-B934-C2AD87216959}"/>
              </a:ext>
            </a:extLst>
          </p:cNvPr>
          <p:cNvSpPr>
            <a:spLocks noGrp="1"/>
          </p:cNvSpPr>
          <p:nvPr>
            <p:ph type="title"/>
          </p:nvPr>
        </p:nvSpPr>
        <p:spPr/>
        <p:txBody>
          <a:bodyPr/>
          <a:lstStyle/>
          <a:p>
            <a:pPr algn="ctr"/>
            <a:r>
              <a:rPr lang="en-IN" dirty="0">
                <a:solidFill>
                  <a:schemeClr val="accent6"/>
                </a:solidFill>
              </a:rPr>
              <a:t>Highest Rates of Obesity</a:t>
            </a:r>
            <a:endParaRPr lang="en-US" dirty="0"/>
          </a:p>
        </p:txBody>
      </p:sp>
      <p:sp>
        <p:nvSpPr>
          <p:cNvPr id="3" name="Content Placeholder 2">
            <a:extLst>
              <a:ext uri="{FF2B5EF4-FFF2-40B4-BE49-F238E27FC236}">
                <a16:creationId xmlns:a16="http://schemas.microsoft.com/office/drawing/2014/main" id="{FBBDE229-D111-4B09-9565-D916735D596F}"/>
              </a:ext>
            </a:extLst>
          </p:cNvPr>
          <p:cNvSpPr>
            <a:spLocks noGrp="1"/>
          </p:cNvSpPr>
          <p:nvPr>
            <p:ph idx="1"/>
          </p:nvPr>
        </p:nvSpPr>
        <p:spPr/>
        <p:txBody>
          <a:bodyPr/>
          <a:lstStyle/>
          <a:p>
            <a:pPr marL="285750" indent="-285750">
              <a:lnSpc>
                <a:spcPct val="150000"/>
              </a:lnSpc>
              <a:spcBef>
                <a:spcPct val="0"/>
              </a:spcBef>
            </a:pPr>
            <a:r>
              <a:rPr lang="en-US" dirty="0">
                <a:cs typeface="Open Sans Semibold" panose="020B0706030804020204" pitchFamily="34" charset="0"/>
              </a:rPr>
              <a:t>McAllen-Edinburg-Mission, Texas, ranks No. 1 in the U.S. with a 38.8% obesity rate, and again in 2018 with a 44.5% obesity rate (Office of Border Public Health, Texas State Department of Health Services)</a:t>
            </a:r>
          </a:p>
          <a:p>
            <a:pPr marL="285750" indent="-285750">
              <a:lnSpc>
                <a:spcPct val="150000"/>
              </a:lnSpc>
              <a:spcBef>
                <a:spcPct val="0"/>
              </a:spcBef>
            </a:pPr>
            <a:endParaRPr lang="en-US" dirty="0">
              <a:cs typeface="Open Sans Semibold" panose="020B0706030804020204" pitchFamily="34" charset="0"/>
            </a:endParaRPr>
          </a:p>
          <a:p>
            <a:pPr marL="285750" indent="-285750">
              <a:lnSpc>
                <a:spcPct val="150000"/>
              </a:lnSpc>
              <a:spcBef>
                <a:spcPct val="0"/>
              </a:spcBef>
            </a:pPr>
            <a:r>
              <a:rPr lang="en-US" dirty="0">
                <a:cs typeface="Open Sans Semibold" panose="020B0706030804020204" pitchFamily="34" charset="0"/>
              </a:rPr>
              <a:t>The obesity-related medical expenses cost the city $410.9 million each year – that’s especially steep considering about half the people there don’t have health insurance.</a:t>
            </a:r>
          </a:p>
          <a:p>
            <a:pPr marL="0" indent="0">
              <a:buNone/>
            </a:pPr>
            <a:endParaRPr lang="en-US" dirty="0"/>
          </a:p>
        </p:txBody>
      </p:sp>
    </p:spTree>
    <p:extLst>
      <p:ext uri="{BB962C8B-B14F-4D97-AF65-F5344CB8AC3E}">
        <p14:creationId xmlns:p14="http://schemas.microsoft.com/office/powerpoint/2010/main" val="3063114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208" y="0"/>
            <a:ext cx="9597659" cy="857250"/>
          </a:xfrm>
        </p:spPr>
        <p:txBody>
          <a:bodyPr>
            <a:noAutofit/>
          </a:bodyPr>
          <a:lstStyle/>
          <a:p>
            <a:r>
              <a:rPr lang="en-US" dirty="0"/>
              <a:t>Audience Questions and Answers</a:t>
            </a:r>
          </a:p>
        </p:txBody>
      </p:sp>
      <p:sp>
        <p:nvSpPr>
          <p:cNvPr id="3" name="Content Placeholder 2"/>
          <p:cNvSpPr>
            <a:spLocks noGrp="1"/>
          </p:cNvSpPr>
          <p:nvPr>
            <p:ph idx="1"/>
          </p:nvPr>
        </p:nvSpPr>
        <p:spPr>
          <a:xfrm>
            <a:off x="510208" y="857250"/>
            <a:ext cx="11029122" cy="5043820"/>
          </a:xfrm>
        </p:spPr>
        <p:txBody>
          <a:bodyPr>
            <a:noAutofit/>
          </a:bodyPr>
          <a:lstStyle/>
          <a:p>
            <a:pPr marL="0" indent="0">
              <a:lnSpc>
                <a:spcPct val="100000"/>
              </a:lnSpc>
              <a:buNone/>
            </a:pPr>
            <a:r>
              <a:rPr lang="en-US" sz="3600" b="1" dirty="0">
                <a:solidFill>
                  <a:schemeClr val="accent2"/>
                </a:solidFill>
              </a:rPr>
              <a:t>Submit a question during the webinar:</a:t>
            </a:r>
          </a:p>
          <a:p>
            <a:pPr>
              <a:lnSpc>
                <a:spcPct val="100000"/>
              </a:lnSpc>
            </a:pPr>
            <a:r>
              <a:rPr lang="en-US" sz="3600" dirty="0"/>
              <a:t>Post your questions for the Q&amp;A segment! On right side of screen, click on the Questions tab on the Go-To-Webinar control panel, and submit your questions</a:t>
            </a:r>
          </a:p>
          <a:p>
            <a:pPr>
              <a:lnSpc>
                <a:spcPct val="100000"/>
              </a:lnSpc>
            </a:pPr>
            <a:endParaRPr lang="en-US" sz="2000" dirty="0"/>
          </a:p>
          <a:p>
            <a:pPr>
              <a:lnSpc>
                <a:spcPct val="100000"/>
              </a:lnSpc>
            </a:pPr>
            <a:endParaRPr lang="en-US" sz="2000" dirty="0"/>
          </a:p>
          <a:p>
            <a:pPr>
              <a:lnSpc>
                <a:spcPct val="100000"/>
              </a:lnSpc>
            </a:pPr>
            <a:endParaRPr lang="en-US" sz="2000" dirty="0"/>
          </a:p>
          <a:p>
            <a:pPr marL="0" indent="0">
              <a:lnSpc>
                <a:spcPct val="100000"/>
              </a:lnSpc>
              <a:buNone/>
            </a:pPr>
            <a:r>
              <a:rPr lang="en-US" sz="2800" b="1" dirty="0"/>
              <a:t>Previous webinar recordings are available on </a:t>
            </a:r>
            <a:r>
              <a:rPr lang="en-US" sz="2800" b="1" dirty="0">
                <a:hlinkClick r:id="rId3"/>
              </a:rPr>
              <a:t>https://sccap53.org/resources/education-resources/webinars/</a:t>
            </a:r>
            <a:endParaRPr lang="en-US" sz="2800" b="1" dirty="0"/>
          </a:p>
          <a:p>
            <a:pPr marL="0" indent="0">
              <a:lnSpc>
                <a:spcPct val="100000"/>
              </a:lnSpc>
              <a:buNone/>
            </a:pPr>
            <a:r>
              <a:rPr lang="en-US" sz="2000" dirty="0"/>
              <a:t>                                       </a:t>
            </a:r>
          </a:p>
          <a:p>
            <a:pPr marL="0" indent="0">
              <a:lnSpc>
                <a:spcPct val="100000"/>
              </a:lnSpc>
              <a:buNone/>
            </a:pPr>
            <a:endParaRPr lang="en-US" sz="2000" dirty="0"/>
          </a:p>
        </p:txBody>
      </p:sp>
    </p:spTree>
    <p:extLst>
      <p:ext uri="{BB962C8B-B14F-4D97-AF65-F5344CB8AC3E}">
        <p14:creationId xmlns:p14="http://schemas.microsoft.com/office/powerpoint/2010/main" val="3180221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81FF-D288-443F-9783-792C96BA120A}"/>
              </a:ext>
            </a:extLst>
          </p:cNvPr>
          <p:cNvSpPr>
            <a:spLocks noGrp="1"/>
          </p:cNvSpPr>
          <p:nvPr>
            <p:ph type="title"/>
          </p:nvPr>
        </p:nvSpPr>
        <p:spPr/>
        <p:txBody>
          <a:bodyPr/>
          <a:lstStyle/>
          <a:p>
            <a:pPr algn="ctr"/>
            <a:r>
              <a:rPr lang="en-IN" dirty="0">
                <a:solidFill>
                  <a:schemeClr val="accent6"/>
                </a:solidFill>
              </a:rPr>
              <a:t>Highest Rates of Diabetes</a:t>
            </a:r>
            <a:endParaRPr lang="en-US" dirty="0"/>
          </a:p>
        </p:txBody>
      </p:sp>
      <p:sp>
        <p:nvSpPr>
          <p:cNvPr id="3" name="Content Placeholder 2">
            <a:extLst>
              <a:ext uri="{FF2B5EF4-FFF2-40B4-BE49-F238E27FC236}">
                <a16:creationId xmlns:a16="http://schemas.microsoft.com/office/drawing/2014/main" id="{588BE6F5-5F8D-4F29-B91D-4C3A276D4D5F}"/>
              </a:ext>
            </a:extLst>
          </p:cNvPr>
          <p:cNvSpPr>
            <a:spLocks noGrp="1"/>
          </p:cNvSpPr>
          <p:nvPr>
            <p:ph idx="1"/>
          </p:nvPr>
        </p:nvSpPr>
        <p:spPr/>
        <p:txBody>
          <a:bodyPr/>
          <a:lstStyle/>
          <a:p>
            <a:pPr marL="285750" indent="-285750">
              <a:lnSpc>
                <a:spcPct val="150000"/>
              </a:lnSpc>
              <a:spcBef>
                <a:spcPct val="0"/>
              </a:spcBef>
            </a:pPr>
            <a:r>
              <a:rPr lang="en-US" dirty="0">
                <a:cs typeface="Open Sans Semibold" panose="020B0706030804020204" pitchFamily="34" charset="0"/>
              </a:rPr>
              <a:t>20.8 million people, approx. 7% of the population, have diabetes -14.6 are diagnosed &amp; 6.2 are undiagnosed (National Diabetes Information Clearinghouse, 2005)</a:t>
            </a:r>
          </a:p>
          <a:p>
            <a:pPr marL="285750" indent="-285750">
              <a:lnSpc>
                <a:spcPct val="150000"/>
              </a:lnSpc>
              <a:spcBef>
                <a:spcPct val="0"/>
              </a:spcBef>
            </a:pPr>
            <a:r>
              <a:rPr lang="en-US" dirty="0">
                <a:cs typeface="Open Sans Semibold" panose="020B0706030804020204" pitchFamily="34" charset="0"/>
              </a:rPr>
              <a:t>The estimated diabetes prevalence rate in the Rio Grande Valley is 26% (UTPA Border Health Office, 2006)</a:t>
            </a:r>
          </a:p>
          <a:p>
            <a:pPr marL="285750" indent="-285750">
              <a:lnSpc>
                <a:spcPct val="150000"/>
              </a:lnSpc>
              <a:spcBef>
                <a:spcPct val="0"/>
              </a:spcBef>
            </a:pPr>
            <a:r>
              <a:rPr lang="en-US" dirty="0">
                <a:cs typeface="Open Sans Semibold" panose="020B0706030804020204" pitchFamily="34" charset="0"/>
              </a:rPr>
              <a:t>Centers of Disease Control and Prevention note that nearly one in three people in the Valley are diabetic</a:t>
            </a:r>
          </a:p>
          <a:p>
            <a:endParaRPr lang="en-US" dirty="0"/>
          </a:p>
        </p:txBody>
      </p:sp>
    </p:spTree>
    <p:extLst>
      <p:ext uri="{BB962C8B-B14F-4D97-AF65-F5344CB8AC3E}">
        <p14:creationId xmlns:p14="http://schemas.microsoft.com/office/powerpoint/2010/main" val="1404359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A0650-BE89-4A55-B02C-28DFA0FDB20B}"/>
              </a:ext>
            </a:extLst>
          </p:cNvPr>
          <p:cNvSpPr>
            <a:spLocks noGrp="1"/>
          </p:cNvSpPr>
          <p:nvPr>
            <p:ph type="title"/>
          </p:nvPr>
        </p:nvSpPr>
        <p:spPr/>
        <p:txBody>
          <a:bodyPr/>
          <a:lstStyle/>
          <a:p>
            <a:pPr algn="ctr"/>
            <a:r>
              <a:rPr lang="en-IN" dirty="0">
                <a:solidFill>
                  <a:schemeClr val="accent6"/>
                </a:solidFill>
              </a:rPr>
              <a:t>Underserved Community</a:t>
            </a:r>
            <a:endParaRPr lang="en-US" dirty="0"/>
          </a:p>
        </p:txBody>
      </p:sp>
      <p:sp>
        <p:nvSpPr>
          <p:cNvPr id="3" name="Content Placeholder 2">
            <a:extLst>
              <a:ext uri="{FF2B5EF4-FFF2-40B4-BE49-F238E27FC236}">
                <a16:creationId xmlns:a16="http://schemas.microsoft.com/office/drawing/2014/main" id="{C5E1D4C2-8FE8-4FB7-9E63-EF9D0A6423ED}"/>
              </a:ext>
            </a:extLst>
          </p:cNvPr>
          <p:cNvSpPr>
            <a:spLocks noGrp="1"/>
          </p:cNvSpPr>
          <p:nvPr>
            <p:ph idx="1"/>
          </p:nvPr>
        </p:nvSpPr>
        <p:spPr/>
        <p:txBody>
          <a:bodyPr/>
          <a:lstStyle/>
          <a:p>
            <a:pPr marL="285750" indent="-285750">
              <a:lnSpc>
                <a:spcPct val="150000"/>
              </a:lnSpc>
              <a:spcBef>
                <a:spcPct val="0"/>
              </a:spcBef>
            </a:pPr>
            <a:r>
              <a:rPr lang="en-US" dirty="0">
                <a:latin typeface="Open Sans Light" panose="020B0306030504020204"/>
                <a:cs typeface="Open Sans Semibold" panose="020B0706030804020204" pitchFamily="34" charset="0"/>
              </a:rPr>
              <a:t>The Rio Grande Valley (RGV) has been deemed a Medically Underserved Area by the federal government for years</a:t>
            </a:r>
          </a:p>
          <a:p>
            <a:pPr>
              <a:lnSpc>
                <a:spcPct val="150000"/>
              </a:lnSpc>
              <a:spcBef>
                <a:spcPct val="0"/>
              </a:spcBef>
              <a:buNone/>
            </a:pPr>
            <a:endParaRPr lang="en-US" dirty="0">
              <a:latin typeface="Open Sans Light" panose="020B0306030504020204"/>
              <a:cs typeface="Open Sans Semibold" panose="020B0706030804020204" pitchFamily="34" charset="0"/>
            </a:endParaRPr>
          </a:p>
          <a:p>
            <a:pPr marL="285750" indent="-285750">
              <a:lnSpc>
                <a:spcPct val="150000"/>
              </a:lnSpc>
              <a:spcBef>
                <a:spcPct val="0"/>
              </a:spcBef>
            </a:pPr>
            <a:r>
              <a:rPr lang="en-US" dirty="0">
                <a:latin typeface="Open Sans Light" panose="020B0306030504020204"/>
                <a:cs typeface="Open Sans Semibold" panose="020B0706030804020204" pitchFamily="34" charset="0"/>
              </a:rPr>
              <a:t>Approximately 33 licensed psychologists for 1.5+ million residents in RGV</a:t>
            </a:r>
          </a:p>
          <a:p>
            <a:pPr>
              <a:lnSpc>
                <a:spcPct val="150000"/>
              </a:lnSpc>
              <a:spcBef>
                <a:spcPct val="0"/>
              </a:spcBef>
              <a:buNone/>
            </a:pPr>
            <a:endParaRPr lang="en-US" dirty="0">
              <a:latin typeface="Open Sans Light" panose="020B0306030504020204"/>
              <a:cs typeface="Open Sans Semibold" panose="020B0706030804020204" pitchFamily="34" charset="0"/>
            </a:endParaRPr>
          </a:p>
          <a:p>
            <a:pPr marL="285750" indent="-285750">
              <a:lnSpc>
                <a:spcPct val="150000"/>
              </a:lnSpc>
              <a:spcBef>
                <a:spcPct val="0"/>
              </a:spcBef>
            </a:pPr>
            <a:r>
              <a:rPr lang="en-US" dirty="0">
                <a:latin typeface="Open Sans Light" panose="020B0306030504020204"/>
                <a:cs typeface="Open Sans Semibold" panose="020B0706030804020204" pitchFamily="34" charset="0"/>
              </a:rPr>
              <a:t>Many travel outside of RGV to receive specialized healthcare</a:t>
            </a:r>
          </a:p>
          <a:p>
            <a:pPr marL="0" indent="0">
              <a:buNone/>
            </a:pPr>
            <a:endParaRPr lang="en-US" dirty="0"/>
          </a:p>
        </p:txBody>
      </p:sp>
    </p:spTree>
    <p:extLst>
      <p:ext uri="{BB962C8B-B14F-4D97-AF65-F5344CB8AC3E}">
        <p14:creationId xmlns:p14="http://schemas.microsoft.com/office/powerpoint/2010/main" val="656439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2A096-7D7B-4456-AD4F-E452E5AD815B}"/>
              </a:ext>
            </a:extLst>
          </p:cNvPr>
          <p:cNvSpPr>
            <a:spLocks noGrp="1"/>
          </p:cNvSpPr>
          <p:nvPr>
            <p:ph type="title"/>
          </p:nvPr>
        </p:nvSpPr>
        <p:spPr>
          <a:xfrm>
            <a:off x="742437" y="361584"/>
            <a:ext cx="9593944" cy="1325563"/>
          </a:xfrm>
        </p:spPr>
        <p:txBody>
          <a:bodyPr/>
          <a:lstStyle/>
          <a:p>
            <a:pPr algn="ctr"/>
            <a:r>
              <a:rPr lang="en-US" dirty="0"/>
              <a:t>Ph.D. Clinical Psychology-Latino Mental Health Focus </a:t>
            </a:r>
          </a:p>
        </p:txBody>
      </p:sp>
      <p:pic>
        <p:nvPicPr>
          <p:cNvPr id="5" name="Content Placeholder 4" descr="A picture containing drawing&#10;&#10;Description automatically generated">
            <a:extLst>
              <a:ext uri="{FF2B5EF4-FFF2-40B4-BE49-F238E27FC236}">
                <a16:creationId xmlns:a16="http://schemas.microsoft.com/office/drawing/2014/main" id="{67603E5B-BE40-4FCD-B009-D24E7FC2C577}"/>
              </a:ext>
            </a:extLst>
          </p:cNvPr>
          <p:cNvPicPr>
            <a:picLocks noGrp="1" noChangeAspect="1"/>
          </p:cNvPicPr>
          <p:nvPr>
            <p:ph idx="1"/>
          </p:nvPr>
        </p:nvPicPr>
        <p:blipFill>
          <a:blip r:embed="rId2"/>
          <a:stretch>
            <a:fillRect/>
          </a:stretch>
        </p:blipFill>
        <p:spPr>
          <a:xfrm>
            <a:off x="8025893" y="4824167"/>
            <a:ext cx="3791448" cy="1921001"/>
          </a:xfrm>
        </p:spPr>
      </p:pic>
      <p:sp>
        <p:nvSpPr>
          <p:cNvPr id="6" name="Content Placeholder 3">
            <a:extLst>
              <a:ext uri="{FF2B5EF4-FFF2-40B4-BE49-F238E27FC236}">
                <a16:creationId xmlns:a16="http://schemas.microsoft.com/office/drawing/2014/main" id="{3D620986-8872-474F-AA4B-0FBB5969C45D}"/>
              </a:ext>
            </a:extLst>
          </p:cNvPr>
          <p:cNvSpPr txBox="1">
            <a:spLocks/>
          </p:cNvSpPr>
          <p:nvPr/>
        </p:nvSpPr>
        <p:spPr>
          <a:xfrm>
            <a:off x="1294042" y="2376344"/>
            <a:ext cx="10718042" cy="412007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349250" indent="-349250" algn="l" defTabSz="914400" rtl="0" eaLnBrk="1" latinLnBrk="0" hangingPunct="1">
              <a:lnSpc>
                <a:spcPct val="90000"/>
              </a:lnSpc>
              <a:spcBef>
                <a:spcPts val="500"/>
              </a:spcBef>
              <a:buFont typeface="Arial" panose="020B0604020202020204" pitchFamily="34" charset="0"/>
              <a:buChar char="•"/>
              <a:tabLst/>
              <a:defRPr sz="2800" kern="1200">
                <a:solidFill>
                  <a:schemeClr val="tx1"/>
                </a:solidFill>
                <a:latin typeface="+mn-lt"/>
                <a:ea typeface="+mn-ea"/>
                <a:cs typeface="+mn-cs"/>
              </a:defRPr>
            </a:lvl2pPr>
            <a:lvl3pPr marL="687388" indent="-233363"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1093788" indent="-231775"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4pPr>
            <a:lvl5pPr marL="1490663" indent="-233363"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t>Fall 2019- 1</a:t>
            </a:r>
            <a:r>
              <a:rPr lang="en-US" baseline="30000" dirty="0"/>
              <a:t>st</a:t>
            </a:r>
            <a:r>
              <a:rPr lang="en-US" dirty="0"/>
              <a:t> cohort </a:t>
            </a:r>
          </a:p>
          <a:p>
            <a:pPr marL="457200" indent="-457200">
              <a:buFont typeface="Arial" panose="020B0604020202020204" pitchFamily="34" charset="0"/>
              <a:buChar char="•"/>
            </a:pPr>
            <a:r>
              <a:rPr lang="en-US" dirty="0"/>
              <a:t>30,000 students </a:t>
            </a:r>
          </a:p>
          <a:p>
            <a:pPr marL="457200" indent="-457200">
              <a:buFont typeface="Arial" panose="020B0604020202020204" pitchFamily="34" charset="0"/>
              <a:buChar char="•"/>
            </a:pPr>
            <a:r>
              <a:rPr lang="en-US" dirty="0"/>
              <a:t>89% Latino students</a:t>
            </a:r>
          </a:p>
          <a:p>
            <a:pPr marL="457200" indent="-457200">
              <a:buFont typeface="Arial" panose="020B0604020202020204" pitchFamily="34" charset="0"/>
              <a:buChar char="•"/>
            </a:pPr>
            <a:r>
              <a:rPr lang="en-US" dirty="0"/>
              <a:t>Two community training clinics</a:t>
            </a:r>
          </a:p>
          <a:p>
            <a:pPr marL="457200" indent="-457200">
              <a:buFont typeface="Arial" panose="020B0604020202020204" pitchFamily="34" charset="0"/>
              <a:buChar char="•"/>
            </a:pPr>
            <a:r>
              <a:rPr lang="en-US" dirty="0"/>
              <a:t>Multicultural Clinical Lab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endParaRPr lang="en-US" dirty="0"/>
          </a:p>
        </p:txBody>
      </p:sp>
      <p:pic>
        <p:nvPicPr>
          <p:cNvPr id="8" name="Picture 7" descr="A group of people standing next to a palm tree&#10;&#10;Description automatically generated">
            <a:extLst>
              <a:ext uri="{FF2B5EF4-FFF2-40B4-BE49-F238E27FC236}">
                <a16:creationId xmlns:a16="http://schemas.microsoft.com/office/drawing/2014/main" id="{923A992C-B37F-4498-9AFE-53A012C382E7}"/>
              </a:ext>
            </a:extLst>
          </p:cNvPr>
          <p:cNvPicPr>
            <a:picLocks noChangeAspect="1"/>
          </p:cNvPicPr>
          <p:nvPr/>
        </p:nvPicPr>
        <p:blipFill>
          <a:blip r:embed="rId3"/>
          <a:stretch>
            <a:fillRect/>
          </a:stretch>
        </p:blipFill>
        <p:spPr>
          <a:xfrm>
            <a:off x="7288377" y="2376344"/>
            <a:ext cx="4723707" cy="2535519"/>
          </a:xfrm>
          <a:prstGeom prst="rect">
            <a:avLst/>
          </a:prstGeom>
        </p:spPr>
      </p:pic>
    </p:spTree>
    <p:extLst>
      <p:ext uri="{BB962C8B-B14F-4D97-AF65-F5344CB8AC3E}">
        <p14:creationId xmlns:p14="http://schemas.microsoft.com/office/powerpoint/2010/main" val="4035672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30407-DAB8-4BA9-B483-DC90C0145876}"/>
              </a:ext>
            </a:extLst>
          </p:cNvPr>
          <p:cNvSpPr>
            <a:spLocks noGrp="1"/>
          </p:cNvSpPr>
          <p:nvPr>
            <p:ph type="title"/>
          </p:nvPr>
        </p:nvSpPr>
        <p:spPr>
          <a:xfrm>
            <a:off x="1431108" y="-35999"/>
            <a:ext cx="9593944" cy="1325563"/>
          </a:xfrm>
        </p:spPr>
        <p:txBody>
          <a:bodyPr/>
          <a:lstStyle/>
          <a:p>
            <a:pPr algn="ctr"/>
            <a:r>
              <a:rPr lang="en-US" dirty="0"/>
              <a:t>Multicultural Clinical Lab</a:t>
            </a:r>
          </a:p>
        </p:txBody>
      </p:sp>
      <p:sp>
        <p:nvSpPr>
          <p:cNvPr id="3" name="Content Placeholder 2">
            <a:extLst>
              <a:ext uri="{FF2B5EF4-FFF2-40B4-BE49-F238E27FC236}">
                <a16:creationId xmlns:a16="http://schemas.microsoft.com/office/drawing/2014/main" id="{F6DE6243-3560-441B-BFDF-08C5E13EE5CC}"/>
              </a:ext>
            </a:extLst>
          </p:cNvPr>
          <p:cNvSpPr>
            <a:spLocks noGrp="1"/>
          </p:cNvSpPr>
          <p:nvPr>
            <p:ph idx="1"/>
          </p:nvPr>
        </p:nvSpPr>
        <p:spPr>
          <a:xfrm>
            <a:off x="1299028" y="1021962"/>
            <a:ext cx="9593944" cy="3896234"/>
          </a:xfrm>
        </p:spPr>
        <p:txBody>
          <a:bodyPr>
            <a:normAutofit/>
          </a:bodyPr>
          <a:lstStyle/>
          <a:p>
            <a:pPr marL="457200" indent="-457200">
              <a:buFont typeface="Arial" panose="020B0604020202020204" pitchFamily="34" charset="0"/>
              <a:buChar char="•"/>
            </a:pPr>
            <a:r>
              <a:rPr lang="en-US" sz="2400" dirty="0"/>
              <a:t>Trauma, Health, and Culture with recent immigrated families.</a:t>
            </a:r>
          </a:p>
          <a:p>
            <a:pPr marL="457200" indent="-457200">
              <a:buFont typeface="Arial" panose="020B0604020202020204" pitchFamily="34" charset="0"/>
              <a:buChar char="•"/>
            </a:pPr>
            <a:r>
              <a:rPr lang="en-US" sz="2400" dirty="0"/>
              <a:t>International Attachment and Immigration project. </a:t>
            </a:r>
          </a:p>
          <a:p>
            <a:pPr marL="457200" indent="-457200">
              <a:buFont typeface="Arial" panose="020B0604020202020204" pitchFamily="34" charset="0"/>
              <a:buChar char="•"/>
            </a:pPr>
            <a:r>
              <a:rPr lang="en-US" sz="2400" dirty="0"/>
              <a:t>EST’s with Latinx groups</a:t>
            </a:r>
          </a:p>
          <a:p>
            <a:pPr marL="457200" indent="-457200">
              <a:buFont typeface="Arial" panose="020B0604020202020204" pitchFamily="34" charset="0"/>
              <a:buChar char="•"/>
            </a:pPr>
            <a:r>
              <a:rPr lang="en-US" sz="2400" dirty="0"/>
              <a:t>IDD population</a:t>
            </a:r>
          </a:p>
          <a:p>
            <a:pPr marL="457200" indent="-457200">
              <a:buFont typeface="Arial" panose="020B0604020202020204" pitchFamily="34" charset="0"/>
              <a:buChar char="•"/>
            </a:pPr>
            <a:r>
              <a:rPr lang="en-US" sz="2400" dirty="0"/>
              <a:t>Personality assessments with Latinx groups</a:t>
            </a:r>
          </a:p>
        </p:txBody>
      </p:sp>
      <p:pic>
        <p:nvPicPr>
          <p:cNvPr id="5" name="Picture 4" descr="A group of people standing in front of a curtain&#10;&#10;Description automatically generated">
            <a:extLst>
              <a:ext uri="{FF2B5EF4-FFF2-40B4-BE49-F238E27FC236}">
                <a16:creationId xmlns:a16="http://schemas.microsoft.com/office/drawing/2014/main" id="{9187638C-5CA2-482C-9230-304A0A9F4287}"/>
              </a:ext>
            </a:extLst>
          </p:cNvPr>
          <p:cNvPicPr>
            <a:picLocks noChangeAspect="1"/>
          </p:cNvPicPr>
          <p:nvPr/>
        </p:nvPicPr>
        <p:blipFill>
          <a:blip r:embed="rId2"/>
          <a:stretch>
            <a:fillRect/>
          </a:stretch>
        </p:blipFill>
        <p:spPr>
          <a:xfrm>
            <a:off x="503583" y="3285574"/>
            <a:ext cx="6979351" cy="3389347"/>
          </a:xfrm>
          <a:prstGeom prst="rect">
            <a:avLst/>
          </a:prstGeom>
        </p:spPr>
      </p:pic>
      <p:pic>
        <p:nvPicPr>
          <p:cNvPr id="6" name="Content Placeholder 5" descr="A person standing in front of a group of people posing for the camera&#10;&#10;Description automatically generated">
            <a:extLst>
              <a:ext uri="{FF2B5EF4-FFF2-40B4-BE49-F238E27FC236}">
                <a16:creationId xmlns:a16="http://schemas.microsoft.com/office/drawing/2014/main" id="{74D60512-7198-4118-BBE0-47D1D15FFC47}"/>
              </a:ext>
            </a:extLst>
          </p:cNvPr>
          <p:cNvPicPr>
            <a:picLocks noChangeAspect="1"/>
          </p:cNvPicPr>
          <p:nvPr/>
        </p:nvPicPr>
        <p:blipFill>
          <a:blip r:embed="rId3"/>
          <a:stretch>
            <a:fillRect/>
          </a:stretch>
        </p:blipFill>
        <p:spPr>
          <a:xfrm>
            <a:off x="7819122" y="2123440"/>
            <a:ext cx="4210120" cy="4551481"/>
          </a:xfrm>
          <a:prstGeom prst="rect">
            <a:avLst/>
          </a:prstGeom>
        </p:spPr>
      </p:pic>
    </p:spTree>
    <p:extLst>
      <p:ext uri="{BB962C8B-B14F-4D97-AF65-F5344CB8AC3E}">
        <p14:creationId xmlns:p14="http://schemas.microsoft.com/office/powerpoint/2010/main" val="66975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143" y="66103"/>
            <a:ext cx="11956212" cy="6742526"/>
          </a:xfrm>
        </p:spPr>
      </p:pic>
    </p:spTree>
    <p:extLst>
      <p:ext uri="{BB962C8B-B14F-4D97-AF65-F5344CB8AC3E}">
        <p14:creationId xmlns:p14="http://schemas.microsoft.com/office/powerpoint/2010/main" val="3881085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1AA5C-8DB6-46BA-87AE-C74ED5BE2BC3}"/>
              </a:ext>
            </a:extLst>
          </p:cNvPr>
          <p:cNvSpPr>
            <a:spLocks noGrp="1"/>
          </p:cNvSpPr>
          <p:nvPr>
            <p:ph type="title"/>
          </p:nvPr>
        </p:nvSpPr>
        <p:spPr>
          <a:xfrm>
            <a:off x="1299028" y="89817"/>
            <a:ext cx="9593944" cy="1325563"/>
          </a:xfrm>
        </p:spPr>
        <p:txBody>
          <a:bodyPr/>
          <a:lstStyle/>
          <a:p>
            <a:pPr algn="ctr"/>
            <a:r>
              <a:rPr lang="en-US" dirty="0"/>
              <a:t>Veracruz, Mexico</a:t>
            </a:r>
            <a:br>
              <a:rPr lang="en-US" dirty="0"/>
            </a:br>
            <a:endParaRPr lang="en-US" b="0" i="1" dirty="0"/>
          </a:p>
        </p:txBody>
      </p:sp>
      <p:sp>
        <p:nvSpPr>
          <p:cNvPr id="4" name="Content Placeholder 3">
            <a:extLst>
              <a:ext uri="{FF2B5EF4-FFF2-40B4-BE49-F238E27FC236}">
                <a16:creationId xmlns:a16="http://schemas.microsoft.com/office/drawing/2014/main" id="{CC183707-FFB1-431D-967A-67C821A0FACC}"/>
              </a:ext>
            </a:extLst>
          </p:cNvPr>
          <p:cNvSpPr>
            <a:spLocks noGrp="1"/>
          </p:cNvSpPr>
          <p:nvPr>
            <p:ph sz="quarter" idx="4"/>
          </p:nvPr>
        </p:nvSpPr>
        <p:spPr/>
        <p:txBody>
          <a:bodyPr/>
          <a:lstStyle/>
          <a:p>
            <a:endParaRPr lang="en-US"/>
          </a:p>
        </p:txBody>
      </p:sp>
      <p:pic>
        <p:nvPicPr>
          <p:cNvPr id="10" name="Content Placeholder 9" descr="A train is parked on the side of a road&#10;&#10;Description automatically generated">
            <a:extLst>
              <a:ext uri="{FF2B5EF4-FFF2-40B4-BE49-F238E27FC236}">
                <a16:creationId xmlns:a16="http://schemas.microsoft.com/office/drawing/2014/main" id="{6C20D10F-0218-4761-9F1E-7FA2C8643EE5}"/>
              </a:ext>
            </a:extLst>
          </p:cNvPr>
          <p:cNvPicPr>
            <a:picLocks noGrp="1" noChangeAspect="1"/>
          </p:cNvPicPr>
          <p:nvPr>
            <p:ph sz="half" idx="2"/>
          </p:nvPr>
        </p:nvPicPr>
        <p:blipFill>
          <a:blip r:embed="rId2"/>
          <a:stretch>
            <a:fillRect/>
          </a:stretch>
        </p:blipFill>
        <p:spPr>
          <a:xfrm>
            <a:off x="0" y="10535"/>
            <a:ext cx="12192000" cy="6847465"/>
          </a:xfrm>
        </p:spPr>
      </p:pic>
    </p:spTree>
    <p:extLst>
      <p:ext uri="{BB962C8B-B14F-4D97-AF65-F5344CB8AC3E}">
        <p14:creationId xmlns:p14="http://schemas.microsoft.com/office/powerpoint/2010/main" val="538010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F0C18-E1F3-44E3-81BF-65B014597E17}"/>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ACCAE58B-2294-47F1-8FE8-D827D98DF459}"/>
              </a:ext>
            </a:extLst>
          </p:cNvPr>
          <p:cNvSpPr>
            <a:spLocks noGrp="1"/>
          </p:cNvSpPr>
          <p:nvPr>
            <p:ph sz="quarter" idx="4"/>
          </p:nvPr>
        </p:nvSpPr>
        <p:spPr/>
        <p:txBody>
          <a:bodyPr/>
          <a:lstStyle/>
          <a:p>
            <a:endParaRPr lang="en-US"/>
          </a:p>
        </p:txBody>
      </p:sp>
      <p:pic>
        <p:nvPicPr>
          <p:cNvPr id="10" name="Content Placeholder 9" descr="A train is parked on the side of the road&#10;&#10;Description automatically generated">
            <a:extLst>
              <a:ext uri="{FF2B5EF4-FFF2-40B4-BE49-F238E27FC236}">
                <a16:creationId xmlns:a16="http://schemas.microsoft.com/office/drawing/2014/main" id="{BCBA6AB4-3F3A-4722-95FE-83442C74712A}"/>
              </a:ext>
            </a:extLst>
          </p:cNvPr>
          <p:cNvPicPr>
            <a:picLocks noGrp="1" noChangeAspect="1"/>
          </p:cNvPicPr>
          <p:nvPr>
            <p:ph sz="half" idx="2"/>
          </p:nvPr>
        </p:nvPicPr>
        <p:blipFill>
          <a:blip r:embed="rId2"/>
          <a:stretch>
            <a:fillRect/>
          </a:stretch>
        </p:blipFill>
        <p:spPr>
          <a:xfrm>
            <a:off x="-24115" y="60113"/>
            <a:ext cx="12216115" cy="6706447"/>
          </a:xfrm>
        </p:spPr>
      </p:pic>
    </p:spTree>
    <p:extLst>
      <p:ext uri="{BB962C8B-B14F-4D97-AF65-F5344CB8AC3E}">
        <p14:creationId xmlns:p14="http://schemas.microsoft.com/office/powerpoint/2010/main" val="552091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517"/>
            <a:ext cx="8785008" cy="1188720"/>
          </a:xfrm>
        </p:spPr>
        <p:txBody>
          <a:bodyPr>
            <a:normAutofit fontScale="90000"/>
          </a:bodyPr>
          <a:lstStyle/>
          <a:p>
            <a:pPr algn="ctr"/>
            <a:r>
              <a:rPr lang="en-US" dirty="0"/>
              <a:t>Humanitarian and Refugee Center McAllen, TX</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1695" b="10398"/>
          <a:stretch/>
        </p:blipFill>
        <p:spPr>
          <a:xfrm>
            <a:off x="1524000" y="1265237"/>
            <a:ext cx="4419600" cy="2667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4019565"/>
            <a:ext cx="3962400" cy="2379347"/>
          </a:xfrm>
          <a:prstGeom prst="rect">
            <a:avLst/>
          </a:prstGeom>
        </p:spPr>
      </p:pic>
      <p:pic>
        <p:nvPicPr>
          <p:cNvPr id="10" name="Content Placeholder 9"/>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97076" y="2130951"/>
            <a:ext cx="5925296" cy="4443972"/>
          </a:xfrm>
        </p:spPr>
      </p:pic>
    </p:spTree>
    <p:extLst>
      <p:ext uri="{BB962C8B-B14F-4D97-AF65-F5344CB8AC3E}">
        <p14:creationId xmlns:p14="http://schemas.microsoft.com/office/powerpoint/2010/main" val="1361929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A5419A1-1E16-4C0B-98C6-17AFE05AFB92}"/>
              </a:ext>
            </a:extLst>
          </p:cNvPr>
          <p:cNvPicPr>
            <a:picLocks noGrp="1" noChangeAspect="1"/>
          </p:cNvPicPr>
          <p:nvPr>
            <p:ph idx="1"/>
          </p:nvPr>
        </p:nvPicPr>
        <p:blipFill>
          <a:blip r:embed="rId2"/>
          <a:stretch>
            <a:fillRect/>
          </a:stretch>
        </p:blipFill>
        <p:spPr>
          <a:xfrm>
            <a:off x="2245410" y="643466"/>
            <a:ext cx="7701180" cy="5571067"/>
          </a:xfrm>
          <a:prstGeom prst="rect">
            <a:avLst/>
          </a:prstGeom>
        </p:spPr>
      </p:pic>
    </p:spTree>
    <p:extLst>
      <p:ext uri="{BB962C8B-B14F-4D97-AF65-F5344CB8AC3E}">
        <p14:creationId xmlns:p14="http://schemas.microsoft.com/office/powerpoint/2010/main" val="1580840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50b04b2-bbeb-403f-b582-86d73ce98270@namprd05">
            <a:extLst>
              <a:ext uri="{FF2B5EF4-FFF2-40B4-BE49-F238E27FC236}">
                <a16:creationId xmlns:a16="http://schemas.microsoft.com/office/drawing/2014/main" id="{E07E9FA7-140C-450F-A645-0AD84D5F945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788" r="1" b="14230"/>
          <a:stretch/>
        </p:blipFill>
        <p:spPr bwMode="auto">
          <a:xfrm>
            <a:off x="225288" y="643467"/>
            <a:ext cx="9899373" cy="53081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571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66B8-EB0A-FB48-85FC-BD72BB269B0F}"/>
              </a:ext>
            </a:extLst>
          </p:cNvPr>
          <p:cNvSpPr>
            <a:spLocks noGrp="1"/>
          </p:cNvSpPr>
          <p:nvPr>
            <p:ph type="title"/>
          </p:nvPr>
        </p:nvSpPr>
        <p:spPr/>
        <p:txBody>
          <a:bodyPr/>
          <a:lstStyle/>
          <a:p>
            <a:r>
              <a:rPr lang="en-US" b="1" dirty="0"/>
              <a:t>Learning Objectives </a:t>
            </a:r>
          </a:p>
        </p:txBody>
      </p:sp>
      <p:sp>
        <p:nvSpPr>
          <p:cNvPr id="3" name="Content Placeholder 2">
            <a:extLst>
              <a:ext uri="{FF2B5EF4-FFF2-40B4-BE49-F238E27FC236}">
                <a16:creationId xmlns:a16="http://schemas.microsoft.com/office/drawing/2014/main" id="{9AB90FC6-133F-964D-B4F0-30A481C1A941}"/>
              </a:ext>
            </a:extLst>
          </p:cNvPr>
          <p:cNvSpPr>
            <a:spLocks noGrp="1"/>
          </p:cNvSpPr>
          <p:nvPr>
            <p:ph idx="1"/>
          </p:nvPr>
        </p:nvSpPr>
        <p:spPr/>
        <p:txBody>
          <a:bodyPr>
            <a:normAutofit/>
          </a:bodyPr>
          <a:lstStyle/>
          <a:p>
            <a:pPr marL="0" indent="0" fontAlgn="base">
              <a:buNone/>
            </a:pPr>
            <a:r>
              <a:rPr lang="en-US" sz="2800" dirty="0"/>
              <a:t>After this webinar participants will be able to:</a:t>
            </a:r>
          </a:p>
          <a:p>
            <a:pPr marL="0" indent="0" fontAlgn="base">
              <a:buNone/>
            </a:pPr>
            <a:endParaRPr lang="en-US" sz="2800" dirty="0"/>
          </a:p>
          <a:p>
            <a:pPr marL="0" indent="0" fontAlgn="base">
              <a:buNone/>
            </a:pPr>
            <a:r>
              <a:rPr lang="en-US" sz="2800" dirty="0"/>
              <a:t>1.     Identify the guiding principles of multicultural competency.</a:t>
            </a:r>
          </a:p>
          <a:p>
            <a:pPr marL="0" indent="0" fontAlgn="base">
              <a:buNone/>
            </a:pPr>
            <a:endParaRPr lang="en-US" sz="2800" dirty="0"/>
          </a:p>
          <a:p>
            <a:pPr marL="0" indent="0" fontAlgn="base">
              <a:buNone/>
            </a:pPr>
            <a:r>
              <a:rPr lang="en-US" sz="2800" dirty="0"/>
              <a:t>2.     Understand the Ecological Model of the Multicultural Guidelines.</a:t>
            </a:r>
          </a:p>
          <a:p>
            <a:pPr marL="0" indent="0" fontAlgn="base">
              <a:buNone/>
            </a:pPr>
            <a:endParaRPr lang="en-US" sz="2800" dirty="0"/>
          </a:p>
          <a:p>
            <a:pPr marL="0" indent="0" fontAlgn="base">
              <a:buNone/>
            </a:pPr>
            <a:r>
              <a:rPr lang="en-US" sz="2800" dirty="0"/>
              <a:t>3.     Apply the principles of multicultural practice to working with diverse families</a:t>
            </a:r>
          </a:p>
          <a:p>
            <a:pPr marL="0" indent="0">
              <a:buNone/>
            </a:pPr>
            <a:endParaRPr lang="en-US" sz="2800" dirty="0"/>
          </a:p>
        </p:txBody>
      </p:sp>
    </p:spTree>
    <p:extLst>
      <p:ext uri="{BB962C8B-B14F-4D97-AF65-F5344CB8AC3E}">
        <p14:creationId xmlns:p14="http://schemas.microsoft.com/office/powerpoint/2010/main" val="3346164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26BC3-3231-492D-A222-6D5571CCFAA1}"/>
              </a:ext>
            </a:extLst>
          </p:cNvPr>
          <p:cNvSpPr>
            <a:spLocks noGrp="1"/>
          </p:cNvSpPr>
          <p:nvPr>
            <p:ph type="title"/>
          </p:nvPr>
        </p:nvSpPr>
        <p:spPr/>
        <p:txBody>
          <a:bodyPr>
            <a:normAutofit fontScale="90000"/>
          </a:bodyPr>
          <a:lstStyle/>
          <a:p>
            <a:pPr algn="ctr"/>
            <a:r>
              <a:rPr lang="en-US" dirty="0"/>
              <a:t>Leveraging Science: </a:t>
            </a:r>
            <a:r>
              <a:rPr lang="en-US" i="1" dirty="0"/>
              <a:t>Advocacy and Policy </a:t>
            </a:r>
            <a:endParaRPr lang="en-US" dirty="0"/>
          </a:p>
        </p:txBody>
      </p:sp>
      <p:sp>
        <p:nvSpPr>
          <p:cNvPr id="3" name="Content Placeholder 2">
            <a:extLst>
              <a:ext uri="{FF2B5EF4-FFF2-40B4-BE49-F238E27FC236}">
                <a16:creationId xmlns:a16="http://schemas.microsoft.com/office/drawing/2014/main" id="{9B5B24F4-AF57-40BE-A463-AE1B2C38E5A9}"/>
              </a:ext>
            </a:extLst>
          </p:cNvPr>
          <p:cNvSpPr>
            <a:spLocks noGrp="1"/>
          </p:cNvSpPr>
          <p:nvPr>
            <p:ph idx="1"/>
          </p:nvPr>
        </p:nvSpPr>
        <p:spPr/>
        <p:txBody>
          <a:bodyPr>
            <a:normAutofit/>
          </a:bodyPr>
          <a:lstStyle/>
          <a:p>
            <a:pPr marL="457200" indent="-457200"/>
            <a:r>
              <a:rPr lang="en-US" dirty="0"/>
              <a:t>Expert testimony on research findings and clinical cases on the U.S.- Mexico border.</a:t>
            </a:r>
          </a:p>
          <a:p>
            <a:pPr marL="457200" indent="-457200"/>
            <a:r>
              <a:rPr lang="en-US" dirty="0"/>
              <a:t>November 2019 favorable ruling in a family separation trauma case </a:t>
            </a:r>
          </a:p>
          <a:p>
            <a:pPr marL="806450" lvl="1" indent="-457200"/>
            <a:r>
              <a:rPr lang="en-US" dirty="0"/>
              <a:t>The judge ordered that the government must make available at a convenient location mental health screenings for class members who have been released and must provide appropriate transitional treatment to those class members requiring treatment until they can enter into the care of other providers.  </a:t>
            </a:r>
          </a:p>
          <a:p>
            <a:pPr marL="349250" lvl="1" indent="0">
              <a:buNone/>
            </a:pPr>
            <a:endParaRPr lang="en-US" dirty="0"/>
          </a:p>
          <a:p>
            <a:r>
              <a:rPr lang="en-US" dirty="0"/>
              <a:t>Contributing to Trauma informed training for case-workers at ORR with APA Office of Violence Prevention.</a:t>
            </a:r>
          </a:p>
          <a:p>
            <a:r>
              <a:rPr lang="en-US" dirty="0"/>
              <a:t>DACA Advocacy with United We Dream, Org. (UWD, and other organizations  </a:t>
            </a:r>
          </a:p>
          <a:p>
            <a:endParaRPr lang="en-US" dirty="0"/>
          </a:p>
        </p:txBody>
      </p:sp>
    </p:spTree>
    <p:extLst>
      <p:ext uri="{BB962C8B-B14F-4D97-AF65-F5344CB8AC3E}">
        <p14:creationId xmlns:p14="http://schemas.microsoft.com/office/powerpoint/2010/main" val="1863707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ABCF6-F97B-4B17-9AD5-2AC4BFD22AED}"/>
              </a:ext>
            </a:extLst>
          </p:cNvPr>
          <p:cNvSpPr>
            <a:spLocks noGrp="1"/>
          </p:cNvSpPr>
          <p:nvPr>
            <p:ph type="title"/>
          </p:nvPr>
        </p:nvSpPr>
        <p:spPr>
          <a:xfrm>
            <a:off x="838200" y="206099"/>
            <a:ext cx="10515600" cy="1325563"/>
          </a:xfrm>
        </p:spPr>
        <p:txBody>
          <a:bodyPr>
            <a:normAutofit/>
          </a:bodyPr>
          <a:lstStyle/>
          <a:p>
            <a:pPr algn="ctr"/>
            <a:r>
              <a:rPr lang="en-US" b="1"/>
              <a:t>U.S. Remain </a:t>
            </a:r>
            <a:r>
              <a:rPr lang="en-US" b="1" dirty="0"/>
              <a:t>in Mexico Policy</a:t>
            </a:r>
            <a:br>
              <a:rPr lang="en-US" b="1" dirty="0"/>
            </a:br>
            <a:endParaRPr lang="en-US" dirty="0"/>
          </a:p>
        </p:txBody>
      </p:sp>
      <p:sp>
        <p:nvSpPr>
          <p:cNvPr id="3" name="Content Placeholder 2">
            <a:extLst>
              <a:ext uri="{FF2B5EF4-FFF2-40B4-BE49-F238E27FC236}">
                <a16:creationId xmlns:a16="http://schemas.microsoft.com/office/drawing/2014/main" id="{031F87BA-6670-40C5-9D6F-3F5751A90A4A}"/>
              </a:ext>
            </a:extLst>
          </p:cNvPr>
          <p:cNvSpPr>
            <a:spLocks noGrp="1"/>
          </p:cNvSpPr>
          <p:nvPr>
            <p:ph idx="1"/>
          </p:nvPr>
        </p:nvSpPr>
        <p:spPr>
          <a:xfrm>
            <a:off x="331305" y="1028044"/>
            <a:ext cx="4278198" cy="4351338"/>
          </a:xfrm>
        </p:spPr>
        <p:txBody>
          <a:bodyPr>
            <a:noAutofit/>
          </a:bodyPr>
          <a:lstStyle/>
          <a:p>
            <a:pPr marL="457200"/>
            <a:r>
              <a:rPr lang="en-US" sz="1800" b="1" dirty="0"/>
              <a:t>Remain in Mexico Policy</a:t>
            </a:r>
          </a:p>
          <a:p>
            <a:pPr marL="806450" lvl="1"/>
            <a:r>
              <a:rPr lang="en-US" sz="1800" dirty="0"/>
              <a:t>May 2019 </a:t>
            </a:r>
            <a:r>
              <a:rPr lang="en-US" sz="1800" i="1" dirty="0"/>
              <a:t>US Court of Appeals</a:t>
            </a:r>
          </a:p>
          <a:p>
            <a:pPr marL="457200"/>
            <a:r>
              <a:rPr lang="en-US" sz="1800" dirty="0"/>
              <a:t>Approximately 50,000 families have been forced to wait for asylum hearings in Mexican border towns (Tijuana, Juarez, Nogales, Matamoros).</a:t>
            </a:r>
          </a:p>
          <a:p>
            <a:pPr marL="457200"/>
            <a:r>
              <a:rPr lang="en-US" sz="1800" dirty="0"/>
              <a:t>Thousands exposed to life threatening dangers (kidnapping, rapes, torture, assault).  </a:t>
            </a:r>
          </a:p>
          <a:p>
            <a:pPr marL="457200"/>
            <a:r>
              <a:rPr lang="en-US" sz="1800" dirty="0"/>
              <a:t>Inhumane living conditions in tent encampments.  </a:t>
            </a:r>
          </a:p>
          <a:p>
            <a:pPr marL="457200"/>
            <a:r>
              <a:rPr lang="en-US" sz="1800" dirty="0"/>
              <a:t>Currently over 2,500 families in Matamoros, Mexico border to Brownsville, Texas. </a:t>
            </a:r>
          </a:p>
          <a:p>
            <a:pPr marL="457200"/>
            <a:r>
              <a:rPr lang="en-US" sz="1800" dirty="0"/>
              <a:t>Mixed-Methods Study-IRB pending </a:t>
            </a:r>
          </a:p>
          <a:p>
            <a:endParaRPr lang="en-US" sz="1800" dirty="0"/>
          </a:p>
        </p:txBody>
      </p:sp>
      <p:pic>
        <p:nvPicPr>
          <p:cNvPr id="4" name="Content Placeholder 5" descr="A picture containing outdoor, building, fence, track&#10;&#10;Description automatically generated">
            <a:extLst>
              <a:ext uri="{FF2B5EF4-FFF2-40B4-BE49-F238E27FC236}">
                <a16:creationId xmlns:a16="http://schemas.microsoft.com/office/drawing/2014/main" id="{760012B6-18F3-4DB8-8701-FA50E9460E5C}"/>
              </a:ext>
            </a:extLst>
          </p:cNvPr>
          <p:cNvPicPr>
            <a:picLocks noChangeAspect="1"/>
          </p:cNvPicPr>
          <p:nvPr/>
        </p:nvPicPr>
        <p:blipFill rotWithShape="1">
          <a:blip r:embed="rId2"/>
          <a:srcRect r="1" b="8604"/>
          <a:stretch/>
        </p:blipFill>
        <p:spPr>
          <a:xfrm>
            <a:off x="5120640" y="1431825"/>
            <a:ext cx="6233160" cy="4272681"/>
          </a:xfrm>
          <a:prstGeom prst="rect">
            <a:avLst/>
          </a:prstGeom>
        </p:spPr>
      </p:pic>
    </p:spTree>
    <p:extLst>
      <p:ext uri="{BB962C8B-B14F-4D97-AF65-F5344CB8AC3E}">
        <p14:creationId xmlns:p14="http://schemas.microsoft.com/office/powerpoint/2010/main" val="2535599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descr="A person standing in front of a building&#10;&#10;Description automatically generated">
            <a:extLst>
              <a:ext uri="{FF2B5EF4-FFF2-40B4-BE49-F238E27FC236}">
                <a16:creationId xmlns:a16="http://schemas.microsoft.com/office/drawing/2014/main" id="{280E5543-E4D5-4F09-AB62-9EF56DF9ADE8}"/>
              </a:ext>
            </a:extLst>
          </p:cNvPr>
          <p:cNvPicPr>
            <a:picLocks noGrp="1" noChangeAspect="1"/>
          </p:cNvPicPr>
          <p:nvPr>
            <p:ph idx="1"/>
          </p:nvPr>
        </p:nvPicPr>
        <p:blipFill rotWithShape="1">
          <a:blip r:embed="rId3"/>
          <a:srcRect l="15101" r="42712"/>
          <a:stretch/>
        </p:blipFill>
        <p:spPr>
          <a:xfrm rot="5400000">
            <a:off x="2667000" y="-2667000"/>
            <a:ext cx="6858000" cy="12192000"/>
          </a:xfrm>
          <a:prstGeom prst="rect">
            <a:avLst/>
          </a:prstGeom>
        </p:spPr>
      </p:pic>
    </p:spTree>
    <p:extLst>
      <p:ext uri="{BB962C8B-B14F-4D97-AF65-F5344CB8AC3E}">
        <p14:creationId xmlns:p14="http://schemas.microsoft.com/office/powerpoint/2010/main" val="1519058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A group of people in a tent&#10;&#10;Description automatically generated">
            <a:extLst>
              <a:ext uri="{FF2B5EF4-FFF2-40B4-BE49-F238E27FC236}">
                <a16:creationId xmlns:a16="http://schemas.microsoft.com/office/drawing/2014/main" id="{C720655E-63AC-4D6E-9566-83B8A6E9ED8B}"/>
              </a:ext>
            </a:extLst>
          </p:cNvPr>
          <p:cNvPicPr>
            <a:picLocks noGrp="1" noChangeAspect="1"/>
          </p:cNvPicPr>
          <p:nvPr>
            <p:ph idx="1"/>
          </p:nvPr>
        </p:nvPicPr>
        <p:blipFill rotWithShape="1">
          <a:blip r:embed="rId2"/>
          <a:srcRect t="12801" b="12199"/>
          <a:stretch/>
        </p:blipFill>
        <p:spPr>
          <a:xfrm>
            <a:off x="20" y="10"/>
            <a:ext cx="12191980" cy="6857990"/>
          </a:xfrm>
          <a:prstGeom prst="rect">
            <a:avLst/>
          </a:prstGeom>
        </p:spPr>
      </p:pic>
    </p:spTree>
    <p:extLst>
      <p:ext uri="{BB962C8B-B14F-4D97-AF65-F5344CB8AC3E}">
        <p14:creationId xmlns:p14="http://schemas.microsoft.com/office/powerpoint/2010/main" val="2027106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CE128-AC06-4602-BAAE-CE725D6425E1}"/>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latin typeface="+mj-lt"/>
              </a:rPr>
              <a:t>Matamoros, MX Tent-Encampment</a:t>
            </a:r>
          </a:p>
        </p:txBody>
      </p:sp>
      <p:pic>
        <p:nvPicPr>
          <p:cNvPr id="4" name="Content Placeholder 7" descr="A tree in a forest&#10;&#10;Description automatically generated">
            <a:extLst>
              <a:ext uri="{FF2B5EF4-FFF2-40B4-BE49-F238E27FC236}">
                <a16:creationId xmlns:a16="http://schemas.microsoft.com/office/drawing/2014/main" id="{06A28524-59F9-423B-94B4-2A404D0489F5}"/>
              </a:ext>
            </a:extLst>
          </p:cNvPr>
          <p:cNvPicPr>
            <a:picLocks noGrp="1" noChangeAspect="1"/>
          </p:cNvPicPr>
          <p:nvPr>
            <p:ph idx="1"/>
          </p:nvPr>
        </p:nvPicPr>
        <p:blipFill>
          <a:blip r:embed="rId3"/>
          <a:stretch>
            <a:fillRect/>
          </a:stretch>
        </p:blipFill>
        <p:spPr>
          <a:xfrm rot="5400000">
            <a:off x="1131095" y="1543588"/>
            <a:ext cx="3976636" cy="5445063"/>
          </a:xfrm>
          <a:prstGeom prst="rect">
            <a:avLst/>
          </a:prstGeom>
        </p:spPr>
      </p:pic>
      <p:pic>
        <p:nvPicPr>
          <p:cNvPr id="5" name="Content Placeholder 5">
            <a:extLst>
              <a:ext uri="{FF2B5EF4-FFF2-40B4-BE49-F238E27FC236}">
                <a16:creationId xmlns:a16="http://schemas.microsoft.com/office/drawing/2014/main" id="{C3085A06-36E7-436B-A667-CCF212BA5B73}"/>
              </a:ext>
            </a:extLst>
          </p:cNvPr>
          <p:cNvPicPr>
            <a:picLocks noChangeAspect="1"/>
          </p:cNvPicPr>
          <p:nvPr/>
        </p:nvPicPr>
        <p:blipFill>
          <a:blip r:embed="rId4"/>
          <a:stretch>
            <a:fillRect/>
          </a:stretch>
        </p:blipFill>
        <p:spPr>
          <a:xfrm>
            <a:off x="6321300" y="2277801"/>
            <a:ext cx="5330182" cy="3997637"/>
          </a:xfrm>
          <a:prstGeom prst="rect">
            <a:avLst/>
          </a:prstGeom>
        </p:spPr>
      </p:pic>
    </p:spTree>
    <p:extLst>
      <p:ext uri="{BB962C8B-B14F-4D97-AF65-F5344CB8AC3E}">
        <p14:creationId xmlns:p14="http://schemas.microsoft.com/office/powerpoint/2010/main" val="4189076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82D6F-DF3E-4A6E-A96C-D2B8947D6106}"/>
              </a:ext>
            </a:extLst>
          </p:cNvPr>
          <p:cNvSpPr>
            <a:spLocks noGrp="1"/>
          </p:cNvSpPr>
          <p:nvPr>
            <p:ph type="title"/>
          </p:nvPr>
        </p:nvSpPr>
        <p:spPr>
          <a:xfrm>
            <a:off x="704087" y="4578638"/>
            <a:ext cx="3649703" cy="1714500"/>
          </a:xfrm>
        </p:spPr>
        <p:txBody>
          <a:bodyPr>
            <a:normAutofit/>
          </a:bodyPr>
          <a:lstStyle/>
          <a:p>
            <a:endParaRPr lang="en-US" sz="3200"/>
          </a:p>
        </p:txBody>
      </p:sp>
      <p:pic>
        <p:nvPicPr>
          <p:cNvPr id="5" name="Content Placeholder 7" descr="A bridge over a road&#10;&#10;Description automatically generated">
            <a:extLst>
              <a:ext uri="{FF2B5EF4-FFF2-40B4-BE49-F238E27FC236}">
                <a16:creationId xmlns:a16="http://schemas.microsoft.com/office/drawing/2014/main" id="{011CD1EE-3583-4D92-96E4-3F802D4FE9CC}"/>
              </a:ext>
            </a:extLst>
          </p:cNvPr>
          <p:cNvPicPr>
            <a:picLocks noChangeAspect="1"/>
          </p:cNvPicPr>
          <p:nvPr/>
        </p:nvPicPr>
        <p:blipFill rotWithShape="1">
          <a:blip r:embed="rId2"/>
          <a:srcRect r="16755" b="3"/>
          <a:stretch/>
        </p:blipFill>
        <p:spPr>
          <a:xfrm rot="5400000">
            <a:off x="-370801" y="987098"/>
            <a:ext cx="5341369" cy="4107813"/>
          </a:xfrm>
          <a:prstGeom prst="rect">
            <a:avLst/>
          </a:prstGeom>
        </p:spPr>
      </p:pic>
      <p:pic>
        <p:nvPicPr>
          <p:cNvPr id="4" name="Content Placeholder 5" descr="A path with trees on the side of a building&#10;&#10;Description automatically generated">
            <a:extLst>
              <a:ext uri="{FF2B5EF4-FFF2-40B4-BE49-F238E27FC236}">
                <a16:creationId xmlns:a16="http://schemas.microsoft.com/office/drawing/2014/main" id="{FFC33E90-D4C3-4411-9157-CA7C7B9CF324}"/>
              </a:ext>
            </a:extLst>
          </p:cNvPr>
          <p:cNvPicPr>
            <a:picLocks noChangeAspect="1"/>
          </p:cNvPicPr>
          <p:nvPr/>
        </p:nvPicPr>
        <p:blipFill rotWithShape="1">
          <a:blip r:embed="rId3"/>
          <a:srcRect t="11452" b="9678"/>
          <a:stretch/>
        </p:blipFill>
        <p:spPr>
          <a:xfrm>
            <a:off x="4639540" y="370320"/>
            <a:ext cx="6848371" cy="4051011"/>
          </a:xfrm>
          <a:prstGeom prst="rect">
            <a:avLst/>
          </a:prstGeom>
        </p:spPr>
      </p:pic>
      <p:sp>
        <p:nvSpPr>
          <p:cNvPr id="9" name="Content Placeholder 8">
            <a:extLst>
              <a:ext uri="{FF2B5EF4-FFF2-40B4-BE49-F238E27FC236}">
                <a16:creationId xmlns:a16="http://schemas.microsoft.com/office/drawing/2014/main" id="{6A1E63D7-014D-4BBF-9E6B-D108BEBDF4DB}"/>
              </a:ext>
            </a:extLst>
          </p:cNvPr>
          <p:cNvSpPr>
            <a:spLocks noGrp="1"/>
          </p:cNvSpPr>
          <p:nvPr>
            <p:ph idx="1"/>
          </p:nvPr>
        </p:nvSpPr>
        <p:spPr>
          <a:xfrm>
            <a:off x="4639539" y="4578638"/>
            <a:ext cx="6848371" cy="1714500"/>
          </a:xfrm>
        </p:spPr>
        <p:txBody>
          <a:bodyPr anchor="ctr">
            <a:normAutofit/>
          </a:bodyPr>
          <a:lstStyle/>
          <a:p>
            <a:r>
              <a:rPr lang="en-US" sz="2000" dirty="0"/>
              <a:t>Over 2,5000 Families wait months to over a year for appeal hearings. </a:t>
            </a:r>
          </a:p>
          <a:p>
            <a:r>
              <a:rPr lang="en-US" sz="2000" dirty="0"/>
              <a:t>Many families returning to home countries due to COVID concerns</a:t>
            </a:r>
          </a:p>
          <a:p>
            <a:endParaRPr lang="en-US" sz="2000" dirty="0"/>
          </a:p>
        </p:txBody>
      </p:sp>
    </p:spTree>
    <p:extLst>
      <p:ext uri="{BB962C8B-B14F-4D97-AF65-F5344CB8AC3E}">
        <p14:creationId xmlns:p14="http://schemas.microsoft.com/office/powerpoint/2010/main" val="1598266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E8BB3-CD2A-44A8-A22C-C5528FB4D5E9}"/>
              </a:ext>
            </a:extLst>
          </p:cNvPr>
          <p:cNvSpPr>
            <a:spLocks noGrp="1"/>
          </p:cNvSpPr>
          <p:nvPr>
            <p:ph type="title"/>
          </p:nvPr>
        </p:nvSpPr>
        <p:spPr>
          <a:xfrm>
            <a:off x="8153399" y="365125"/>
            <a:ext cx="3430605" cy="5530319"/>
          </a:xfrm>
        </p:spPr>
        <p:txBody>
          <a:bodyPr vert="horz" lIns="91440" tIns="45720" rIns="91440" bIns="45720" rtlCol="0" anchor="ctr">
            <a:normAutofit/>
          </a:bodyPr>
          <a:lstStyle/>
          <a:p>
            <a:endParaRPr lang="en-US" dirty="0"/>
          </a:p>
        </p:txBody>
      </p:sp>
      <p:pic>
        <p:nvPicPr>
          <p:cNvPr id="6" name="Content Placeholder 5" descr="A person jumping in the air&#10;&#10;Description automatically generated">
            <a:extLst>
              <a:ext uri="{FF2B5EF4-FFF2-40B4-BE49-F238E27FC236}">
                <a16:creationId xmlns:a16="http://schemas.microsoft.com/office/drawing/2014/main" id="{A9E866A7-D727-4795-AFAD-AC2ACF718718}"/>
              </a:ext>
            </a:extLst>
          </p:cNvPr>
          <p:cNvPicPr>
            <a:picLocks noGrp="1" noChangeAspect="1"/>
          </p:cNvPicPr>
          <p:nvPr>
            <p:ph sz="quarter" idx="4"/>
          </p:nvPr>
        </p:nvPicPr>
        <p:blipFill rotWithShape="1">
          <a:blip r:embed="rId2"/>
          <a:srcRect t="27407" r="-2" b="4327"/>
          <a:stretch/>
        </p:blipFill>
        <p:spPr>
          <a:xfrm>
            <a:off x="20" y="490270"/>
            <a:ext cx="6996003" cy="6367729"/>
          </a:xfrm>
          <a:prstGeom prst="rect">
            <a:avLst/>
          </a:prstGeom>
        </p:spPr>
      </p:pic>
      <p:pic>
        <p:nvPicPr>
          <p:cNvPr id="8" name="Picture 7" descr="A person flying through the air while riding skis&#10;&#10;Description automatically generated">
            <a:extLst>
              <a:ext uri="{FF2B5EF4-FFF2-40B4-BE49-F238E27FC236}">
                <a16:creationId xmlns:a16="http://schemas.microsoft.com/office/drawing/2014/main" id="{0662ED5E-8B53-4159-AB60-3CA5ABC0A090}"/>
              </a:ext>
            </a:extLst>
          </p:cNvPr>
          <p:cNvPicPr>
            <a:picLocks noChangeAspect="1"/>
          </p:cNvPicPr>
          <p:nvPr/>
        </p:nvPicPr>
        <p:blipFill>
          <a:blip r:embed="rId3"/>
          <a:stretch>
            <a:fillRect/>
          </a:stretch>
        </p:blipFill>
        <p:spPr>
          <a:xfrm rot="5400000">
            <a:off x="6755596" y="1460857"/>
            <a:ext cx="5902071" cy="4426554"/>
          </a:xfrm>
          <a:prstGeom prst="rect">
            <a:avLst/>
          </a:prstGeom>
        </p:spPr>
      </p:pic>
    </p:spTree>
    <p:extLst>
      <p:ext uri="{BB962C8B-B14F-4D97-AF65-F5344CB8AC3E}">
        <p14:creationId xmlns:p14="http://schemas.microsoft.com/office/powerpoint/2010/main" val="14834538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AB795-E690-2643-BB1C-438633D04DBD}"/>
              </a:ext>
            </a:extLst>
          </p:cNvPr>
          <p:cNvSpPr>
            <a:spLocks noGrp="1"/>
          </p:cNvSpPr>
          <p:nvPr>
            <p:ph type="title"/>
          </p:nvPr>
        </p:nvSpPr>
        <p:spPr>
          <a:xfrm>
            <a:off x="340243" y="318977"/>
            <a:ext cx="11132288" cy="5114259"/>
          </a:xfrm>
        </p:spPr>
        <p:txBody>
          <a:bodyPr>
            <a:normAutofit fontScale="90000"/>
          </a:bodyPr>
          <a:lstStyle/>
          <a:p>
            <a:pPr algn="ctr"/>
            <a:br>
              <a:rPr lang="en-US" sz="7200" dirty="0"/>
            </a:br>
            <a:br>
              <a:rPr lang="en-US" sz="7200" dirty="0"/>
            </a:br>
            <a:r>
              <a:rPr lang="en-US" sz="7200" dirty="0"/>
              <a:t>Questions?</a:t>
            </a:r>
            <a:br>
              <a:rPr lang="en-US" sz="7200" dirty="0"/>
            </a:br>
            <a:br>
              <a:rPr lang="en-US" sz="7200" dirty="0"/>
            </a:br>
            <a:r>
              <a:rPr lang="en-US" dirty="0"/>
              <a:t>Still have questions?  Please post them on the SCCAP Listserv to continue the community discussion</a:t>
            </a:r>
            <a:br>
              <a:rPr lang="en-US" dirty="0"/>
            </a:br>
            <a:br>
              <a:rPr lang="en-US" dirty="0"/>
            </a:br>
            <a:r>
              <a:rPr lang="en-US" dirty="0">
                <a:hlinkClick r:id="rId2"/>
              </a:rPr>
              <a:t>div53@lists.apa.org</a:t>
            </a:r>
            <a:br>
              <a:rPr lang="en-US" dirty="0"/>
            </a:br>
            <a:br>
              <a:rPr lang="en-US" dirty="0"/>
            </a:br>
            <a:br>
              <a:rPr lang="en-US" dirty="0"/>
            </a:br>
            <a:endParaRPr lang="en-US" sz="1800" dirty="0"/>
          </a:p>
        </p:txBody>
      </p:sp>
    </p:spTree>
    <p:extLst>
      <p:ext uri="{BB962C8B-B14F-4D97-AF65-F5344CB8AC3E}">
        <p14:creationId xmlns:p14="http://schemas.microsoft.com/office/powerpoint/2010/main" val="320108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FF6600"/>
                </a:solidFill>
              </a:rPr>
              <a:t>Upcoming Webinars</a:t>
            </a:r>
          </a:p>
        </p:txBody>
      </p:sp>
      <p:sp>
        <p:nvSpPr>
          <p:cNvPr id="3" name="Content Placeholder 2"/>
          <p:cNvSpPr>
            <a:spLocks noGrp="1"/>
          </p:cNvSpPr>
          <p:nvPr>
            <p:ph idx="1"/>
          </p:nvPr>
        </p:nvSpPr>
        <p:spPr>
          <a:xfrm>
            <a:off x="728870" y="1014153"/>
            <a:ext cx="10624930" cy="4875659"/>
          </a:xfrm>
        </p:spPr>
        <p:txBody>
          <a:bodyPr>
            <a:normAutofit/>
          </a:bodyPr>
          <a:lstStyle/>
          <a:p>
            <a:pPr marL="0" indent="0">
              <a:lnSpc>
                <a:spcPct val="100000"/>
              </a:lnSpc>
              <a:buNone/>
            </a:pPr>
            <a:r>
              <a:rPr lang="en-US" sz="2000" dirty="0"/>
              <a:t>Submit your ideas for our 2021 Webinar Series:  </a:t>
            </a:r>
            <a:r>
              <a:rPr lang="en-US" sz="2000" dirty="0">
                <a:hlinkClick r:id="rId3"/>
              </a:rPr>
              <a:t>sccapdiv53@gmail.com</a:t>
            </a:r>
            <a:endParaRPr lang="en-US" sz="2000" dirty="0"/>
          </a:p>
          <a:p>
            <a:pPr marL="0" indent="0">
              <a:lnSpc>
                <a:spcPct val="100000"/>
              </a:lnSpc>
              <a:buNone/>
            </a:pPr>
            <a:endParaRPr lang="en-US" sz="2000" dirty="0"/>
          </a:p>
          <a:p>
            <a:pPr marL="0" indent="0">
              <a:lnSpc>
                <a:spcPct val="100000"/>
              </a:lnSpc>
              <a:buNone/>
            </a:pPr>
            <a:r>
              <a:rPr lang="en-US" dirty="0"/>
              <a:t>June 12                     </a:t>
            </a:r>
            <a:r>
              <a:rPr lang="en-US" b="1" dirty="0"/>
              <a:t>Working in Integrated Pediatric Primary Care Settings</a:t>
            </a:r>
            <a:r>
              <a:rPr lang="en-US" dirty="0"/>
              <a:t> - 				Meghan Lines, PhD and Kuhn, PhD</a:t>
            </a:r>
          </a:p>
          <a:p>
            <a:pPr marL="0" indent="0">
              <a:lnSpc>
                <a:spcPct val="100000"/>
              </a:lnSpc>
              <a:buNone/>
            </a:pPr>
            <a:r>
              <a:rPr lang="en-US" dirty="0"/>
              <a:t>July 8                          </a:t>
            </a:r>
            <a:r>
              <a:rPr lang="en-US" b="1" dirty="0"/>
              <a:t>Preparing for Internships </a:t>
            </a:r>
            <a:r>
              <a:rPr lang="en-US" dirty="0"/>
              <a:t>Panel Discussion Eugene  D’Angelo, PhD,</a:t>
            </a:r>
            <a:r>
              <a:rPr lang="en-US" b="1" dirty="0"/>
              <a:t> </a:t>
            </a:r>
            <a:r>
              <a:rPr lang="en-US" dirty="0"/>
              <a:t>Tina Goldstein, PhD, Amy West PhD, Aniya </a:t>
            </a:r>
            <a:r>
              <a:rPr lang="en-US" dirty="0" err="1"/>
              <a:t>Atasuntseva</a:t>
            </a:r>
            <a:r>
              <a:rPr lang="en-US" dirty="0"/>
              <a:t>, MS</a:t>
            </a:r>
          </a:p>
          <a:p>
            <a:pPr marL="0" indent="0">
              <a:lnSpc>
                <a:spcPct val="100000"/>
              </a:lnSpc>
              <a:buNone/>
            </a:pPr>
            <a:r>
              <a:rPr lang="en-US" dirty="0"/>
              <a:t>Sept. 11                     </a:t>
            </a:r>
            <a:r>
              <a:rPr lang="en-US" b="1" dirty="0"/>
              <a:t>Children and Technology Use - </a:t>
            </a:r>
            <a:r>
              <a:rPr lang="en-US" dirty="0"/>
              <a:t>Justin Parent, PhD</a:t>
            </a:r>
          </a:p>
          <a:p>
            <a:pPr marL="0" indent="0">
              <a:lnSpc>
                <a:spcPct val="100000"/>
              </a:lnSpc>
              <a:buNone/>
            </a:pPr>
            <a:r>
              <a:rPr lang="en-US" dirty="0"/>
              <a:t>Sept. 29                      </a:t>
            </a:r>
            <a:r>
              <a:rPr lang="en-US" b="1" dirty="0"/>
              <a:t>Cannabis Use in Adolescents  </a:t>
            </a:r>
            <a:r>
              <a:rPr lang="en-US" dirty="0"/>
              <a:t>- Mary </a:t>
            </a:r>
            <a:r>
              <a:rPr lang="en-US" dirty="0" err="1"/>
              <a:t>Fristad</a:t>
            </a:r>
            <a:r>
              <a:rPr lang="en-US" dirty="0"/>
              <a:t>, PhD</a:t>
            </a:r>
          </a:p>
          <a:p>
            <a:pPr marL="0" indent="0">
              <a:lnSpc>
                <a:spcPct val="100000"/>
              </a:lnSpc>
              <a:buNone/>
            </a:pPr>
            <a:r>
              <a:rPr lang="en-US" dirty="0"/>
              <a:t>Nov. 4                         </a:t>
            </a:r>
            <a:r>
              <a:rPr lang="en-US" i="1" dirty="0"/>
              <a:t>R. Bob Smith Excellence in Assessment Webinar, </a:t>
            </a:r>
            <a:r>
              <a:rPr lang="en-US" b="1" dirty="0"/>
              <a:t>New Thoughts About Assessment and Diagnosis of Autism</a:t>
            </a:r>
            <a:r>
              <a:rPr lang="en-US" dirty="0"/>
              <a:t>, Catherine Lord, PhD,                                         </a:t>
            </a:r>
            <a:r>
              <a:rPr lang="en-US" dirty="0">
                <a:solidFill>
                  <a:srgbClr val="FF0000"/>
                </a:solidFill>
              </a:rPr>
              <a:t>Free Member CE</a:t>
            </a:r>
            <a:endParaRPr lang="en-US" dirty="0"/>
          </a:p>
        </p:txBody>
      </p:sp>
    </p:spTree>
    <p:extLst>
      <p:ext uri="{BB962C8B-B14F-4D97-AF65-F5344CB8AC3E}">
        <p14:creationId xmlns:p14="http://schemas.microsoft.com/office/powerpoint/2010/main" val="28966301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r>
              <a:rPr lang="en-US" dirty="0"/>
              <a:t>Source Citation for this Presentation</a:t>
            </a:r>
          </a:p>
        </p:txBody>
      </p:sp>
      <p:sp>
        <p:nvSpPr>
          <p:cNvPr id="3" name="Content Placeholder 2"/>
          <p:cNvSpPr>
            <a:spLocks noGrp="1"/>
          </p:cNvSpPr>
          <p:nvPr>
            <p:ph idx="1"/>
          </p:nvPr>
        </p:nvSpPr>
        <p:spPr>
          <a:xfrm>
            <a:off x="726554" y="1680196"/>
            <a:ext cx="10515600" cy="3927793"/>
          </a:xfrm>
        </p:spPr>
        <p:txBody>
          <a:bodyPr>
            <a:normAutofit fontScale="62500" lnSpcReduction="20000"/>
          </a:bodyPr>
          <a:lstStyle/>
          <a:p>
            <a:pPr marL="0" indent="0">
              <a:buNone/>
            </a:pPr>
            <a:endParaRPr lang="en-US" b="1" dirty="0"/>
          </a:p>
          <a:p>
            <a:pPr marL="0" indent="0">
              <a:buNone/>
            </a:pPr>
            <a:r>
              <a:rPr lang="en-US" b="1" dirty="0"/>
              <a:t>With website link</a:t>
            </a:r>
            <a:endParaRPr lang="en-US" dirty="0"/>
          </a:p>
          <a:p>
            <a:endParaRPr lang="en-US" dirty="0"/>
          </a:p>
          <a:p>
            <a:r>
              <a:rPr lang="en-US" sz="2900" dirty="0"/>
              <a:t>Mercado, A., Turner, E.A., (2020).  </a:t>
            </a:r>
            <a:r>
              <a:rPr lang="en-US" sz="2900" b="1" i="1" dirty="0"/>
              <a:t>Addressing intersectionality when working with children &amp; families: Applying Multicultural Guidelines </a:t>
            </a:r>
            <a:r>
              <a:rPr lang="en-US" sz="2900" i="1" dirty="0">
                <a:solidFill>
                  <a:srgbClr val="FF0000"/>
                </a:solidFill>
              </a:rPr>
              <a:t>  </a:t>
            </a:r>
            <a:r>
              <a:rPr lang="en-US" sz="2900" dirty="0"/>
              <a:t>[PowerPoint slides]. Retrieved from </a:t>
            </a:r>
            <a:r>
              <a:rPr lang="en-US" sz="2900" dirty="0">
                <a:hlinkClick r:id="rId3"/>
              </a:rPr>
              <a:t>https://sccap53.org/resources/education-resources/webinars/recordedwebinars/</a:t>
            </a:r>
            <a:endParaRPr lang="en-US" sz="2900" dirty="0"/>
          </a:p>
          <a:p>
            <a:pPr marL="0" indent="0">
              <a:buNone/>
            </a:pPr>
            <a:r>
              <a:rPr lang="en-US" sz="2900" dirty="0"/>
              <a:t> </a:t>
            </a:r>
          </a:p>
          <a:p>
            <a:endParaRPr lang="en-US" sz="2900" b="1" dirty="0"/>
          </a:p>
          <a:p>
            <a:r>
              <a:rPr lang="en-US" sz="2900" b="1" dirty="0"/>
              <a:t>Without website link</a:t>
            </a:r>
            <a:endParaRPr lang="en-US" sz="2900" dirty="0"/>
          </a:p>
          <a:p>
            <a:pPr marL="0" indent="0">
              <a:buNone/>
            </a:pPr>
            <a:r>
              <a:rPr lang="en-US" sz="2900" b="1" dirty="0"/>
              <a:t> </a:t>
            </a:r>
            <a:endParaRPr lang="en-US" sz="2900" dirty="0"/>
          </a:p>
          <a:p>
            <a:r>
              <a:rPr lang="en-US" sz="2900" dirty="0"/>
              <a:t>Mercado, A., Turner, E.A., (2020).  </a:t>
            </a:r>
            <a:r>
              <a:rPr lang="en-US" sz="2900" b="1" i="1" dirty="0"/>
              <a:t>Addressing intersectionality when working with children &amp; families: Applying Multicultural Guidelines </a:t>
            </a:r>
            <a:r>
              <a:rPr lang="en-US" sz="2900" i="1" dirty="0">
                <a:solidFill>
                  <a:srgbClr val="FF0000"/>
                </a:solidFill>
              </a:rPr>
              <a:t>  </a:t>
            </a:r>
            <a:r>
              <a:rPr lang="en-US" sz="2900" dirty="0"/>
              <a:t>[PowerPoint slides]. Webinar sponsored by the Society of Clinical Child and Adolescent Psychology, Division 53 of the American Psychological Association.  New York, NY.</a:t>
            </a:r>
          </a:p>
          <a:p>
            <a:endParaRPr lang="en-US" dirty="0"/>
          </a:p>
          <a:p>
            <a:pPr marL="0" indent="0">
              <a:buNone/>
            </a:pPr>
            <a:endParaRPr lang="en-US" dirty="0"/>
          </a:p>
        </p:txBody>
      </p:sp>
    </p:spTree>
    <p:extLst>
      <p:ext uri="{BB962C8B-B14F-4D97-AF65-F5344CB8AC3E}">
        <p14:creationId xmlns:p14="http://schemas.microsoft.com/office/powerpoint/2010/main" val="2154114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5295F-AB30-3743-B082-90B7D01FEF4F}"/>
              </a:ext>
            </a:extLst>
          </p:cNvPr>
          <p:cNvSpPr>
            <a:spLocks noGrp="1"/>
          </p:cNvSpPr>
          <p:nvPr>
            <p:ph type="title"/>
          </p:nvPr>
        </p:nvSpPr>
        <p:spPr>
          <a:xfrm>
            <a:off x="736062" y="3616036"/>
            <a:ext cx="9597659" cy="914400"/>
          </a:xfrm>
        </p:spPr>
        <p:txBody>
          <a:bodyPr>
            <a:normAutofit fontScale="90000"/>
          </a:bodyPr>
          <a:lstStyle/>
          <a:p>
            <a:r>
              <a:rPr lang="en-US" dirty="0"/>
              <a:t>Overview and Application of the  Multicultural Guidelines</a:t>
            </a:r>
            <a:br>
              <a:rPr lang="en-US" dirty="0"/>
            </a:br>
            <a:br>
              <a:rPr lang="en-US" dirty="0"/>
            </a:br>
            <a:r>
              <a:rPr lang="en-US" b="1" dirty="0">
                <a:cs typeface="Arial" panose="020B0604020202020204" pitchFamily="34" charset="0"/>
              </a:rPr>
              <a:t>Erlanger A. Turner, PhD</a:t>
            </a:r>
            <a:endParaRPr lang="en-US" dirty="0"/>
          </a:p>
        </p:txBody>
      </p:sp>
    </p:spTree>
    <p:extLst>
      <p:ext uri="{BB962C8B-B14F-4D97-AF65-F5344CB8AC3E}">
        <p14:creationId xmlns:p14="http://schemas.microsoft.com/office/powerpoint/2010/main" val="3319128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8FB52-7081-0241-A0DA-4C41C30DF364}"/>
              </a:ext>
            </a:extLst>
          </p:cNvPr>
          <p:cNvSpPr>
            <a:spLocks noGrp="1"/>
          </p:cNvSpPr>
          <p:nvPr>
            <p:ph type="title"/>
          </p:nvPr>
        </p:nvSpPr>
        <p:spPr/>
        <p:txBody>
          <a:bodyPr>
            <a:normAutofit fontScale="90000"/>
          </a:bodyPr>
          <a:lstStyle/>
          <a:p>
            <a:r>
              <a:rPr lang="en-US" b="1" dirty="0"/>
              <a:t>Why is Multicultural Competence Important?</a:t>
            </a:r>
          </a:p>
        </p:txBody>
      </p:sp>
      <p:sp>
        <p:nvSpPr>
          <p:cNvPr id="3" name="Content Placeholder 2">
            <a:extLst>
              <a:ext uri="{FF2B5EF4-FFF2-40B4-BE49-F238E27FC236}">
                <a16:creationId xmlns:a16="http://schemas.microsoft.com/office/drawing/2014/main" id="{2F07EBFA-30DD-5C45-B430-47B98F3D0EFB}"/>
              </a:ext>
            </a:extLst>
          </p:cNvPr>
          <p:cNvSpPr>
            <a:spLocks noGrp="1"/>
          </p:cNvSpPr>
          <p:nvPr>
            <p:ph idx="1"/>
          </p:nvPr>
        </p:nvSpPr>
        <p:spPr>
          <a:xfrm>
            <a:off x="838200" y="1539875"/>
            <a:ext cx="5818784" cy="4389120"/>
          </a:xfrm>
        </p:spPr>
        <p:txBody>
          <a:bodyPr/>
          <a:lstStyle/>
          <a:p>
            <a:r>
              <a:rPr lang="en-US" dirty="0"/>
              <a:t>Multicultural competence is important to therapeutic alliance. </a:t>
            </a:r>
          </a:p>
          <a:p>
            <a:endParaRPr lang="en-US" dirty="0"/>
          </a:p>
          <a:p>
            <a:r>
              <a:rPr lang="en-US" dirty="0"/>
              <a:t>A weak therapeutic alliance has been suggested to account for racial/ethnic minorities’ underutilization and higher dropout rates (e.g., Turner, 2019; Vasquez, 2007). </a:t>
            </a:r>
          </a:p>
          <a:p>
            <a:endParaRPr lang="en-US" dirty="0"/>
          </a:p>
        </p:txBody>
      </p:sp>
      <p:graphicFrame>
        <p:nvGraphicFramePr>
          <p:cNvPr id="4" name="Object 3">
            <a:extLst>
              <a:ext uri="{FF2B5EF4-FFF2-40B4-BE49-F238E27FC236}">
                <a16:creationId xmlns:a16="http://schemas.microsoft.com/office/drawing/2014/main" id="{D79F9ACE-6687-684E-A0E1-57648CAB560C}"/>
              </a:ext>
            </a:extLst>
          </p:cNvPr>
          <p:cNvGraphicFramePr>
            <a:graphicFrameLocks noChangeAspect="1"/>
          </p:cNvGraphicFramePr>
          <p:nvPr>
            <p:extLst>
              <p:ext uri="{D42A27DB-BD31-4B8C-83A1-F6EECF244321}">
                <p14:modId xmlns:p14="http://schemas.microsoft.com/office/powerpoint/2010/main" val="2241637627"/>
              </p:ext>
            </p:extLst>
          </p:nvPr>
        </p:nvGraphicFramePr>
        <p:xfrm>
          <a:off x="6656984" y="1539875"/>
          <a:ext cx="4696816" cy="4649470"/>
        </p:xfrm>
        <a:graphic>
          <a:graphicData uri="http://schemas.openxmlformats.org/presentationml/2006/ole">
            <mc:AlternateContent xmlns:mc="http://schemas.openxmlformats.org/markup-compatibility/2006">
              <mc:Choice xmlns:v="urn:schemas-microsoft-com:vml" Requires="v">
                <p:oleObj spid="_x0000_s1054" name="Document" r:id="rId4" imgW="6299200" imgH="6235700" progId="Word.Document.12">
                  <p:embed/>
                </p:oleObj>
              </mc:Choice>
              <mc:Fallback>
                <p:oleObj name="Document" r:id="rId4" imgW="6299200" imgH="6235700" progId="Word.Document.12">
                  <p:embed/>
                  <p:pic>
                    <p:nvPicPr>
                      <p:cNvPr id="4" name="Object 3"/>
                      <p:cNvPicPr/>
                      <p:nvPr/>
                    </p:nvPicPr>
                    <p:blipFill>
                      <a:blip r:embed="rId5"/>
                      <a:stretch>
                        <a:fillRect/>
                      </a:stretch>
                    </p:blipFill>
                    <p:spPr>
                      <a:xfrm>
                        <a:off x="6656984" y="1539875"/>
                        <a:ext cx="4696816" cy="4649470"/>
                      </a:xfrm>
                      <a:prstGeom prst="rect">
                        <a:avLst/>
                      </a:prstGeom>
                      <a:solidFill>
                        <a:schemeClr val="bg1"/>
                      </a:solidFill>
                    </p:spPr>
                  </p:pic>
                </p:oleObj>
              </mc:Fallback>
            </mc:AlternateContent>
          </a:graphicData>
        </a:graphic>
      </p:graphicFrame>
      <p:sp>
        <p:nvSpPr>
          <p:cNvPr id="5" name="TextBox 4">
            <a:extLst>
              <a:ext uri="{FF2B5EF4-FFF2-40B4-BE49-F238E27FC236}">
                <a16:creationId xmlns:a16="http://schemas.microsoft.com/office/drawing/2014/main" id="{FCC8A6A1-DAEE-D547-9D8F-763982A47F41}"/>
              </a:ext>
            </a:extLst>
          </p:cNvPr>
          <p:cNvSpPr txBox="1"/>
          <p:nvPr/>
        </p:nvSpPr>
        <p:spPr>
          <a:xfrm>
            <a:off x="9621982" y="5318125"/>
            <a:ext cx="1579418" cy="369332"/>
          </a:xfrm>
          <a:prstGeom prst="rect">
            <a:avLst/>
          </a:prstGeom>
          <a:noFill/>
        </p:spPr>
        <p:txBody>
          <a:bodyPr wrap="square" rtlCol="0">
            <a:spAutoFit/>
          </a:bodyPr>
          <a:lstStyle/>
          <a:p>
            <a:r>
              <a:rPr lang="en-US" dirty="0"/>
              <a:t>Turner, 2019</a:t>
            </a:r>
          </a:p>
        </p:txBody>
      </p:sp>
    </p:spTree>
    <p:extLst>
      <p:ext uri="{BB962C8B-B14F-4D97-AF65-F5344CB8AC3E}">
        <p14:creationId xmlns:p14="http://schemas.microsoft.com/office/powerpoint/2010/main" val="578534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What is Involved in Cultural Sensitivity?</a:t>
            </a:r>
          </a:p>
        </p:txBody>
      </p:sp>
      <p:sp>
        <p:nvSpPr>
          <p:cNvPr id="3" name="Content Placeholder 2"/>
          <p:cNvSpPr>
            <a:spLocks noGrp="1"/>
          </p:cNvSpPr>
          <p:nvPr>
            <p:ph idx="1"/>
          </p:nvPr>
        </p:nvSpPr>
        <p:spPr>
          <a:xfrm>
            <a:off x="728870" y="1351032"/>
            <a:ext cx="10515600" cy="4389120"/>
          </a:xfrm>
        </p:spPr>
        <p:txBody>
          <a:bodyPr>
            <a:normAutofit/>
          </a:bodyPr>
          <a:lstStyle/>
          <a:p>
            <a:pPr lvl="0"/>
            <a:r>
              <a:rPr lang="en-US" sz="2800" dirty="0"/>
              <a:t>This person-oriented conceptualization of cultural competency is commonly referred to as the tripartite model (Chu et al., 2016; Sue, 2006). </a:t>
            </a:r>
          </a:p>
          <a:p>
            <a:pPr lvl="0"/>
            <a:endParaRPr lang="en-US" sz="2800" dirty="0"/>
          </a:p>
          <a:p>
            <a:pPr lvl="1"/>
            <a:r>
              <a:rPr lang="en-US" sz="2800" dirty="0"/>
              <a:t>Focus on therapist’s characteristics</a:t>
            </a:r>
          </a:p>
          <a:p>
            <a:pPr lvl="2"/>
            <a:r>
              <a:rPr lang="en-US" sz="2800" dirty="0"/>
              <a:t>Cultural awareness and beliefs</a:t>
            </a:r>
          </a:p>
          <a:p>
            <a:pPr lvl="2"/>
            <a:r>
              <a:rPr lang="en-US" sz="2800" dirty="0"/>
              <a:t>Knowledge of client’s background</a:t>
            </a:r>
          </a:p>
          <a:p>
            <a:pPr lvl="2"/>
            <a:r>
              <a:rPr lang="en-US" sz="2800" dirty="0"/>
              <a:t>Skills to implement culturally sensitive therapy</a:t>
            </a:r>
          </a:p>
          <a:p>
            <a:endParaRPr lang="en-US" sz="2800" dirty="0"/>
          </a:p>
        </p:txBody>
      </p:sp>
    </p:spTree>
    <p:extLst>
      <p:ext uri="{BB962C8B-B14F-4D97-AF65-F5344CB8AC3E}">
        <p14:creationId xmlns:p14="http://schemas.microsoft.com/office/powerpoint/2010/main" val="1091675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05A5D-704D-7245-BCB5-6A8900EA2582}"/>
              </a:ext>
            </a:extLst>
          </p:cNvPr>
          <p:cNvSpPr>
            <a:spLocks noGrp="1"/>
          </p:cNvSpPr>
          <p:nvPr>
            <p:ph type="title"/>
          </p:nvPr>
        </p:nvSpPr>
        <p:spPr/>
        <p:txBody>
          <a:bodyPr>
            <a:normAutofit fontScale="90000"/>
          </a:bodyPr>
          <a:lstStyle/>
          <a:p>
            <a:r>
              <a:rPr lang="en-US" b="1" dirty="0"/>
              <a:t>Guiding Principles of Multicultural Competence</a:t>
            </a:r>
          </a:p>
        </p:txBody>
      </p:sp>
      <p:sp>
        <p:nvSpPr>
          <p:cNvPr id="3" name="Content Placeholder 2">
            <a:extLst>
              <a:ext uri="{FF2B5EF4-FFF2-40B4-BE49-F238E27FC236}">
                <a16:creationId xmlns:a16="http://schemas.microsoft.com/office/drawing/2014/main" id="{EEC39666-79B5-1448-B6EC-7816E7289482}"/>
              </a:ext>
            </a:extLst>
          </p:cNvPr>
          <p:cNvSpPr>
            <a:spLocks noGrp="1"/>
          </p:cNvSpPr>
          <p:nvPr>
            <p:ph idx="1"/>
          </p:nvPr>
        </p:nvSpPr>
        <p:spPr/>
        <p:txBody>
          <a:bodyPr>
            <a:normAutofit lnSpcReduction="10000"/>
          </a:bodyPr>
          <a:lstStyle/>
          <a:p>
            <a:r>
              <a:rPr lang="en-US" dirty="0"/>
              <a:t>Understand that </a:t>
            </a:r>
            <a:r>
              <a:rPr lang="en-US" b="1" dirty="0">
                <a:solidFill>
                  <a:schemeClr val="accent2"/>
                </a:solidFill>
              </a:rPr>
              <a:t>identity and self-definition are fluid and complex</a:t>
            </a:r>
            <a:r>
              <a:rPr lang="en-US" dirty="0">
                <a:solidFill>
                  <a:schemeClr val="accent2"/>
                </a:solidFill>
              </a:rPr>
              <a:t> </a:t>
            </a:r>
          </a:p>
          <a:p>
            <a:endParaRPr lang="en-US" dirty="0"/>
          </a:p>
          <a:p>
            <a:r>
              <a:rPr lang="en-US" dirty="0"/>
              <a:t>Move beyond </a:t>
            </a:r>
            <a:r>
              <a:rPr lang="en-US" b="1" dirty="0">
                <a:solidFill>
                  <a:schemeClr val="accent2"/>
                </a:solidFill>
              </a:rPr>
              <a:t>conceptualizations rooted in categorical assumptions</a:t>
            </a:r>
          </a:p>
          <a:p>
            <a:endParaRPr lang="en-US" b="1" dirty="0"/>
          </a:p>
          <a:p>
            <a:r>
              <a:rPr lang="en-US" dirty="0"/>
              <a:t>Understand the role of </a:t>
            </a:r>
            <a:r>
              <a:rPr lang="en-US" b="1" dirty="0">
                <a:solidFill>
                  <a:schemeClr val="accent2"/>
                </a:solidFill>
              </a:rPr>
              <a:t>language and communication</a:t>
            </a:r>
            <a:r>
              <a:rPr lang="en-US" dirty="0">
                <a:solidFill>
                  <a:schemeClr val="accent2"/>
                </a:solidFill>
              </a:rPr>
              <a:t> </a:t>
            </a:r>
          </a:p>
          <a:p>
            <a:endParaRPr lang="en-US" dirty="0"/>
          </a:p>
          <a:p>
            <a:r>
              <a:rPr lang="en-US" dirty="0"/>
              <a:t>Be aware of the role of the </a:t>
            </a:r>
            <a:r>
              <a:rPr lang="en-US" b="1" dirty="0">
                <a:solidFill>
                  <a:schemeClr val="accent2"/>
                </a:solidFill>
              </a:rPr>
              <a:t>social and physical environment</a:t>
            </a:r>
            <a:r>
              <a:rPr lang="en-US" dirty="0">
                <a:solidFill>
                  <a:schemeClr val="accent2"/>
                </a:solidFill>
              </a:rPr>
              <a:t> </a:t>
            </a:r>
          </a:p>
          <a:p>
            <a:endParaRPr lang="en-US" dirty="0"/>
          </a:p>
          <a:p>
            <a:r>
              <a:rPr lang="en-US" dirty="0"/>
              <a:t>Understand historical and contemporary </a:t>
            </a:r>
            <a:r>
              <a:rPr lang="en-US" b="1" dirty="0">
                <a:solidFill>
                  <a:schemeClr val="accent2"/>
                </a:solidFill>
              </a:rPr>
              <a:t>experiences with power, privilege and oppression</a:t>
            </a:r>
            <a:r>
              <a:rPr lang="en-US" dirty="0">
                <a:solidFill>
                  <a:schemeClr val="accent2"/>
                </a:solidFill>
              </a:rPr>
              <a:t>.</a:t>
            </a:r>
          </a:p>
        </p:txBody>
      </p:sp>
    </p:spTree>
    <p:extLst>
      <p:ext uri="{BB962C8B-B14F-4D97-AF65-F5344CB8AC3E}">
        <p14:creationId xmlns:p14="http://schemas.microsoft.com/office/powerpoint/2010/main" val="2122237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05A5D-704D-7245-BCB5-6A8900EA2582}"/>
              </a:ext>
            </a:extLst>
          </p:cNvPr>
          <p:cNvSpPr>
            <a:spLocks noGrp="1"/>
          </p:cNvSpPr>
          <p:nvPr>
            <p:ph type="title"/>
          </p:nvPr>
        </p:nvSpPr>
        <p:spPr/>
        <p:txBody>
          <a:bodyPr>
            <a:normAutofit fontScale="90000"/>
          </a:bodyPr>
          <a:lstStyle/>
          <a:p>
            <a:r>
              <a:rPr lang="en-US" b="1" dirty="0"/>
              <a:t>Guiding Principles of Multicultural Competence</a:t>
            </a:r>
          </a:p>
        </p:txBody>
      </p:sp>
      <p:sp>
        <p:nvSpPr>
          <p:cNvPr id="3" name="Content Placeholder 2">
            <a:extLst>
              <a:ext uri="{FF2B5EF4-FFF2-40B4-BE49-F238E27FC236}">
                <a16:creationId xmlns:a16="http://schemas.microsoft.com/office/drawing/2014/main" id="{EEC39666-79B5-1448-B6EC-7816E7289482}"/>
              </a:ext>
            </a:extLst>
          </p:cNvPr>
          <p:cNvSpPr>
            <a:spLocks noGrp="1"/>
          </p:cNvSpPr>
          <p:nvPr>
            <p:ph idx="1"/>
          </p:nvPr>
        </p:nvSpPr>
        <p:spPr/>
        <p:txBody>
          <a:bodyPr/>
          <a:lstStyle/>
          <a:p>
            <a:r>
              <a:rPr lang="en-US" dirty="0"/>
              <a:t>Promote </a:t>
            </a:r>
            <a:r>
              <a:rPr lang="en-US" b="1" dirty="0">
                <a:solidFill>
                  <a:schemeClr val="accent2"/>
                </a:solidFill>
              </a:rPr>
              <a:t>culturally adaptive</a:t>
            </a:r>
            <a:r>
              <a:rPr lang="en-US" dirty="0">
                <a:solidFill>
                  <a:schemeClr val="accent2"/>
                </a:solidFill>
              </a:rPr>
              <a:t> </a:t>
            </a:r>
            <a:r>
              <a:rPr lang="en-US" dirty="0"/>
              <a:t>interventions</a:t>
            </a:r>
          </a:p>
          <a:p>
            <a:endParaRPr lang="en-US" dirty="0"/>
          </a:p>
          <a:p>
            <a:r>
              <a:rPr lang="en-US" dirty="0"/>
              <a:t>Consider how </a:t>
            </a:r>
            <a:r>
              <a:rPr lang="en-US" b="1" dirty="0">
                <a:solidFill>
                  <a:schemeClr val="accent2"/>
                </a:solidFill>
              </a:rPr>
              <a:t>globalization has an impact</a:t>
            </a:r>
          </a:p>
          <a:p>
            <a:endParaRPr lang="en-US" b="1" dirty="0">
              <a:solidFill>
                <a:schemeClr val="accent2"/>
              </a:solidFill>
            </a:endParaRPr>
          </a:p>
          <a:p>
            <a:r>
              <a:rPr lang="en-US" dirty="0"/>
              <a:t>Understanding of how </a:t>
            </a:r>
            <a:r>
              <a:rPr lang="en-US" b="1" dirty="0">
                <a:solidFill>
                  <a:schemeClr val="accent2"/>
                </a:solidFill>
              </a:rPr>
              <a:t>developmental stages and life transitions </a:t>
            </a:r>
            <a:r>
              <a:rPr lang="en-US" dirty="0"/>
              <a:t>intersect</a:t>
            </a:r>
          </a:p>
          <a:p>
            <a:endParaRPr lang="en-US" dirty="0"/>
          </a:p>
          <a:p>
            <a:r>
              <a:rPr lang="en-US" dirty="0"/>
              <a:t>Conduct </a:t>
            </a:r>
            <a:r>
              <a:rPr lang="en-US" b="1" dirty="0">
                <a:solidFill>
                  <a:schemeClr val="accent2"/>
                </a:solidFill>
              </a:rPr>
              <a:t>culturally appropriate and informed research</a:t>
            </a:r>
          </a:p>
          <a:p>
            <a:endParaRPr lang="en-US" b="1" dirty="0">
              <a:solidFill>
                <a:schemeClr val="accent2"/>
              </a:solidFill>
            </a:endParaRPr>
          </a:p>
          <a:p>
            <a:r>
              <a:rPr lang="en-US" dirty="0"/>
              <a:t>Actively strive to take a </a:t>
            </a:r>
            <a:r>
              <a:rPr lang="en-US" b="1" dirty="0">
                <a:solidFill>
                  <a:schemeClr val="accent2"/>
                </a:solidFill>
              </a:rPr>
              <a:t>strength-based approach</a:t>
            </a:r>
            <a:r>
              <a:rPr lang="en-US" dirty="0">
                <a:solidFill>
                  <a:schemeClr val="accent2"/>
                </a:solidFill>
              </a:rPr>
              <a:t> </a:t>
            </a:r>
            <a:endParaRPr lang="en-US" b="1" dirty="0">
              <a:solidFill>
                <a:schemeClr val="accent2"/>
              </a:solidFill>
            </a:endParaRPr>
          </a:p>
          <a:p>
            <a:endParaRPr lang="en-US" dirty="0">
              <a:solidFill>
                <a:schemeClr val="accent2"/>
              </a:solidFill>
            </a:endParaRPr>
          </a:p>
          <a:p>
            <a:endParaRPr lang="en-US" dirty="0">
              <a:solidFill>
                <a:schemeClr val="accent2"/>
              </a:solidFill>
            </a:endParaRPr>
          </a:p>
          <a:p>
            <a:endParaRPr lang="en-US" dirty="0"/>
          </a:p>
        </p:txBody>
      </p:sp>
    </p:spTree>
    <p:extLst>
      <p:ext uri="{BB962C8B-B14F-4D97-AF65-F5344CB8AC3E}">
        <p14:creationId xmlns:p14="http://schemas.microsoft.com/office/powerpoint/2010/main" val="205297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F8638-69C2-5C45-987D-0A55EFA855FF}"/>
              </a:ext>
            </a:extLst>
          </p:cNvPr>
          <p:cNvSpPr>
            <a:spLocks noGrp="1"/>
          </p:cNvSpPr>
          <p:nvPr>
            <p:ph type="title"/>
          </p:nvPr>
        </p:nvSpPr>
        <p:spPr/>
        <p:txBody>
          <a:bodyPr/>
          <a:lstStyle/>
          <a:p>
            <a:r>
              <a:rPr lang="en-US" dirty="0"/>
              <a:t>APA Multicultural Guidelines (2017)</a:t>
            </a:r>
          </a:p>
        </p:txBody>
      </p:sp>
      <p:pic>
        <p:nvPicPr>
          <p:cNvPr id="4" name="Content Placeholder 5">
            <a:extLst>
              <a:ext uri="{FF2B5EF4-FFF2-40B4-BE49-F238E27FC236}">
                <a16:creationId xmlns:a16="http://schemas.microsoft.com/office/drawing/2014/main" id="{F3DD8697-43F2-C243-9911-5C9D9556CE9B}"/>
              </a:ext>
            </a:extLst>
          </p:cNvPr>
          <p:cNvPicPr>
            <a:picLocks noGrp="1" noChangeAspect="1"/>
          </p:cNvPicPr>
          <p:nvPr>
            <p:ph idx="1"/>
          </p:nvPr>
        </p:nvPicPr>
        <p:blipFill rotWithShape="1">
          <a:blip r:embed="rId3"/>
          <a:srcRect t="4142" b="7830"/>
          <a:stretch/>
        </p:blipFill>
        <p:spPr>
          <a:xfrm>
            <a:off x="2245564" y="1348508"/>
            <a:ext cx="7700871" cy="4160983"/>
          </a:xfrm>
        </p:spPr>
      </p:pic>
      <p:sp>
        <p:nvSpPr>
          <p:cNvPr id="5" name="Rectangle 4">
            <a:extLst>
              <a:ext uri="{FF2B5EF4-FFF2-40B4-BE49-F238E27FC236}">
                <a16:creationId xmlns:a16="http://schemas.microsoft.com/office/drawing/2014/main" id="{F8A26170-2629-D045-8290-5338F4594153}"/>
              </a:ext>
            </a:extLst>
          </p:cNvPr>
          <p:cNvSpPr/>
          <p:nvPr/>
        </p:nvSpPr>
        <p:spPr>
          <a:xfrm>
            <a:off x="2528444" y="5647318"/>
            <a:ext cx="7234840" cy="276999"/>
          </a:xfrm>
          <a:prstGeom prst="rect">
            <a:avLst/>
          </a:prstGeom>
        </p:spPr>
        <p:txBody>
          <a:bodyPr wrap="square">
            <a:spAutoFit/>
          </a:bodyPr>
          <a:lstStyle/>
          <a:p>
            <a:r>
              <a:rPr lang="en-US" sz="1200" dirty="0">
                <a:solidFill>
                  <a:schemeClr val="bg2">
                    <a:lumMod val="75000"/>
                  </a:schemeClr>
                </a:solidFill>
              </a:rPr>
              <a:t>Obtain at: https://</a:t>
            </a:r>
            <a:r>
              <a:rPr lang="en-US" sz="1200" dirty="0" err="1">
                <a:solidFill>
                  <a:schemeClr val="bg2">
                    <a:lumMod val="75000"/>
                  </a:schemeClr>
                </a:solidFill>
              </a:rPr>
              <a:t>www.apa.org</a:t>
            </a:r>
            <a:r>
              <a:rPr lang="en-US" sz="1200" dirty="0">
                <a:solidFill>
                  <a:schemeClr val="bg2">
                    <a:lumMod val="75000"/>
                  </a:schemeClr>
                </a:solidFill>
              </a:rPr>
              <a:t>/about/policy/multicultural-guidelines</a:t>
            </a:r>
          </a:p>
        </p:txBody>
      </p:sp>
    </p:spTree>
    <p:extLst>
      <p:ext uri="{BB962C8B-B14F-4D97-AF65-F5344CB8AC3E}">
        <p14:creationId xmlns:p14="http://schemas.microsoft.com/office/powerpoint/2010/main" val="76362860"/>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377B0"/>
      </a:accent1>
      <a:accent2>
        <a:srgbClr val="F1673B"/>
      </a:accent2>
      <a:accent3>
        <a:srgbClr val="A5A5A5"/>
      </a:accent3>
      <a:accent4>
        <a:srgbClr val="5BC18C"/>
      </a:accent4>
      <a:accent5>
        <a:srgbClr val="F46083"/>
      </a:accent5>
      <a:accent6>
        <a:srgbClr val="7F7F7F"/>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7970</TotalTime>
  <Words>2232</Words>
  <Application>Microsoft Office PowerPoint</Application>
  <PresentationFormat>Widescreen</PresentationFormat>
  <Paragraphs>197</Paragraphs>
  <Slides>39</Slides>
  <Notes>17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6" baseType="lpstr">
      <vt:lpstr>Arial</vt:lpstr>
      <vt:lpstr>Calibri</vt:lpstr>
      <vt:lpstr>Calibri Light</vt:lpstr>
      <vt:lpstr>Cambria</vt:lpstr>
      <vt:lpstr>Open Sans Light</vt:lpstr>
      <vt:lpstr>Office Theme</vt:lpstr>
      <vt:lpstr>Document</vt:lpstr>
      <vt:lpstr>Addressing Intersectionality When Working With Children &amp; Families:  Applying the Multicultural Guidelines </vt:lpstr>
      <vt:lpstr>Audience Questions and Answers</vt:lpstr>
      <vt:lpstr>Learning Objectives </vt:lpstr>
      <vt:lpstr>Overview and Application of the  Multicultural Guidelines  Erlanger A. Turner, PhD</vt:lpstr>
      <vt:lpstr>Why is Multicultural Competence Important?</vt:lpstr>
      <vt:lpstr>What is Involved in Cultural Sensitivity?</vt:lpstr>
      <vt:lpstr>Guiding Principles of Multicultural Competence</vt:lpstr>
      <vt:lpstr>Guiding Principles of Multicultural Competence</vt:lpstr>
      <vt:lpstr>APA Multicultural Guidelines (2017)</vt:lpstr>
      <vt:lpstr>APA Multicultural Guidelines (2017)</vt:lpstr>
      <vt:lpstr>Applying the Guidelines to African American Families</vt:lpstr>
      <vt:lpstr>Applying the Guidelines to African American Families</vt:lpstr>
      <vt:lpstr>Keys to Remember</vt:lpstr>
      <vt:lpstr>Applying Multicultural Guidelines to Latinx Populations   Alfonso Mercado, PhD</vt:lpstr>
      <vt:lpstr>Applying Multicultural Guidelines </vt:lpstr>
      <vt:lpstr>PowerPoint Presentation</vt:lpstr>
      <vt:lpstr>America’s Poorest Cities</vt:lpstr>
      <vt:lpstr>CoColonias on the Texas-Mexico Border</vt:lpstr>
      <vt:lpstr>Highest Rates of Obesity</vt:lpstr>
      <vt:lpstr>Highest Rates of Diabetes</vt:lpstr>
      <vt:lpstr>Underserved Community</vt:lpstr>
      <vt:lpstr>Ph.D. Clinical Psychology-Latino Mental Health Focus </vt:lpstr>
      <vt:lpstr>Multicultural Clinical Lab</vt:lpstr>
      <vt:lpstr>PowerPoint Presentation</vt:lpstr>
      <vt:lpstr>Veracruz, Mexico </vt:lpstr>
      <vt:lpstr>PowerPoint Presentation</vt:lpstr>
      <vt:lpstr>Humanitarian and Refugee Center McAllen, TX</vt:lpstr>
      <vt:lpstr>PowerPoint Presentation</vt:lpstr>
      <vt:lpstr>PowerPoint Presentation</vt:lpstr>
      <vt:lpstr>Leveraging Science: Advocacy and Policy </vt:lpstr>
      <vt:lpstr>U.S. Remain in Mexico Policy </vt:lpstr>
      <vt:lpstr>PowerPoint Presentation</vt:lpstr>
      <vt:lpstr>PowerPoint Presentation</vt:lpstr>
      <vt:lpstr>Matamoros, MX Tent-Encampment</vt:lpstr>
      <vt:lpstr>PowerPoint Presentation</vt:lpstr>
      <vt:lpstr>PowerPoint Presentation</vt:lpstr>
      <vt:lpstr>  Questions?  Still have questions?  Please post them on the SCCAP Listserv to continue the community discussion  div53@lists.apa.org   </vt:lpstr>
      <vt:lpstr>Upcoming Webinars</vt:lpstr>
      <vt:lpstr>Source Citation for this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Canty</dc:creator>
  <cp:lastModifiedBy> </cp:lastModifiedBy>
  <cp:revision>208</cp:revision>
  <dcterms:created xsi:type="dcterms:W3CDTF">2018-06-08T19:22:06Z</dcterms:created>
  <dcterms:modified xsi:type="dcterms:W3CDTF">2020-05-12T14:02:23Z</dcterms:modified>
</cp:coreProperties>
</file>