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806" r:id="rId5"/>
    <p:sldMasterId id="2147483830" r:id="rId6"/>
    <p:sldMasterId id="2147483844" r:id="rId7"/>
  </p:sldMasterIdLst>
  <p:notesMasterIdLst>
    <p:notesMasterId r:id="rId88"/>
  </p:notesMasterIdLst>
  <p:handoutMasterIdLst>
    <p:handoutMasterId r:id="rId89"/>
  </p:handoutMasterIdLst>
  <p:sldIdLst>
    <p:sldId id="294" r:id="rId8"/>
    <p:sldId id="666" r:id="rId9"/>
    <p:sldId id="665" r:id="rId10"/>
    <p:sldId id="664" r:id="rId11"/>
    <p:sldId id="663" r:id="rId12"/>
    <p:sldId id="595" r:id="rId13"/>
    <p:sldId id="594" r:id="rId14"/>
    <p:sldId id="462" r:id="rId15"/>
    <p:sldId id="668" r:id="rId16"/>
    <p:sldId id="604" r:id="rId17"/>
    <p:sldId id="605" r:id="rId18"/>
    <p:sldId id="667" r:id="rId19"/>
    <p:sldId id="603" r:id="rId20"/>
    <p:sldId id="606" r:id="rId21"/>
    <p:sldId id="607" r:id="rId22"/>
    <p:sldId id="608" r:id="rId23"/>
    <p:sldId id="669" r:id="rId24"/>
    <p:sldId id="637" r:id="rId25"/>
    <p:sldId id="638" r:id="rId26"/>
    <p:sldId id="639" r:id="rId27"/>
    <p:sldId id="640" r:id="rId28"/>
    <p:sldId id="641" r:id="rId29"/>
    <p:sldId id="647" r:id="rId30"/>
    <p:sldId id="648" r:id="rId31"/>
    <p:sldId id="649" r:id="rId32"/>
    <p:sldId id="650" r:id="rId33"/>
    <p:sldId id="651" r:id="rId34"/>
    <p:sldId id="652" r:id="rId35"/>
    <p:sldId id="653" r:id="rId36"/>
    <p:sldId id="654" r:id="rId37"/>
    <p:sldId id="655" r:id="rId38"/>
    <p:sldId id="656" r:id="rId39"/>
    <p:sldId id="658" r:id="rId40"/>
    <p:sldId id="659" r:id="rId41"/>
    <p:sldId id="660" r:id="rId42"/>
    <p:sldId id="661" r:id="rId43"/>
    <p:sldId id="662" r:id="rId44"/>
    <p:sldId id="657" r:id="rId45"/>
    <p:sldId id="670" r:id="rId46"/>
    <p:sldId id="600" r:id="rId47"/>
    <p:sldId id="601" r:id="rId48"/>
    <p:sldId id="618" r:id="rId49"/>
    <p:sldId id="619" r:id="rId50"/>
    <p:sldId id="596" r:id="rId51"/>
    <p:sldId id="597" r:id="rId52"/>
    <p:sldId id="633" r:id="rId53"/>
    <p:sldId id="598" r:id="rId54"/>
    <p:sldId id="599" r:id="rId55"/>
    <p:sldId id="610" r:id="rId56"/>
    <p:sldId id="681" r:id="rId57"/>
    <p:sldId id="622" r:id="rId58"/>
    <p:sldId id="674" r:id="rId59"/>
    <p:sldId id="623" r:id="rId60"/>
    <p:sldId id="624" r:id="rId61"/>
    <p:sldId id="625" r:id="rId62"/>
    <p:sldId id="675" r:id="rId63"/>
    <p:sldId id="677" r:id="rId64"/>
    <p:sldId id="676" r:id="rId65"/>
    <p:sldId id="680" r:id="rId66"/>
    <p:sldId id="611" r:id="rId67"/>
    <p:sldId id="671" r:id="rId68"/>
    <p:sldId id="612" r:id="rId69"/>
    <p:sldId id="631" r:id="rId70"/>
    <p:sldId id="621" r:id="rId71"/>
    <p:sldId id="627" r:id="rId72"/>
    <p:sldId id="626" r:id="rId73"/>
    <p:sldId id="498" r:id="rId74"/>
    <p:sldId id="617" r:id="rId75"/>
    <p:sldId id="634" r:id="rId76"/>
    <p:sldId id="630" r:id="rId77"/>
    <p:sldId id="678" r:id="rId78"/>
    <p:sldId id="628" r:id="rId79"/>
    <p:sldId id="520" r:id="rId80"/>
    <p:sldId id="636" r:id="rId81"/>
    <p:sldId id="528" r:id="rId82"/>
    <p:sldId id="672" r:id="rId83"/>
    <p:sldId id="679" r:id="rId84"/>
    <p:sldId id="635" r:id="rId85"/>
    <p:sldId id="682" r:id="rId86"/>
    <p:sldId id="511" r:id="rId87"/>
  </p:sldIdLst>
  <p:sldSz cx="9144000" cy="6858000" type="screen4x3"/>
  <p:notesSz cx="6858000" cy="9144000"/>
  <p:custDataLst>
    <p:tags r:id="rId9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Title Slide Options" id="{5BD256CB-B022-4507-A43E-222E5272B766}">
          <p14:sldIdLst>
            <p14:sldId id="294"/>
            <p14:sldId id="666"/>
            <p14:sldId id="665"/>
            <p14:sldId id="664"/>
            <p14:sldId id="663"/>
            <p14:sldId id="595"/>
            <p14:sldId id="594"/>
            <p14:sldId id="462"/>
            <p14:sldId id="668"/>
            <p14:sldId id="604"/>
            <p14:sldId id="605"/>
            <p14:sldId id="667"/>
            <p14:sldId id="603"/>
            <p14:sldId id="606"/>
            <p14:sldId id="607"/>
            <p14:sldId id="608"/>
            <p14:sldId id="669"/>
            <p14:sldId id="637"/>
            <p14:sldId id="638"/>
            <p14:sldId id="639"/>
            <p14:sldId id="640"/>
            <p14:sldId id="641"/>
            <p14:sldId id="647"/>
            <p14:sldId id="648"/>
            <p14:sldId id="649"/>
            <p14:sldId id="650"/>
            <p14:sldId id="651"/>
            <p14:sldId id="652"/>
            <p14:sldId id="653"/>
            <p14:sldId id="654"/>
            <p14:sldId id="655"/>
            <p14:sldId id="656"/>
            <p14:sldId id="658"/>
            <p14:sldId id="659"/>
            <p14:sldId id="660"/>
            <p14:sldId id="661"/>
            <p14:sldId id="662"/>
            <p14:sldId id="657"/>
            <p14:sldId id="670"/>
            <p14:sldId id="600"/>
            <p14:sldId id="601"/>
            <p14:sldId id="618"/>
            <p14:sldId id="619"/>
            <p14:sldId id="596"/>
            <p14:sldId id="597"/>
            <p14:sldId id="633"/>
            <p14:sldId id="598"/>
            <p14:sldId id="599"/>
            <p14:sldId id="610"/>
            <p14:sldId id="681"/>
            <p14:sldId id="622"/>
            <p14:sldId id="674"/>
            <p14:sldId id="623"/>
            <p14:sldId id="624"/>
            <p14:sldId id="625"/>
            <p14:sldId id="675"/>
            <p14:sldId id="677"/>
            <p14:sldId id="676"/>
            <p14:sldId id="680"/>
            <p14:sldId id="611"/>
            <p14:sldId id="671"/>
            <p14:sldId id="612"/>
            <p14:sldId id="631"/>
            <p14:sldId id="621"/>
            <p14:sldId id="627"/>
            <p14:sldId id="626"/>
            <p14:sldId id="498"/>
            <p14:sldId id="617"/>
            <p14:sldId id="634"/>
            <p14:sldId id="630"/>
            <p14:sldId id="678"/>
            <p14:sldId id="628"/>
            <p14:sldId id="520"/>
            <p14:sldId id="636"/>
            <p14:sldId id="528"/>
            <p14:sldId id="672"/>
            <p14:sldId id="679"/>
            <p14:sldId id="635"/>
            <p14:sldId id="682"/>
            <p14:sldId id="511"/>
          </p14:sldIdLst>
        </p14:section>
      </p14:sectionLst>
    </p:ext>
    <p:ext uri="{EFAFB233-063F-42B5-8137-9DF3F51BA10A}">
      <p15:sldGuideLst xmlns:p15="http://schemas.microsoft.com/office/powerpoint/2012/main">
        <p15:guide id="2" pos="384"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istad, Mary A." initials="ma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3A3"/>
    <a:srgbClr val="CC6600"/>
    <a:srgbClr val="FF9900"/>
    <a:srgbClr val="C9DCE9"/>
    <a:srgbClr val="E1ECF3"/>
    <a:srgbClr val="EBF1F5"/>
    <a:srgbClr val="D5E3EB"/>
    <a:srgbClr val="E7F7FF"/>
    <a:srgbClr val="609672"/>
    <a:srgbClr val="F3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9715" autoAdjust="0"/>
  </p:normalViewPr>
  <p:slideViewPr>
    <p:cSldViewPr snapToGrid="0">
      <p:cViewPr varScale="1">
        <p:scale>
          <a:sx n="77" d="100"/>
          <a:sy n="77" d="100"/>
        </p:scale>
        <p:origin x="1555" y="72"/>
      </p:cViewPr>
      <p:guideLst>
        <p:guide pos="384"/>
        <p:guide orient="horz" pos="216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57" d="100"/>
          <a:sy n="157" d="100"/>
        </p:scale>
        <p:origin x="1408"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ags" Target="tags/tag1.xml"/><Relationship Id="rId95"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notesMaster" Target="notesMasters/notesMaster1.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ED689A7-67E1-40D2-80C6-FED77FBC7DB5}" type="datetimeFigureOut">
              <a:rPr lang="en-US"/>
              <a:pPr>
                <a:defRPr/>
              </a:pPr>
              <a:t>2/5/2019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318655D-0E62-44EA-BB77-24E9B9958774}" type="slidenum">
              <a:rPr lang="en-US"/>
              <a:pPr>
                <a:defRPr/>
              </a:pPr>
              <a:t>‹#›</a:t>
            </a:fld>
            <a:endParaRPr lang="en-US" dirty="0"/>
          </a:p>
        </p:txBody>
      </p:sp>
    </p:spTree>
    <p:extLst>
      <p:ext uri="{BB962C8B-B14F-4D97-AF65-F5344CB8AC3E}">
        <p14:creationId xmlns:p14="http://schemas.microsoft.com/office/powerpoint/2010/main" val="631699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0F5F3C3-0483-4F26-8C1F-CF3442334E6D}" type="datetimeFigureOut">
              <a:rPr lang="en-US"/>
              <a:pPr>
                <a:defRPr/>
              </a:pPr>
              <a:t>2/5/2019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1E37552-27B9-4AE5-9BA7-1996636E8CFC}" type="slidenum">
              <a:rPr lang="en-US"/>
              <a:pPr>
                <a:defRPr/>
              </a:pPr>
              <a:t>‹#›</a:t>
            </a:fld>
            <a:endParaRPr lang="en-US" dirty="0"/>
          </a:p>
        </p:txBody>
      </p:sp>
    </p:spTree>
    <p:extLst>
      <p:ext uri="{BB962C8B-B14F-4D97-AF65-F5344CB8AC3E}">
        <p14:creationId xmlns:p14="http://schemas.microsoft.com/office/powerpoint/2010/main" val="13449532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E0A20-DEE2-4ADC-B82E-1970C63B1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7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wording changed substantially between 2012 and 2018, and findings should be interpreted with caution. in 2012, the question asked how often teens encountered this type of content “online” or “in various types of social media” and included “online chatting in video or computer games.” in 2018, the question was limited to how often teens encounter this type of hate speech  “on social media.” Note: Percentages with different superscripts differ significantly at p &lt; .05. Significance should be read across rows. </a:t>
            </a:r>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298050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report having been cyberbullied</a:t>
            </a:r>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32</a:t>
            </a:fld>
            <a:endParaRPr lang="en-US" dirty="0"/>
          </a:p>
        </p:txBody>
      </p:sp>
    </p:spTree>
    <p:extLst>
      <p:ext uri="{BB962C8B-B14F-4D97-AF65-F5344CB8AC3E}">
        <p14:creationId xmlns:p14="http://schemas.microsoft.com/office/powerpoint/2010/main" val="1115069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34</a:t>
            </a:fld>
            <a:endParaRPr lang="en-US" dirty="0"/>
          </a:p>
        </p:txBody>
      </p:sp>
    </p:spTree>
    <p:extLst>
      <p:ext uri="{BB962C8B-B14F-4D97-AF65-F5344CB8AC3E}">
        <p14:creationId xmlns:p14="http://schemas.microsoft.com/office/powerpoint/2010/main" val="224105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good news! Less lonely and depressed, feel better about themselves</a:t>
            </a:r>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36</a:t>
            </a:fld>
            <a:endParaRPr lang="en-US" dirty="0"/>
          </a:p>
        </p:txBody>
      </p:sp>
    </p:spTree>
    <p:extLst>
      <p:ext uri="{BB962C8B-B14F-4D97-AF65-F5344CB8AC3E}">
        <p14:creationId xmlns:p14="http://schemas.microsoft.com/office/powerpoint/2010/main" val="2771832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two</a:t>
            </a:r>
            <a:r>
              <a:rPr lang="en-US" baseline="0" dirty="0"/>
              <a:t> nationally representative samples</a:t>
            </a:r>
            <a:r>
              <a:rPr lang="en-US" baseline="0"/>
              <a:t>: </a:t>
            </a:r>
            <a:endParaRPr lang="en-US" baseline="0"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44</a:t>
            </a:fld>
            <a:endParaRPr lang="en-US" dirty="0"/>
          </a:p>
        </p:txBody>
      </p:sp>
    </p:spTree>
    <p:extLst>
      <p:ext uri="{BB962C8B-B14F-4D97-AF65-F5344CB8AC3E}">
        <p14:creationId xmlns:p14="http://schemas.microsoft.com/office/powerpoint/2010/main" val="1436219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high</a:t>
            </a:r>
            <a:r>
              <a:rPr lang="en-US" baseline="0" dirty="0"/>
              <a:t> </a:t>
            </a:r>
            <a:r>
              <a:rPr lang="en-US" baseline="0" dirty="0" err="1"/>
              <a:t>FtF</a:t>
            </a:r>
            <a:r>
              <a:rPr lang="en-US" baseline="0" dirty="0"/>
              <a:t> time, social media did not have a significant effect</a:t>
            </a:r>
          </a:p>
          <a:p>
            <a:r>
              <a:rPr lang="en-US" baseline="0" dirty="0"/>
              <a:t>While some think academic pressure is to blame, HW time decreased slightly from 2012 to 2015, AND increased HW </a:t>
            </a:r>
            <a:r>
              <a:rPr lang="en-US" baseline="0" dirty="0" err="1"/>
              <a:t>assoc’d</a:t>
            </a:r>
            <a:r>
              <a:rPr lang="en-US" baseline="0" dirty="0"/>
              <a:t> w better outcomes</a:t>
            </a:r>
          </a:p>
          <a:p>
            <a:r>
              <a:rPr lang="en-US" baseline="0" dirty="0"/>
              <a:t>Watching TV </a:t>
            </a:r>
            <a:r>
              <a:rPr lang="en-US" baseline="0" dirty="0" err="1"/>
              <a:t>assoc’d</a:t>
            </a:r>
            <a:r>
              <a:rPr lang="en-US" baseline="0" dirty="0"/>
              <a:t> w depressive symptoms, but amount declined in this interval</a:t>
            </a:r>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45</a:t>
            </a:fld>
            <a:endParaRPr lang="en-US" dirty="0"/>
          </a:p>
        </p:txBody>
      </p:sp>
    </p:spTree>
    <p:extLst>
      <p:ext uri="{BB962C8B-B14F-4D97-AF65-F5344CB8AC3E}">
        <p14:creationId xmlns:p14="http://schemas.microsoft.com/office/powerpoint/2010/main" val="650141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high</a:t>
            </a:r>
            <a:r>
              <a:rPr lang="en-US" baseline="0" dirty="0"/>
              <a:t> </a:t>
            </a:r>
            <a:r>
              <a:rPr lang="en-US" baseline="0" dirty="0" err="1"/>
              <a:t>FtF</a:t>
            </a:r>
            <a:r>
              <a:rPr lang="en-US" baseline="0" dirty="0"/>
              <a:t> time, social media did not have a significant effect</a:t>
            </a:r>
          </a:p>
          <a:p>
            <a:r>
              <a:rPr lang="en-US" baseline="0" dirty="0"/>
              <a:t>While some think academic pressure is to blame, HW time decreased slightly from 2012 to 2015, AND increased HW </a:t>
            </a:r>
            <a:r>
              <a:rPr lang="en-US" baseline="0" dirty="0" err="1"/>
              <a:t>assoc’d</a:t>
            </a:r>
            <a:r>
              <a:rPr lang="en-US" baseline="0" dirty="0"/>
              <a:t> w better outcomes</a:t>
            </a:r>
          </a:p>
          <a:p>
            <a:r>
              <a:rPr lang="en-US" baseline="0" dirty="0"/>
              <a:t>Watching TV </a:t>
            </a:r>
            <a:r>
              <a:rPr lang="en-US" baseline="0" dirty="0" err="1"/>
              <a:t>assoc’d</a:t>
            </a:r>
            <a:r>
              <a:rPr lang="en-US" baseline="0" dirty="0"/>
              <a:t> w depressive symptoms, but amount declined in this interval</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47</a:t>
            </a:fld>
            <a:endParaRPr lang="en-US" dirty="0"/>
          </a:p>
        </p:txBody>
      </p:sp>
    </p:spTree>
    <p:extLst>
      <p:ext uri="{BB962C8B-B14F-4D97-AF65-F5344CB8AC3E}">
        <p14:creationId xmlns:p14="http://schemas.microsoft.com/office/powerpoint/2010/main" val="1497715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48</a:t>
            </a:fld>
            <a:endParaRPr lang="en-US" dirty="0"/>
          </a:p>
        </p:txBody>
      </p:sp>
    </p:spTree>
    <p:extLst>
      <p:ext uri="{BB962C8B-B14F-4D97-AF65-F5344CB8AC3E}">
        <p14:creationId xmlns:p14="http://schemas.microsoft.com/office/powerpoint/2010/main" val="3969317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Objectification theory: cultures that sexually objectify female </a:t>
            </a:r>
            <a:r>
              <a:rPr lang="en-US" dirty="0" err="1"/>
              <a:t>bodies</a:t>
            </a:r>
            <a:r>
              <a:rPr lang="en-US" dirty="0" err="1">
                <a:sym typeface="Wingdings" panose="05000000000000000000" pitchFamily="2" charset="2"/>
              </a:rPr>
              <a:t>girls</a:t>
            </a:r>
            <a:r>
              <a:rPr lang="en-US" dirty="0">
                <a:sym typeface="Wingdings" panose="05000000000000000000" pitchFamily="2" charset="2"/>
              </a:rPr>
              <a:t> and</a:t>
            </a:r>
            <a:r>
              <a:rPr lang="en-US" baseline="0" dirty="0">
                <a:sym typeface="Wingdings" panose="05000000000000000000" pitchFamily="2" charset="2"/>
              </a:rPr>
              <a:t> women are socialized to believe their physical appearance is critically important AND that their appearance does not measure up to the societal ideal—Fredrickson &amp; Roberts, 1997; ASMC: eg, When I am at an event in which people are taking photos of me (eg, party), I feel distracted by thoughts about how the photos will look on SM (4 items, 7 point scale)</a:t>
            </a:r>
          </a:p>
          <a:p>
            <a:r>
              <a:rPr lang="en-US" baseline="0" dirty="0">
                <a:sym typeface="Wingdings" panose="05000000000000000000" pitchFamily="2" charset="2"/>
              </a:rPr>
              <a:t>Body surveillance: eg, During the day, I think about how I look many times (8 items, 7 point scale); Body comparison: eg, I pay attention to whether or not I am as thin as, or thinner, than my peers (6 items, 7 point scale)</a:t>
            </a:r>
          </a:p>
          <a:p>
            <a:r>
              <a:rPr lang="en-US" baseline="0" dirty="0">
                <a:sym typeface="Wingdings" panose="05000000000000000000" pitchFamily="2" charset="2"/>
              </a:rPr>
              <a:t>Body esteem: eg, I’m pretty happy about the way I look (14 items, 5 point scale)</a:t>
            </a:r>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56</a:t>
            </a:fld>
            <a:endParaRPr lang="en-US" dirty="0"/>
          </a:p>
        </p:txBody>
      </p:sp>
    </p:spTree>
    <p:extLst>
      <p:ext uri="{BB962C8B-B14F-4D97-AF65-F5344CB8AC3E}">
        <p14:creationId xmlns:p14="http://schemas.microsoft.com/office/powerpoint/2010/main" val="3760120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Objectification theory: cultures that sexually objectify female </a:t>
            </a:r>
            <a:r>
              <a:rPr lang="en-US" dirty="0" err="1"/>
              <a:t>bodies</a:t>
            </a:r>
            <a:r>
              <a:rPr lang="en-US" dirty="0" err="1">
                <a:sym typeface="Wingdings" panose="05000000000000000000" pitchFamily="2" charset="2"/>
              </a:rPr>
              <a:t>girls</a:t>
            </a:r>
            <a:r>
              <a:rPr lang="en-US" dirty="0">
                <a:sym typeface="Wingdings" panose="05000000000000000000" pitchFamily="2" charset="2"/>
              </a:rPr>
              <a:t> and</a:t>
            </a:r>
            <a:r>
              <a:rPr lang="en-US" baseline="0" dirty="0">
                <a:sym typeface="Wingdings" panose="05000000000000000000" pitchFamily="2" charset="2"/>
              </a:rPr>
              <a:t> women are socialized to believe their physical appearance is critically important AND that their appearance does not measure up to the societal ideal—Fredrickson &amp; Roberts, 1997; ASMC: eg, When I am at an event in which people are taking photos of me (eg, party), I feel distracted by thoughts about how the photos will look on SM (4 items, 7 point scale)</a:t>
            </a:r>
          </a:p>
          <a:p>
            <a:r>
              <a:rPr lang="en-US" baseline="0" dirty="0">
                <a:sym typeface="Wingdings" panose="05000000000000000000" pitchFamily="2" charset="2"/>
              </a:rPr>
              <a:t>Body surveillance: eg, During the day, I think about how I look many times (8 items, 7 point scale); Body comparison: eg, I pay attention to whether or not I am as thin as, or thinner, than my peers (6 items, 7 point scale)</a:t>
            </a:r>
          </a:p>
          <a:p>
            <a:r>
              <a:rPr lang="en-US" baseline="0" dirty="0">
                <a:sym typeface="Wingdings" panose="05000000000000000000" pitchFamily="2" charset="2"/>
              </a:rPr>
              <a:t>Body esteem: eg, I’m pretty happy about the way I look (14 items, 5 point scale)</a:t>
            </a:r>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57</a:t>
            </a:fld>
            <a:endParaRPr lang="en-US" dirty="0"/>
          </a:p>
        </p:txBody>
      </p:sp>
    </p:spTree>
    <p:extLst>
      <p:ext uri="{BB962C8B-B14F-4D97-AF65-F5344CB8AC3E}">
        <p14:creationId xmlns:p14="http://schemas.microsoft.com/office/powerpoint/2010/main" val="376012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12 have severe impairment</a:t>
            </a:r>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6</a:t>
            </a:fld>
            <a:endParaRPr lang="en-US" dirty="0"/>
          </a:p>
        </p:txBody>
      </p:sp>
    </p:spTree>
    <p:extLst>
      <p:ext uri="{BB962C8B-B14F-4D97-AF65-F5344CB8AC3E}">
        <p14:creationId xmlns:p14="http://schemas.microsoft.com/office/powerpoint/2010/main" val="2527410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Objectification theory: cultures that sexually objectify female </a:t>
            </a:r>
            <a:r>
              <a:rPr lang="en-US" dirty="0" err="1"/>
              <a:t>bodies</a:t>
            </a:r>
            <a:r>
              <a:rPr lang="en-US" dirty="0" err="1">
                <a:sym typeface="Wingdings" panose="05000000000000000000" pitchFamily="2" charset="2"/>
              </a:rPr>
              <a:t>girls</a:t>
            </a:r>
            <a:r>
              <a:rPr lang="en-US" dirty="0">
                <a:sym typeface="Wingdings" panose="05000000000000000000" pitchFamily="2" charset="2"/>
              </a:rPr>
              <a:t> and</a:t>
            </a:r>
            <a:r>
              <a:rPr lang="en-US" baseline="0" dirty="0">
                <a:sym typeface="Wingdings" panose="05000000000000000000" pitchFamily="2" charset="2"/>
              </a:rPr>
              <a:t> women are socialized to believe their physical appearance is critically important AND that their appearance does not measure up to the societal ideal—Fredrickson &amp; Roberts, 1997; ASMC: eg, When I am at an event in which people are taking photos of me (eg, party), I feel distracted by thoughts about how the photos will look on SM (4 items, 7 point scale)</a:t>
            </a:r>
          </a:p>
          <a:p>
            <a:r>
              <a:rPr lang="en-US" baseline="0" dirty="0">
                <a:sym typeface="Wingdings" panose="05000000000000000000" pitchFamily="2" charset="2"/>
              </a:rPr>
              <a:t>Body surveillance: eg, During the day, I think about how I look many times (8 items, 7 point scale); Body comparison: eg, I pay attention to whether or not I am as thin as, or thinner, than my peers (6 items, 7 point scale)</a:t>
            </a:r>
          </a:p>
          <a:p>
            <a:r>
              <a:rPr lang="en-US" baseline="0" dirty="0">
                <a:sym typeface="Wingdings" panose="05000000000000000000" pitchFamily="2" charset="2"/>
              </a:rPr>
              <a:t>Body esteem: eg, I’m pretty happy about the way I look (14 items, 5 point scale). Sample 67% White, results same when controlling for race.</a:t>
            </a:r>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58</a:t>
            </a:fld>
            <a:endParaRPr lang="en-US" dirty="0"/>
          </a:p>
        </p:txBody>
      </p:sp>
    </p:spTree>
    <p:extLst>
      <p:ext uri="{BB962C8B-B14F-4D97-AF65-F5344CB8AC3E}">
        <p14:creationId xmlns:p14="http://schemas.microsoft.com/office/powerpoint/2010/main" val="3760120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wks ago!</a:t>
            </a:r>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71</a:t>
            </a:fld>
            <a:endParaRPr lang="en-US" dirty="0"/>
          </a:p>
        </p:txBody>
      </p:sp>
    </p:spTree>
    <p:extLst>
      <p:ext uri="{BB962C8B-B14F-4D97-AF65-F5344CB8AC3E}">
        <p14:creationId xmlns:p14="http://schemas.microsoft.com/office/powerpoint/2010/main" val="3972423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85000"/>
              </a:lnSpc>
              <a:spcBef>
                <a:spcPts val="0"/>
              </a:spcBef>
              <a:spcAft>
                <a:spcPts val="0"/>
              </a:spcAft>
              <a:buClrTx/>
              <a:buSzTx/>
              <a:buFontTx/>
              <a:buNone/>
              <a:tabLst/>
              <a:defRPr/>
            </a:pPr>
            <a:endParaRPr lang="en-US" sz="1200" dirty="0"/>
          </a:p>
          <a:p>
            <a:pPr>
              <a:lnSpc>
                <a:spcPct val="85000"/>
              </a:lnSpc>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6465534D-28A6-7D4C-A3C7-3A879AEBF789}" type="slidenum">
              <a:rPr lang="en-US" smtClean="0"/>
              <a:pPr>
                <a:defRPr/>
              </a:pPr>
              <a:t>8</a:t>
            </a:fld>
            <a:endParaRPr lang="en-US" dirty="0"/>
          </a:p>
        </p:txBody>
      </p:sp>
    </p:spTree>
    <p:extLst>
      <p:ext uri="{BB962C8B-B14F-4D97-AF65-F5344CB8AC3E}">
        <p14:creationId xmlns:p14="http://schemas.microsoft.com/office/powerpoint/2010/main" val="99598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This report is based on a nationally representative survey of 1,141 13- to 17-year-olds in the United States. The survey was administered online by the research group </a:t>
            </a:r>
            <a:r>
              <a:rPr lang="en-US" dirty="0" err="1"/>
              <a:t>GfK</a:t>
            </a:r>
            <a:r>
              <a:rPr lang="en-US" dirty="0"/>
              <a:t> using their  </a:t>
            </a:r>
            <a:r>
              <a:rPr lang="en-US" dirty="0" err="1"/>
              <a:t>KnowledgePanel</a:t>
            </a:r>
            <a:r>
              <a:rPr lang="en-US" dirty="0"/>
              <a:t>© from March 22, 2018, through April 10, 2018. Participants were recruited using address-based sampling methods. The margin of error for the full sample at a 95 percent confidence  level is +/-3.4 percent. The overall design effect for the survey is 1.4048.</a:t>
            </a:r>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1417064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a:t>
            </a:r>
            <a:r>
              <a:rPr lang="en-US" baseline="0" dirty="0"/>
              <a:t> almost constantly or hourly</a:t>
            </a:r>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19</a:t>
            </a:fld>
            <a:endParaRPr lang="en-US" dirty="0"/>
          </a:p>
        </p:txBody>
      </p:sp>
    </p:spTree>
    <p:extLst>
      <p:ext uri="{BB962C8B-B14F-4D97-AF65-F5344CB8AC3E}">
        <p14:creationId xmlns:p14="http://schemas.microsoft.com/office/powerpoint/2010/main" val="814755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 extremely or very important</a:t>
            </a:r>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20</a:t>
            </a:fld>
            <a:endParaRPr lang="en-US" dirty="0"/>
          </a:p>
        </p:txBody>
      </p:sp>
    </p:spTree>
    <p:extLst>
      <p:ext uri="{BB962C8B-B14F-4D97-AF65-F5344CB8AC3E}">
        <p14:creationId xmlns:p14="http://schemas.microsoft.com/office/powerpoint/2010/main" val="411287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–a few or many times; girls</a:t>
            </a:r>
            <a:r>
              <a:rPr lang="en-US" baseline="0" dirty="0"/>
              <a:t> more than boys</a:t>
            </a:r>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26</a:t>
            </a:fld>
            <a:endParaRPr lang="en-US" dirty="0"/>
          </a:p>
        </p:txBody>
      </p:sp>
    </p:spTree>
    <p:extLst>
      <p:ext uri="{BB962C8B-B14F-4D97-AF65-F5344CB8AC3E}">
        <p14:creationId xmlns:p14="http://schemas.microsoft.com/office/powerpoint/2010/main" val="1444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extremely</a:t>
            </a:r>
            <a:r>
              <a:rPr lang="en-US" baseline="0" dirty="0"/>
              <a:t> or somewhat important</a:t>
            </a:r>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27</a:t>
            </a:fld>
            <a:endParaRPr lang="en-US" dirty="0"/>
          </a:p>
        </p:txBody>
      </p:sp>
    </p:spTree>
    <p:extLst>
      <p:ext uri="{BB962C8B-B14F-4D97-AF65-F5344CB8AC3E}">
        <p14:creationId xmlns:p14="http://schemas.microsoft.com/office/powerpoint/2010/main" val="229040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somewhat or very important</a:t>
            </a:r>
            <a:r>
              <a:rPr lang="en-US" baseline="0" dirty="0"/>
              <a:t> to get “likes”; 26% feel bad about themselves if they don’t get comments/likes on their posts</a:t>
            </a:r>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28</a:t>
            </a:fld>
            <a:endParaRPr lang="en-US" dirty="0"/>
          </a:p>
        </p:txBody>
      </p:sp>
    </p:spTree>
    <p:extLst>
      <p:ext uri="{BB962C8B-B14F-4D97-AF65-F5344CB8AC3E}">
        <p14:creationId xmlns:p14="http://schemas.microsoft.com/office/powerpoint/2010/main" val="3628104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rporate Title with Pictur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l="25075" t="16380" r="1261" b="749"/>
          <a:stretch/>
        </p:blipFill>
        <p:spPr>
          <a:xfrm>
            <a:off x="1" y="1"/>
            <a:ext cx="9143999" cy="6857999"/>
          </a:xfrm>
          <a:prstGeom prst="rect">
            <a:avLst/>
          </a:prstGeom>
        </p:spPr>
      </p:pic>
      <p:sp>
        <p:nvSpPr>
          <p:cNvPr id="7" name="Title 41"/>
          <p:cNvSpPr>
            <a:spLocks noGrp="1"/>
          </p:cNvSpPr>
          <p:nvPr>
            <p:ph type="title" hasCustomPrompt="1"/>
          </p:nvPr>
        </p:nvSpPr>
        <p:spPr>
          <a:xfrm>
            <a:off x="686827" y="3210757"/>
            <a:ext cx="7775469" cy="529204"/>
          </a:xfrm>
          <a:prstGeom prst="rect">
            <a:avLst/>
          </a:prstGeom>
        </p:spPr>
        <p:txBody>
          <a:bodyPr anchor="b">
            <a:noAutofit/>
          </a:bodyPr>
          <a:lstStyle>
            <a:lvl1pPr algn="ctr">
              <a:defRPr sz="2800" b="1">
                <a:solidFill>
                  <a:schemeClr val="bg1">
                    <a:lumMod val="95000"/>
                  </a:schemeClr>
                </a:solidFill>
                <a:latin typeface="+mj-lt"/>
              </a:defRPr>
            </a:lvl1pPr>
          </a:lstStyle>
          <a:p>
            <a:r>
              <a:rPr lang="en-US" dirty="0"/>
              <a:t>Title goes here</a:t>
            </a:r>
          </a:p>
        </p:txBody>
      </p:sp>
      <p:sp>
        <p:nvSpPr>
          <p:cNvPr id="8" name="Rectangle 4"/>
          <p:cNvSpPr>
            <a:spLocks noGrp="1" noChangeArrowheads="1"/>
          </p:cNvSpPr>
          <p:nvPr>
            <p:ph type="subTitle" idx="1" hasCustomPrompt="1"/>
          </p:nvPr>
        </p:nvSpPr>
        <p:spPr>
          <a:xfrm>
            <a:off x="686827" y="4187828"/>
            <a:ext cx="7775469" cy="694967"/>
          </a:xfrm>
          <a:prstGeom prst="rect">
            <a:avLst/>
          </a:prstGeom>
        </p:spPr>
        <p:txBody>
          <a:bodyPr>
            <a:noAutofit/>
          </a:bodyPr>
          <a:lstStyle>
            <a:lvl1pPr marL="0" indent="0" algn="ctr">
              <a:lnSpc>
                <a:spcPct val="120000"/>
              </a:lnSpc>
              <a:spcBef>
                <a:spcPct val="0"/>
              </a:spcBef>
              <a:buFont typeface="Wingdings" pitchFamily="2" charset="2"/>
              <a:buNone/>
              <a:defRPr sz="2000">
                <a:solidFill>
                  <a:srgbClr val="F2F2F2"/>
                </a:solidFill>
                <a:latin typeface="+mj-lt"/>
              </a:defRPr>
            </a:lvl1pPr>
          </a:lstStyle>
          <a:p>
            <a:r>
              <a:rPr lang="en-US" dirty="0"/>
              <a:t>Name of presenter</a:t>
            </a:r>
          </a:p>
          <a:p>
            <a:r>
              <a:rPr lang="en-US" dirty="0"/>
              <a:t>Date</a:t>
            </a:r>
          </a:p>
        </p:txBody>
      </p:sp>
      <p:cxnSp>
        <p:nvCxnSpPr>
          <p:cNvPr id="10" name="Straight Connector 9"/>
          <p:cNvCxnSpPr/>
          <p:nvPr userDrawn="1"/>
        </p:nvCxnSpPr>
        <p:spPr>
          <a:xfrm>
            <a:off x="4248648" y="3963894"/>
            <a:ext cx="642784"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09088" y="1685701"/>
            <a:ext cx="913945" cy="1191785"/>
          </a:xfrm>
          <a:prstGeom prst="rect">
            <a:avLst/>
          </a:prstGeom>
        </p:spPr>
      </p:pic>
      <p:pic>
        <p:nvPicPr>
          <p:cNvPr id="12" name="Picture 11" descr="OSU-WexMedCtr-1C-REV-Stacked-CMY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72155" y="6201170"/>
            <a:ext cx="854456" cy="635069"/>
          </a:xfrm>
          <a:prstGeom prst="rect">
            <a:avLst/>
          </a:prstGeom>
        </p:spPr>
      </p:pic>
    </p:spTree>
    <p:extLst>
      <p:ext uri="{BB962C8B-B14F-4D97-AF65-F5344CB8AC3E}">
        <p14:creationId xmlns:p14="http://schemas.microsoft.com/office/powerpoint/2010/main" val="239808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option 2-corner leaves">
    <p:spTree>
      <p:nvGrpSpPr>
        <p:cNvPr id="1" name=""/>
        <p:cNvGrpSpPr/>
        <p:nvPr/>
      </p:nvGrpSpPr>
      <p:grpSpPr>
        <a:xfrm>
          <a:off x="0" y="0"/>
          <a:ext cx="0" cy="0"/>
          <a:chOff x="0" y="0"/>
          <a:chExt cx="0" cy="0"/>
        </a:xfrm>
      </p:grpSpPr>
      <p:grpSp>
        <p:nvGrpSpPr>
          <p:cNvPr id="6" name="Group 5"/>
          <p:cNvGrpSpPr>
            <a:grpSpLocks noChangeAspect="1"/>
          </p:cNvGrpSpPr>
          <p:nvPr userDrawn="1"/>
        </p:nvGrpSpPr>
        <p:grpSpPr>
          <a:xfrm>
            <a:off x="7065481" y="6467369"/>
            <a:ext cx="1947177" cy="279682"/>
            <a:chOff x="487363" y="2840038"/>
            <a:chExt cx="8167687" cy="1173162"/>
          </a:xfrm>
        </p:grpSpPr>
        <p:sp>
          <p:nvSpPr>
            <p:cNvPr id="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Slide Number Placeholder 5"/>
          <p:cNvSpPr>
            <a:spLocks noGrp="1"/>
          </p:cNvSpPr>
          <p:nvPr>
            <p:ph type="sldNum" sz="quarter" idx="4"/>
          </p:nvPr>
        </p:nvSpPr>
        <p:spPr>
          <a:xfrm>
            <a:off x="-210863" y="6583363"/>
            <a:ext cx="593857" cy="274637"/>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5" name="Footer Placeholder 4"/>
          <p:cNvSpPr>
            <a:spLocks noGrp="1"/>
          </p:cNvSpPr>
          <p:nvPr>
            <p:ph type="ftr" sz="quarter" idx="3"/>
          </p:nvPr>
        </p:nvSpPr>
        <p:spPr>
          <a:xfrm>
            <a:off x="322522" y="6583363"/>
            <a:ext cx="5962685" cy="274637"/>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sp>
        <p:nvSpPr>
          <p:cNvPr id="16" name="Title 41"/>
          <p:cNvSpPr>
            <a:spLocks noGrp="1"/>
          </p:cNvSpPr>
          <p:nvPr>
            <p:ph type="title" hasCustomPrompt="1"/>
          </p:nvPr>
        </p:nvSpPr>
        <p:spPr>
          <a:xfrm>
            <a:off x="780791" y="2541479"/>
            <a:ext cx="7593511" cy="412021"/>
          </a:xfrm>
          <a:prstGeom prst="rect">
            <a:avLst/>
          </a:prstGeom>
        </p:spPr>
        <p:txBody>
          <a:bodyPr anchor="b">
            <a:noAutofit/>
          </a:bodyPr>
          <a:lstStyle>
            <a:lvl1pPr algn="ctr">
              <a:defRPr sz="2800" b="1">
                <a:solidFill>
                  <a:schemeClr val="accent1"/>
                </a:solidFill>
              </a:defRPr>
            </a:lvl1pPr>
          </a:lstStyle>
          <a:p>
            <a:r>
              <a:rPr lang="en-US" dirty="0"/>
              <a:t>Heading goes here</a:t>
            </a:r>
          </a:p>
        </p:txBody>
      </p:sp>
      <p:sp>
        <p:nvSpPr>
          <p:cNvPr id="18" name="Content Placeholder 4"/>
          <p:cNvSpPr>
            <a:spLocks noGrp="1"/>
          </p:cNvSpPr>
          <p:nvPr>
            <p:ph sz="quarter" idx="10" hasCustomPrompt="1"/>
          </p:nvPr>
        </p:nvSpPr>
        <p:spPr>
          <a:xfrm>
            <a:off x="773975" y="3407618"/>
            <a:ext cx="7601184" cy="2733360"/>
          </a:xfrm>
          <a:prstGeom prst="rect">
            <a:avLst/>
          </a:prstGeom>
        </p:spPr>
        <p:txBody>
          <a:bodyPr vert="horz"/>
          <a:lstStyle>
            <a:lvl1pPr marL="0" indent="0" algn="ctr">
              <a:buNone/>
              <a:defRPr sz="1800"/>
            </a:lvl1pPr>
            <a:lvl2pPr marL="457200" indent="0">
              <a:buNone/>
              <a:defRPr sz="1800"/>
            </a:lvl2pPr>
            <a:lvl3pPr>
              <a:defRPr sz="1800"/>
            </a:lvl3pPr>
            <a:lvl4pPr>
              <a:defRPr sz="1400"/>
            </a:lvl4pPr>
            <a:lvl5pPr>
              <a:defRPr sz="1400"/>
            </a:lvl5pPr>
          </a:lstStyle>
          <a:p>
            <a:pPr lvl="0"/>
            <a:r>
              <a:rPr lang="en-US" dirty="0"/>
              <a:t>Body text goes here</a:t>
            </a:r>
          </a:p>
        </p:txBody>
      </p:sp>
      <p:cxnSp>
        <p:nvCxnSpPr>
          <p:cNvPr id="19" name="Straight Connector 18"/>
          <p:cNvCxnSpPr/>
          <p:nvPr userDrawn="1"/>
        </p:nvCxnSpPr>
        <p:spPr>
          <a:xfrm>
            <a:off x="4282258" y="3177210"/>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8102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4"/>
          <p:cNvSpPr>
            <a:spLocks noGrp="1"/>
          </p:cNvSpPr>
          <p:nvPr>
            <p:ph type="sldNum" sz="quarter" idx="12"/>
          </p:nvPr>
        </p:nvSpPr>
        <p:spPr>
          <a:xfrm>
            <a:off x="34925" y="6620099"/>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lang="en-US" smtClean="0"/>
              <a:pPr/>
              <a:t>‹#›</a:t>
            </a:fld>
            <a:endParaRPr lang="en-US"/>
          </a:p>
        </p:txBody>
      </p:sp>
      <p:cxnSp>
        <p:nvCxnSpPr>
          <p:cNvPr id="7" name="Straight Connector 6"/>
          <p:cNvCxnSpPr/>
          <p:nvPr userDrawn="1"/>
        </p:nvCxnSpPr>
        <p:spPr>
          <a:xfrm>
            <a:off x="4127045" y="3116486"/>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0" name="Title 41"/>
          <p:cNvSpPr>
            <a:spLocks noGrp="1"/>
          </p:cNvSpPr>
          <p:nvPr>
            <p:ph type="title" hasCustomPrompt="1"/>
          </p:nvPr>
        </p:nvSpPr>
        <p:spPr>
          <a:xfrm>
            <a:off x="780791" y="2491344"/>
            <a:ext cx="7593511" cy="412021"/>
          </a:xfrm>
          <a:prstGeom prst="rect">
            <a:avLst/>
          </a:prstGeom>
        </p:spPr>
        <p:txBody>
          <a:bodyPr anchor="b">
            <a:noAutofit/>
          </a:bodyPr>
          <a:lstStyle>
            <a:lvl1pPr algn="ctr">
              <a:defRPr sz="2800" b="1">
                <a:solidFill>
                  <a:schemeClr val="accent1"/>
                </a:solidFill>
              </a:defRPr>
            </a:lvl1pPr>
          </a:lstStyle>
          <a:p>
            <a:r>
              <a:rPr lang="en-US" dirty="0"/>
              <a:t>Thank You</a:t>
            </a:r>
          </a:p>
        </p:txBody>
      </p:sp>
      <p:grpSp>
        <p:nvGrpSpPr>
          <p:cNvPr id="11" name="Group 10"/>
          <p:cNvGrpSpPr/>
          <p:nvPr userDrawn="1"/>
        </p:nvGrpSpPr>
        <p:grpSpPr>
          <a:xfrm>
            <a:off x="3683273" y="3351151"/>
            <a:ext cx="1788546" cy="365820"/>
            <a:chOff x="3273339" y="3400788"/>
            <a:chExt cx="1788546" cy="365820"/>
          </a:xfrm>
        </p:grpSpPr>
        <p:pic>
          <p:nvPicPr>
            <p:cNvPr id="12" name="Picture 11"/>
            <p:cNvPicPr>
              <a:picLocks noChangeAspect="1"/>
            </p:cNvPicPr>
            <p:nvPr userDrawn="1"/>
          </p:nvPicPr>
          <p:blipFill rotWithShape="1">
            <a:blip r:embed="rId2"/>
            <a:srcRect r="47110"/>
            <a:stretch/>
          </p:blipFill>
          <p:spPr>
            <a:xfrm>
              <a:off x="3273339" y="3400788"/>
              <a:ext cx="1373720" cy="365820"/>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31559" t="32072" r="31559" b="27922"/>
            <a:stretch/>
          </p:blipFill>
          <p:spPr>
            <a:xfrm>
              <a:off x="4724645" y="3400788"/>
              <a:ext cx="337240" cy="365820"/>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4"/>
          <p:cNvSpPr>
            <a:spLocks noGrp="1"/>
          </p:cNvSpPr>
          <p:nvPr>
            <p:ph type="sldNum" sz="quarter" idx="12"/>
          </p:nvPr>
        </p:nvSpPr>
        <p:spPr>
          <a:xfrm>
            <a:off x="34925" y="6620099"/>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lang="en-US" smtClean="0"/>
              <a:pPr/>
              <a:t>‹#›</a:t>
            </a:fld>
            <a:endParaRPr lang="en-US"/>
          </a:p>
        </p:txBody>
      </p:sp>
      <p:cxnSp>
        <p:nvCxnSpPr>
          <p:cNvPr id="7" name="Straight Connector 6"/>
          <p:cNvCxnSpPr/>
          <p:nvPr userDrawn="1"/>
        </p:nvCxnSpPr>
        <p:spPr>
          <a:xfrm>
            <a:off x="4127045" y="3116486"/>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8" name="Rectangle 4"/>
          <p:cNvSpPr>
            <a:spLocks noGrp="1" noChangeArrowheads="1"/>
          </p:cNvSpPr>
          <p:nvPr>
            <p:ph type="subTitle" idx="1" hasCustomPrompt="1"/>
          </p:nvPr>
        </p:nvSpPr>
        <p:spPr>
          <a:xfrm>
            <a:off x="2490260" y="3329608"/>
            <a:ext cx="3877974" cy="321469"/>
          </a:xfrm>
          <a:prstGeom prst="rect">
            <a:avLst/>
          </a:prstGeom>
        </p:spPr>
        <p:txBody>
          <a:bodyPr>
            <a:noAutofit/>
          </a:bodyPr>
          <a:lstStyle>
            <a:lvl1pPr marL="0" indent="0" algn="ctr">
              <a:lnSpc>
                <a:spcPct val="85000"/>
              </a:lnSpc>
              <a:spcBef>
                <a:spcPct val="0"/>
              </a:spcBef>
              <a:buFont typeface="Wingdings" pitchFamily="2" charset="2"/>
              <a:buNone/>
              <a:defRPr sz="1600" i="0"/>
            </a:lvl1pPr>
          </a:lstStyle>
          <a:p>
            <a:r>
              <a:rPr lang="en-US" dirty="0" err="1"/>
              <a:t>wexnermedical.osu.edu</a:t>
            </a:r>
            <a:endParaRPr lang="en-US" dirty="0"/>
          </a:p>
        </p:txBody>
      </p:sp>
      <p:sp>
        <p:nvSpPr>
          <p:cNvPr id="10" name="Title 41"/>
          <p:cNvSpPr>
            <a:spLocks noGrp="1"/>
          </p:cNvSpPr>
          <p:nvPr>
            <p:ph type="title" hasCustomPrompt="1"/>
          </p:nvPr>
        </p:nvSpPr>
        <p:spPr>
          <a:xfrm>
            <a:off x="780791" y="2491344"/>
            <a:ext cx="7593511" cy="412021"/>
          </a:xfrm>
          <a:prstGeom prst="rect">
            <a:avLst/>
          </a:prstGeom>
        </p:spPr>
        <p:txBody>
          <a:bodyPr anchor="b">
            <a:noAutofit/>
          </a:bodyPr>
          <a:lstStyle>
            <a:lvl1pPr algn="ctr">
              <a:defRPr sz="2800" b="1">
                <a:solidFill>
                  <a:schemeClr val="accent1"/>
                </a:solidFill>
              </a:defRPr>
            </a:lvl1pPr>
          </a:lstStyle>
          <a:p>
            <a:r>
              <a:rPr lang="en-US" dirty="0"/>
              <a:t>Thank You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44"/>
          <p:cNvSpPr>
            <a:spLocks noGrp="1"/>
          </p:cNvSpPr>
          <p:nvPr>
            <p:ph type="sldNum" sz="quarter" idx="12"/>
          </p:nvPr>
        </p:nvSpPr>
        <p:spPr>
          <a:xfrm>
            <a:off x="34925" y="6620099"/>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lang="en-US" smtClean="0"/>
              <a:pPr/>
              <a:t>‹#›</a:t>
            </a:fld>
            <a:endParaRPr lang="en-US"/>
          </a:p>
        </p:txBody>
      </p:sp>
      <p:sp>
        <p:nvSpPr>
          <p:cNvPr id="2" name="Rectangle 1"/>
          <p:cNvSpPr/>
          <p:nvPr userDrawn="1"/>
        </p:nvSpPr>
        <p:spPr>
          <a:xfrm>
            <a:off x="6275439" y="6231194"/>
            <a:ext cx="2868561" cy="62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a:grpSpLocks noChangeAspect="1"/>
          </p:cNvGrpSpPr>
          <p:nvPr userDrawn="1"/>
        </p:nvGrpSpPr>
        <p:grpSpPr>
          <a:xfrm>
            <a:off x="2883781" y="4758254"/>
            <a:ext cx="3289085" cy="472426"/>
            <a:chOff x="487363" y="2840038"/>
            <a:chExt cx="8167687" cy="1173162"/>
          </a:xfrm>
        </p:grpSpPr>
        <p:sp>
          <p:nvSpPr>
            <p:cNvPr id="6"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52151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8CFD1A16-CC68-A449-861B-A589B2B26CC1}"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07C208-AE13-B04B-B554-16DFD7ABBF05}" type="slidenum">
              <a:rPr lang="en-US" smtClean="0"/>
              <a:t>‹#›</a:t>
            </a:fld>
            <a:endParaRPr lang="en-US"/>
          </a:p>
        </p:txBody>
      </p:sp>
    </p:spTree>
    <p:extLst>
      <p:ext uri="{BB962C8B-B14F-4D97-AF65-F5344CB8AC3E}">
        <p14:creationId xmlns:p14="http://schemas.microsoft.com/office/powerpoint/2010/main" val="53254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rporate Title Hoz Band">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41"/>
          <p:cNvSpPr>
            <a:spLocks noGrp="1"/>
          </p:cNvSpPr>
          <p:nvPr>
            <p:ph type="title"/>
          </p:nvPr>
        </p:nvSpPr>
        <p:spPr>
          <a:xfrm>
            <a:off x="1426029" y="3429000"/>
            <a:ext cx="6335486" cy="920558"/>
          </a:xfrm>
          <a:prstGeom prst="rect">
            <a:avLst/>
          </a:prstGeom>
        </p:spPr>
        <p:txBody>
          <a:bodyPr anchor="b">
            <a:noAutofit/>
          </a:bodyPr>
          <a:lstStyle>
            <a:lvl1pPr algn="ctr">
              <a:defRPr sz="2800">
                <a:solidFill>
                  <a:schemeClr val="accent1"/>
                </a:solidFill>
              </a:defRPr>
            </a:lvl1pPr>
          </a:lstStyle>
          <a:p>
            <a:r>
              <a:rPr lang="en-US" dirty="0"/>
              <a:t>Click to edit Master title style</a:t>
            </a:r>
          </a:p>
        </p:txBody>
      </p:sp>
      <p:sp>
        <p:nvSpPr>
          <p:cNvPr id="53" name="Rectangle 4"/>
          <p:cNvSpPr>
            <a:spLocks noGrp="1" noChangeArrowheads="1"/>
          </p:cNvSpPr>
          <p:nvPr>
            <p:ph type="subTitle" idx="1"/>
          </p:nvPr>
        </p:nvSpPr>
        <p:spPr>
          <a:xfrm>
            <a:off x="2654785" y="4362090"/>
            <a:ext cx="3877974" cy="428625"/>
          </a:xfrm>
          <a:prstGeom prst="rect">
            <a:avLst/>
          </a:prstGeom>
        </p:spPr>
        <p:txBody>
          <a:bodyPr>
            <a:noAutofit/>
          </a:bodyPr>
          <a:lstStyle>
            <a:lvl1pPr marL="0" indent="0" algn="ctr">
              <a:lnSpc>
                <a:spcPct val="85000"/>
              </a:lnSpc>
              <a:spcBef>
                <a:spcPct val="0"/>
              </a:spcBef>
              <a:buFont typeface="Wingdings" pitchFamily="2" charset="2"/>
              <a:buNone/>
              <a:defRPr sz="2000"/>
            </a:lvl1pPr>
          </a:lstStyle>
          <a:p>
            <a:r>
              <a:rPr lang="en-US" dirty="0"/>
              <a:t>Click to edit Master subtitle style</a:t>
            </a:r>
          </a:p>
        </p:txBody>
      </p:sp>
      <p:pic>
        <p:nvPicPr>
          <p:cNvPr id="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6340" y="6074507"/>
            <a:ext cx="2591320" cy="37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0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rportate Title Ver Band">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4333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41"/>
          <p:cNvSpPr>
            <a:spLocks noGrp="1"/>
          </p:cNvSpPr>
          <p:nvPr>
            <p:ph type="title"/>
          </p:nvPr>
        </p:nvSpPr>
        <p:spPr>
          <a:xfrm>
            <a:off x="4288970" y="729348"/>
            <a:ext cx="4474030" cy="920558"/>
          </a:xfrm>
          <a:prstGeom prst="rect">
            <a:avLst/>
          </a:prstGeom>
        </p:spPr>
        <p:txBody>
          <a:bodyPr anchor="b">
            <a:noAutofit/>
          </a:bodyPr>
          <a:lstStyle>
            <a:lvl1pPr>
              <a:defRPr sz="2800"/>
            </a:lvl1pPr>
          </a:lstStyle>
          <a:p>
            <a:r>
              <a:rPr lang="en-US" dirty="0"/>
              <a:t>Click to edit Master title style</a:t>
            </a:r>
          </a:p>
        </p:txBody>
      </p:sp>
      <p:sp>
        <p:nvSpPr>
          <p:cNvPr id="53" name="Rectangle 4"/>
          <p:cNvSpPr>
            <a:spLocks noGrp="1" noChangeArrowheads="1"/>
          </p:cNvSpPr>
          <p:nvPr>
            <p:ph type="subTitle" idx="1"/>
          </p:nvPr>
        </p:nvSpPr>
        <p:spPr>
          <a:xfrm>
            <a:off x="4288970" y="1681245"/>
            <a:ext cx="3877974" cy="428625"/>
          </a:xfrm>
          <a:prstGeom prst="rect">
            <a:avLst/>
          </a:prstGeom>
        </p:spPr>
        <p:txBody>
          <a:bodyPr>
            <a:noAutofit/>
          </a:bodyPr>
          <a:lstStyle>
            <a:lvl1pPr marL="0" indent="0" algn="l">
              <a:lnSpc>
                <a:spcPct val="85000"/>
              </a:lnSpc>
              <a:spcBef>
                <a:spcPct val="0"/>
              </a:spcBef>
              <a:buFont typeface="Wingdings" pitchFamily="2" charset="2"/>
              <a:buNone/>
              <a:defRPr sz="2000"/>
            </a:lvl1pPr>
          </a:lstStyle>
          <a:p>
            <a:r>
              <a:rPr lang="en-US" dirty="0"/>
              <a:t>Click to edit Master subtitle style</a:t>
            </a:r>
          </a:p>
        </p:txBody>
      </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55752" y="6074507"/>
            <a:ext cx="2591320" cy="37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7793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orporate Agenda 1">
    <p:spTree>
      <p:nvGrpSpPr>
        <p:cNvPr id="1" name=""/>
        <p:cNvGrpSpPr/>
        <p:nvPr/>
      </p:nvGrpSpPr>
      <p:grpSpPr>
        <a:xfrm>
          <a:off x="0" y="0"/>
          <a:ext cx="0" cy="0"/>
          <a:chOff x="0" y="0"/>
          <a:chExt cx="0" cy="0"/>
        </a:xfrm>
      </p:grpSpPr>
      <p:pic>
        <p:nvPicPr>
          <p:cNvPr id="3074" name="Picture 2" descr="F:\Work\MyFiles\Private Work Related Docs\Client_File_Backups\OSUMC\2013 Rebrand Templates\06-10-2013 Rebrand Templates\Agenda_Widescreen1.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513" b="3295"/>
          <a:stretch/>
        </p:blipFill>
        <p:spPr bwMode="auto">
          <a:xfrm>
            <a:off x="0" y="180753"/>
            <a:ext cx="9144000" cy="47952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itle Placeholder 43"/>
          <p:cNvSpPr>
            <a:spLocks noGrp="1"/>
          </p:cNvSpPr>
          <p:nvPr>
            <p:ph type="title"/>
          </p:nvPr>
        </p:nvSpPr>
        <p:spPr>
          <a:xfrm>
            <a:off x="288396" y="1668645"/>
            <a:ext cx="3107267" cy="1700220"/>
          </a:xfrm>
          <a:prstGeom prst="rect">
            <a:avLst/>
          </a:prstGeom>
          <a:noFill/>
        </p:spPr>
        <p:txBody>
          <a:bodyPr bIns="91440" rtlCol="0" anchor="b">
            <a:noAutofit/>
          </a:bodyPr>
          <a:lstStyle>
            <a:lvl1pPr algn="r">
              <a:defRPr b="1"/>
            </a:lvl1pPr>
          </a:lstStyle>
          <a:p>
            <a:r>
              <a:rPr lang="en-US" dirty="0"/>
              <a:t>Click to edit Master title style</a:t>
            </a:r>
          </a:p>
        </p:txBody>
      </p:sp>
      <p:sp>
        <p:nvSpPr>
          <p:cNvPr id="14" name="Text Placeholder 13"/>
          <p:cNvSpPr>
            <a:spLocks noGrp="1"/>
          </p:cNvSpPr>
          <p:nvPr>
            <p:ph type="body" sz="quarter" idx="11"/>
          </p:nvPr>
        </p:nvSpPr>
        <p:spPr>
          <a:xfrm>
            <a:off x="3691467" y="1668645"/>
            <a:ext cx="5020733" cy="4330700"/>
          </a:xfrm>
          <a:prstGeom prst="rect">
            <a:avLst/>
          </a:prstGeom>
        </p:spPr>
        <p:txBody>
          <a:bodyPr anchor="t">
            <a:noAutofit/>
          </a:bodyPr>
          <a:lstStyle>
            <a:lvl1pPr marL="0" indent="0">
              <a:buNone/>
              <a:defRPr sz="2400"/>
            </a:lvl1pPr>
            <a:lvl2pPr marL="457200" indent="0">
              <a:spcBef>
                <a:spcPts val="600"/>
              </a:spcBef>
              <a:buNone/>
              <a:defRPr sz="2200"/>
            </a:lvl2pPr>
            <a:lvl3pPr marL="914400" indent="0">
              <a:spcBef>
                <a:spcPts val="600"/>
              </a:spcBef>
              <a:buNone/>
              <a:defRPr sz="22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59342" y="679433"/>
            <a:ext cx="2668649" cy="38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20"/>
          <p:cNvSpPr>
            <a:spLocks noGrp="1"/>
          </p:cNvSpPr>
          <p:nvPr>
            <p:ph type="body" sz="quarter" idx="13" hasCustomPrompt="1"/>
          </p:nvPr>
        </p:nvSpPr>
        <p:spPr>
          <a:xfrm>
            <a:off x="296333" y="3397952"/>
            <a:ext cx="3099330" cy="789517"/>
          </a:xfrm>
          <a:noFill/>
          <a:ln w="9525">
            <a:noFill/>
            <a:miter lim="800000"/>
            <a:headEnd/>
            <a:tailEnd/>
          </a:ln>
        </p:spPr>
        <p:txBody>
          <a:bodyPr vert="horz" wrap="square" lIns="91440" tIns="45720" rIns="91440" bIns="182880" numCol="1" rtlCol="0" anchor="b" anchorCtr="0" compatLnSpc="1">
            <a:prstTxWarp prst="textNoShape">
              <a:avLst/>
            </a:prstTxWarp>
            <a:noAutofit/>
          </a:bodyPr>
          <a:lstStyle>
            <a:lvl1pPr marL="0" indent="0" algn="r">
              <a:buNone/>
              <a:defRPr lang="en-US" sz="2000" b="0" smtClean="0">
                <a:solidFill>
                  <a:schemeClr val="accent1"/>
                </a:solidFill>
                <a:latin typeface="Arial" pitchFamily="34" charset="0"/>
                <a:ea typeface="+mj-ea"/>
                <a:cs typeface="Arial" pitchFamily="34" charset="0"/>
              </a:defRPr>
            </a:lvl1pPr>
            <a:lvl2pPr>
              <a:defRPr lang="en-US" sz="3200" smtClean="0">
                <a:solidFill>
                  <a:schemeClr val="tx1"/>
                </a:solidFill>
                <a:latin typeface="Arial" charset="0"/>
                <a:cs typeface="Arial" charset="0"/>
              </a:defRPr>
            </a:lvl2pPr>
            <a:lvl3pPr>
              <a:defRPr lang="en-US" sz="3200" smtClean="0">
                <a:solidFill>
                  <a:schemeClr val="tx1"/>
                </a:solidFill>
                <a:latin typeface="Arial" charset="0"/>
                <a:cs typeface="Arial" charset="0"/>
              </a:defRPr>
            </a:lvl3pPr>
            <a:lvl4pPr>
              <a:defRPr lang="en-US" sz="3200" smtClean="0">
                <a:solidFill>
                  <a:schemeClr val="tx1"/>
                </a:solidFill>
                <a:latin typeface="Arial" charset="0"/>
                <a:cs typeface="Arial" charset="0"/>
              </a:defRPr>
            </a:lvl4pPr>
            <a:lvl5pPr>
              <a:defRPr lang="en-US" sz="3200">
                <a:solidFill>
                  <a:schemeClr val="tx1"/>
                </a:solidFill>
                <a:latin typeface="Arial" charset="0"/>
                <a:cs typeface="Arial" charset="0"/>
              </a:defRPr>
            </a:lvl5pPr>
          </a:lstStyle>
          <a:p>
            <a:pPr lvl="0" algn="r">
              <a:spcBef>
                <a:spcPct val="0"/>
              </a:spcBef>
            </a:pPr>
            <a:r>
              <a:rPr lang="en-US" dirty="0"/>
              <a:t>Click to edit Master text styles.</a:t>
            </a:r>
          </a:p>
        </p:txBody>
      </p:sp>
      <p:sp>
        <p:nvSpPr>
          <p:cNvPr id="9" name="Rectangle 7"/>
          <p:cNvSpPr>
            <a:spLocks noChangeArrowheads="1"/>
          </p:cNvSpPr>
          <p:nvPr userDrawn="1"/>
        </p:nvSpPr>
        <p:spPr bwMode="auto">
          <a:xfrm>
            <a:off x="-1588" y="0"/>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0" name="Rectangle 8"/>
          <p:cNvSpPr>
            <a:spLocks noChangeArrowheads="1"/>
          </p:cNvSpPr>
          <p:nvPr userDrawn="1"/>
        </p:nvSpPr>
        <p:spPr bwMode="auto">
          <a:xfrm>
            <a:off x="-1588" y="6716713"/>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1" name="Rectangle 7"/>
          <p:cNvSpPr>
            <a:spLocks noChangeArrowheads="1"/>
          </p:cNvSpPr>
          <p:nvPr userDrawn="1"/>
        </p:nvSpPr>
        <p:spPr bwMode="auto">
          <a:xfrm>
            <a:off x="-1588" y="166687"/>
            <a:ext cx="9145588" cy="45719"/>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Tree>
    <p:extLst>
      <p:ext uri="{BB962C8B-B14F-4D97-AF65-F5344CB8AC3E}">
        <p14:creationId xmlns:p14="http://schemas.microsoft.com/office/powerpoint/2010/main" val="483975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Agenda 2">
    <p:spTree>
      <p:nvGrpSpPr>
        <p:cNvPr id="1" name=""/>
        <p:cNvGrpSpPr/>
        <p:nvPr/>
      </p:nvGrpSpPr>
      <p:grpSpPr>
        <a:xfrm>
          <a:off x="0" y="0"/>
          <a:ext cx="0" cy="0"/>
          <a:chOff x="0" y="0"/>
          <a:chExt cx="0" cy="0"/>
        </a:xfrm>
      </p:grpSpPr>
      <p:sp>
        <p:nvSpPr>
          <p:cNvPr id="6" name="Title 5"/>
          <p:cNvSpPr>
            <a:spLocks noGrp="1"/>
          </p:cNvSpPr>
          <p:nvPr>
            <p:ph type="title"/>
          </p:nvPr>
        </p:nvSpPr>
        <p:spPr>
          <a:xfrm>
            <a:off x="914400" y="920191"/>
            <a:ext cx="2062686" cy="2918162"/>
          </a:xfrm>
        </p:spPr>
        <p:txBody>
          <a:bodyPr anchor="t" anchorCtr="0"/>
          <a:lstStyle>
            <a:lvl1pPr algn="r">
              <a:defRPr sz="2800">
                <a:solidFill>
                  <a:schemeClr val="tx2">
                    <a:lumMod val="75000"/>
                  </a:schemeClr>
                </a:solidFill>
              </a:defRPr>
            </a:lvl1pPr>
          </a:lstStyle>
          <a:p>
            <a:r>
              <a:rPr lang="en-US" dirty="0"/>
              <a:t>Click to edit Master title style</a:t>
            </a:r>
          </a:p>
        </p:txBody>
      </p:sp>
      <p:sp>
        <p:nvSpPr>
          <p:cNvPr id="4" name="Slide Number Placeholder 44"/>
          <p:cNvSpPr>
            <a:spLocks noGrp="1"/>
          </p:cNvSpPr>
          <p:nvPr>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spTree>
    <p:extLst>
      <p:ext uri="{BB962C8B-B14F-4D97-AF65-F5344CB8AC3E}">
        <p14:creationId xmlns:p14="http://schemas.microsoft.com/office/powerpoint/2010/main" val="1311457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itle Hoz Band">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41"/>
          <p:cNvSpPr>
            <a:spLocks noGrp="1"/>
          </p:cNvSpPr>
          <p:nvPr>
            <p:ph type="title"/>
          </p:nvPr>
        </p:nvSpPr>
        <p:spPr>
          <a:xfrm>
            <a:off x="1426029" y="2976086"/>
            <a:ext cx="6335486" cy="920558"/>
          </a:xfrm>
          <a:prstGeom prst="rect">
            <a:avLst/>
          </a:prstGeom>
        </p:spPr>
        <p:txBody>
          <a:bodyPr anchor="b">
            <a:noAutofit/>
          </a:bodyPr>
          <a:lstStyle>
            <a:lvl1pPr algn="ctr">
              <a:defRPr sz="2800">
                <a:solidFill>
                  <a:schemeClr val="accent1"/>
                </a:solidFill>
              </a:defRPr>
            </a:lvl1pPr>
          </a:lstStyle>
          <a:p>
            <a:r>
              <a:rPr lang="en-US" dirty="0"/>
              <a:t>Click to edit Master title style</a:t>
            </a:r>
          </a:p>
        </p:txBody>
      </p:sp>
      <p:sp>
        <p:nvSpPr>
          <p:cNvPr id="53" name="Rectangle 4"/>
          <p:cNvSpPr>
            <a:spLocks noGrp="1" noChangeArrowheads="1"/>
          </p:cNvSpPr>
          <p:nvPr>
            <p:ph type="subTitle" idx="1"/>
          </p:nvPr>
        </p:nvSpPr>
        <p:spPr>
          <a:xfrm>
            <a:off x="2654785" y="3909176"/>
            <a:ext cx="3877974" cy="428625"/>
          </a:xfrm>
          <a:prstGeom prst="rect">
            <a:avLst/>
          </a:prstGeom>
        </p:spPr>
        <p:txBody>
          <a:bodyPr>
            <a:noAutofit/>
          </a:bodyPr>
          <a:lstStyle>
            <a:lvl1pPr marL="0" indent="0" algn="ctr">
              <a:lnSpc>
                <a:spcPct val="85000"/>
              </a:lnSpc>
              <a:spcBef>
                <a:spcPct val="0"/>
              </a:spcBef>
              <a:buFont typeface="Wingdings" pitchFamily="2" charset="2"/>
              <a:buNone/>
              <a:defRPr sz="2000"/>
            </a:lvl1pPr>
          </a:lstStyle>
          <a:p>
            <a:r>
              <a:rPr lang="en-US" dirty="0"/>
              <a:t>Click to edit Master subtitle style</a:t>
            </a:r>
          </a:p>
        </p:txBody>
      </p:sp>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6340" y="6074507"/>
            <a:ext cx="2591320" cy="37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11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rporate Title with Picture">
    <p:spTree>
      <p:nvGrpSpPr>
        <p:cNvPr id="1" name=""/>
        <p:cNvGrpSpPr/>
        <p:nvPr/>
      </p:nvGrpSpPr>
      <p:grpSpPr>
        <a:xfrm>
          <a:off x="0" y="0"/>
          <a:ext cx="0" cy="0"/>
          <a:chOff x="0" y="0"/>
          <a:chExt cx="0" cy="0"/>
        </a:xfrm>
      </p:grpSpPr>
      <p:pic>
        <p:nvPicPr>
          <p:cNvPr id="4" name="Picture 3" descr="OSU 12-3-12 - Lab11435_e01.jpg"/>
          <p:cNvPicPr>
            <a:picLocks noChangeAspect="1"/>
          </p:cNvPicPr>
          <p:nvPr userDrawn="1"/>
        </p:nvPicPr>
        <p:blipFill rotWithShape="1">
          <a:blip r:embed="rId2" cstate="print">
            <a:extLst>
              <a:ext uri="{28A0092B-C50C-407E-A947-70E740481C1C}">
                <a14:useLocalDpi xmlns:a14="http://schemas.microsoft.com/office/drawing/2010/main"/>
              </a:ext>
            </a:extLst>
          </a:blip>
          <a:srcRect l="8987" t="5577" r="13001" b="3251"/>
          <a:stretch/>
        </p:blipFill>
        <p:spPr>
          <a:xfrm>
            <a:off x="5564038" y="401053"/>
            <a:ext cx="3138803" cy="2446421"/>
          </a:xfrm>
          <a:prstGeom prst="rect">
            <a:avLst/>
          </a:prstGeom>
        </p:spPr>
      </p:pic>
      <p:pic>
        <p:nvPicPr>
          <p:cNvPr id="6" name="Picture 5" descr="clinical staff with patient.jpg"/>
          <p:cNvPicPr>
            <a:picLocks noChangeAspect="1"/>
          </p:cNvPicPr>
          <p:nvPr userDrawn="1"/>
        </p:nvPicPr>
        <p:blipFill rotWithShape="1">
          <a:blip r:embed="rId3" cstate="print">
            <a:extLst>
              <a:ext uri="{28A0092B-C50C-407E-A947-70E740481C1C}">
                <a14:useLocalDpi xmlns:a14="http://schemas.microsoft.com/office/drawing/2010/main"/>
              </a:ext>
            </a:extLst>
          </a:blip>
          <a:srcRect l="4311" r="6429"/>
          <a:stretch/>
        </p:blipFill>
        <p:spPr>
          <a:xfrm>
            <a:off x="3161632" y="401053"/>
            <a:ext cx="2413000" cy="2448311"/>
          </a:xfrm>
          <a:prstGeom prst="rect">
            <a:avLst/>
          </a:prstGeom>
        </p:spPr>
      </p:pic>
      <p:pic>
        <p:nvPicPr>
          <p:cNvPr id="10" name="Picture 9" descr="diverse03 15people.jpg"/>
          <p:cNvPicPr>
            <a:picLocks noChangeAspect="1"/>
          </p:cNvPicPr>
          <p:nvPr userDrawn="1"/>
        </p:nvPicPr>
        <p:blipFill rotWithShape="1">
          <a:blip r:embed="rId4" cstate="screen">
            <a:extLst>
              <a:ext uri="{28A0092B-C50C-407E-A947-70E740481C1C}">
                <a14:useLocalDpi xmlns:a14="http://schemas.microsoft.com/office/drawing/2010/main"/>
              </a:ext>
            </a:extLst>
          </a:blip>
          <a:srcRect l="11579" t="4750" r="8204" b="47750"/>
          <a:stretch/>
        </p:blipFill>
        <p:spPr>
          <a:xfrm>
            <a:off x="0" y="-1"/>
            <a:ext cx="9158979" cy="3342309"/>
          </a:xfrm>
          <a:prstGeom prst="rect">
            <a:avLst/>
          </a:prstGeom>
        </p:spPr>
      </p:pic>
      <p:sp>
        <p:nvSpPr>
          <p:cNvPr id="11" name="Title 41"/>
          <p:cNvSpPr>
            <a:spLocks noGrp="1"/>
          </p:cNvSpPr>
          <p:nvPr>
            <p:ph type="title" hasCustomPrompt="1"/>
          </p:nvPr>
        </p:nvSpPr>
        <p:spPr>
          <a:xfrm>
            <a:off x="684617" y="3995476"/>
            <a:ext cx="7772066" cy="529204"/>
          </a:xfrm>
          <a:prstGeom prst="rect">
            <a:avLst/>
          </a:prstGeom>
        </p:spPr>
        <p:txBody>
          <a:bodyPr anchor="b">
            <a:noAutofit/>
          </a:bodyPr>
          <a:lstStyle>
            <a:lvl1pPr algn="ctr">
              <a:defRPr sz="2800" b="1">
                <a:solidFill>
                  <a:schemeClr val="accent1"/>
                </a:solidFill>
                <a:latin typeface="+mj-lt"/>
              </a:defRPr>
            </a:lvl1pPr>
          </a:lstStyle>
          <a:p>
            <a:r>
              <a:rPr lang="en-US" dirty="0"/>
              <a:t>Title goes here</a:t>
            </a:r>
          </a:p>
        </p:txBody>
      </p:sp>
      <p:sp>
        <p:nvSpPr>
          <p:cNvPr id="12" name="Rectangle 4"/>
          <p:cNvSpPr>
            <a:spLocks noGrp="1" noChangeArrowheads="1"/>
          </p:cNvSpPr>
          <p:nvPr>
            <p:ph type="subTitle" idx="1" hasCustomPrompt="1"/>
          </p:nvPr>
        </p:nvSpPr>
        <p:spPr>
          <a:xfrm>
            <a:off x="684617" y="4967406"/>
            <a:ext cx="7772066" cy="694967"/>
          </a:xfrm>
          <a:prstGeom prst="rect">
            <a:avLst/>
          </a:prstGeom>
        </p:spPr>
        <p:txBody>
          <a:bodyPr>
            <a:noAutofit/>
          </a:bodyPr>
          <a:lstStyle>
            <a:lvl1pPr marL="0" indent="0" algn="ctr">
              <a:lnSpc>
                <a:spcPct val="120000"/>
              </a:lnSpc>
              <a:spcBef>
                <a:spcPct val="0"/>
              </a:spcBef>
              <a:buFont typeface="Wingdings" pitchFamily="2" charset="2"/>
              <a:buNone/>
              <a:defRPr sz="2000" i="1">
                <a:solidFill>
                  <a:schemeClr val="tx2"/>
                </a:solidFill>
                <a:latin typeface="+mj-lt"/>
              </a:defRPr>
            </a:lvl1pPr>
          </a:lstStyle>
          <a:p>
            <a:r>
              <a:rPr lang="en-US" dirty="0"/>
              <a:t>Subtitle</a:t>
            </a:r>
          </a:p>
        </p:txBody>
      </p:sp>
      <p:cxnSp>
        <p:nvCxnSpPr>
          <p:cNvPr id="13" name="Straight Connector 12"/>
          <p:cNvCxnSpPr/>
          <p:nvPr userDrawn="1"/>
        </p:nvCxnSpPr>
        <p:spPr>
          <a:xfrm>
            <a:off x="4248648" y="4741383"/>
            <a:ext cx="642784"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4" name="Picture 13" descr="OSU-WexMedCtr-4C-Gray-Stacked-CMYK.eps"/>
          <p:cNvPicPr>
            <a:picLocks noChangeAspect="1"/>
          </p:cNvPicPr>
          <p:nvPr userDrawn="1"/>
        </p:nvPicPr>
        <p:blipFill>
          <a:blip r:embed="rId5" cstate="screen">
            <a:alphaModFix amt="60000"/>
            <a:extLst>
              <a:ext uri="{28A0092B-C50C-407E-A947-70E740481C1C}">
                <a14:useLocalDpi xmlns:a14="http://schemas.microsoft.com/office/drawing/2010/main"/>
              </a:ext>
            </a:extLst>
          </a:blip>
          <a:stretch>
            <a:fillRect/>
          </a:stretch>
        </p:blipFill>
        <p:spPr>
          <a:xfrm>
            <a:off x="8177725" y="6201673"/>
            <a:ext cx="859536" cy="589479"/>
          </a:xfrm>
          <a:prstGeom prst="rect">
            <a:avLst/>
          </a:prstGeom>
        </p:spPr>
      </p:pic>
      <p:sp>
        <p:nvSpPr>
          <p:cNvPr id="16" name="Footer Placeholder 4"/>
          <p:cNvSpPr>
            <a:spLocks noGrp="1"/>
          </p:cNvSpPr>
          <p:nvPr>
            <p:ph type="ftr" sz="quarter" idx="3"/>
          </p:nvPr>
        </p:nvSpPr>
        <p:spPr>
          <a:xfrm>
            <a:off x="322522" y="6583363"/>
            <a:ext cx="5962685" cy="274637"/>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sp>
        <p:nvSpPr>
          <p:cNvPr id="18" name="Slide Number Placeholder 5"/>
          <p:cNvSpPr>
            <a:spLocks noGrp="1"/>
          </p:cNvSpPr>
          <p:nvPr>
            <p:ph type="sldNum" sz="quarter" idx="4"/>
          </p:nvPr>
        </p:nvSpPr>
        <p:spPr>
          <a:xfrm>
            <a:off x="-210863" y="6583363"/>
            <a:ext cx="593857" cy="274637"/>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Tree>
    <p:extLst>
      <p:ext uri="{BB962C8B-B14F-4D97-AF65-F5344CB8AC3E}">
        <p14:creationId xmlns:p14="http://schemas.microsoft.com/office/powerpoint/2010/main" val="2398658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esearch Title Ver Band">
    <p:spTree>
      <p:nvGrpSpPr>
        <p:cNvPr id="1" name=""/>
        <p:cNvGrpSpPr/>
        <p:nvPr/>
      </p:nvGrpSpPr>
      <p:grpSpPr>
        <a:xfrm>
          <a:off x="0" y="0"/>
          <a:ext cx="0" cy="0"/>
          <a:chOff x="0" y="0"/>
          <a:chExt cx="0" cy="0"/>
        </a:xfrm>
      </p:grpSpPr>
      <p:pic>
        <p:nvPicPr>
          <p:cNvPr id="2050" name="Picture 2" descr="C:\Users\Jason\Documents\Work\Client_File_Backups\OSUMC\2013 Rebrand Templates\06-10-2013 Rebrand Templates\ResearchTitleVert_WS.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50531"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41"/>
          <p:cNvSpPr>
            <a:spLocks noGrp="1"/>
          </p:cNvSpPr>
          <p:nvPr>
            <p:ph type="title"/>
          </p:nvPr>
        </p:nvSpPr>
        <p:spPr>
          <a:xfrm>
            <a:off x="4288970" y="729348"/>
            <a:ext cx="4474030" cy="920558"/>
          </a:xfrm>
          <a:prstGeom prst="rect">
            <a:avLst/>
          </a:prstGeom>
        </p:spPr>
        <p:txBody>
          <a:bodyPr anchor="b">
            <a:noAutofit/>
          </a:bodyPr>
          <a:lstStyle>
            <a:lvl1pPr>
              <a:defRPr sz="2800"/>
            </a:lvl1pPr>
          </a:lstStyle>
          <a:p>
            <a:r>
              <a:rPr lang="en-US" dirty="0"/>
              <a:t>Click to edit Master title style</a:t>
            </a:r>
          </a:p>
        </p:txBody>
      </p:sp>
      <p:sp>
        <p:nvSpPr>
          <p:cNvPr id="53" name="Rectangle 4"/>
          <p:cNvSpPr>
            <a:spLocks noGrp="1" noChangeArrowheads="1"/>
          </p:cNvSpPr>
          <p:nvPr>
            <p:ph type="subTitle" idx="1"/>
          </p:nvPr>
        </p:nvSpPr>
        <p:spPr>
          <a:xfrm>
            <a:off x="4288970" y="1681245"/>
            <a:ext cx="3877974" cy="428625"/>
          </a:xfrm>
          <a:prstGeom prst="rect">
            <a:avLst/>
          </a:prstGeom>
        </p:spPr>
        <p:txBody>
          <a:bodyPr>
            <a:noAutofit/>
          </a:bodyPr>
          <a:lstStyle>
            <a:lvl1pPr marL="0" indent="0" algn="l">
              <a:lnSpc>
                <a:spcPct val="85000"/>
              </a:lnSpc>
              <a:spcBef>
                <a:spcPct val="0"/>
              </a:spcBef>
              <a:buFont typeface="Wingdings" pitchFamily="2" charset="2"/>
              <a:buNone/>
              <a:defRPr sz="2000"/>
            </a:lvl1pPr>
          </a:lstStyle>
          <a:p>
            <a:r>
              <a:rPr lang="en-US" dirty="0"/>
              <a:t>Click to edit Master subtitle style</a:t>
            </a:r>
          </a:p>
        </p:txBody>
      </p:sp>
      <p:sp>
        <p:nvSpPr>
          <p:cNvPr id="2" name="Rectangle 1"/>
          <p:cNvSpPr/>
          <p:nvPr userDrawn="1"/>
        </p:nvSpPr>
        <p:spPr bwMode="white">
          <a:xfrm>
            <a:off x="5922335" y="5879805"/>
            <a:ext cx="2838893" cy="733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55752" y="6074507"/>
            <a:ext cx="2591320" cy="37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291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Research Agenda">
    <p:spTree>
      <p:nvGrpSpPr>
        <p:cNvPr id="1" name=""/>
        <p:cNvGrpSpPr/>
        <p:nvPr/>
      </p:nvGrpSpPr>
      <p:grpSpPr>
        <a:xfrm>
          <a:off x="0" y="0"/>
          <a:ext cx="0" cy="0"/>
          <a:chOff x="0" y="0"/>
          <a:chExt cx="0" cy="0"/>
        </a:xfrm>
      </p:grpSpPr>
      <p:pic>
        <p:nvPicPr>
          <p:cNvPr id="1027" name="Picture 3" descr="C:\Users\Jason\Documents\Work\Client_File_Backups\OSUMC\2013 Rebrand Templates\06-10-2013 Rebrand Templates\researchAgenda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0"/>
            <a:ext cx="180379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43"/>
          <p:cNvSpPr>
            <a:spLocks noGrp="1"/>
          </p:cNvSpPr>
          <p:nvPr>
            <p:ph type="title"/>
          </p:nvPr>
        </p:nvSpPr>
        <p:spPr>
          <a:xfrm>
            <a:off x="1314339" y="1668645"/>
            <a:ext cx="3107267" cy="1700220"/>
          </a:xfrm>
          <a:prstGeom prst="rect">
            <a:avLst/>
          </a:prstGeom>
          <a:noFill/>
        </p:spPr>
        <p:txBody>
          <a:bodyPr bIns="91440" rtlCol="0" anchor="t" anchorCtr="0">
            <a:noAutofit/>
          </a:bodyPr>
          <a:lstStyle>
            <a:lvl1pPr algn="r">
              <a:defRPr b="1"/>
            </a:lvl1pPr>
          </a:lstStyle>
          <a:p>
            <a:r>
              <a:rPr lang="en-US" dirty="0"/>
              <a:t>Click to edit Master title style</a:t>
            </a:r>
          </a:p>
        </p:txBody>
      </p:sp>
      <p:sp>
        <p:nvSpPr>
          <p:cNvPr id="14" name="Text Placeholder 13"/>
          <p:cNvSpPr>
            <a:spLocks noGrp="1"/>
          </p:cNvSpPr>
          <p:nvPr>
            <p:ph type="body" sz="quarter" idx="11"/>
          </p:nvPr>
        </p:nvSpPr>
        <p:spPr>
          <a:xfrm>
            <a:off x="4855640" y="1668645"/>
            <a:ext cx="3873494" cy="4330700"/>
          </a:xfrm>
          <a:prstGeom prst="rect">
            <a:avLst/>
          </a:prstGeom>
        </p:spPr>
        <p:txBody>
          <a:bodyPr anchor="t">
            <a:noAutofit/>
          </a:bodyPr>
          <a:lstStyle>
            <a:lvl1pPr marL="0" indent="0">
              <a:buNone/>
              <a:defRPr sz="2400"/>
            </a:lvl1pPr>
            <a:lvl2pPr marL="457200" indent="0">
              <a:spcBef>
                <a:spcPts val="600"/>
              </a:spcBef>
              <a:buNone/>
              <a:defRPr sz="2200"/>
            </a:lvl2pPr>
            <a:lvl3pPr marL="914400" indent="0">
              <a:spcBef>
                <a:spcPts val="600"/>
              </a:spcBef>
              <a:buNone/>
              <a:defRPr sz="2200"/>
            </a:lvl3pPr>
            <a:lvl4pPr marL="1371600" indent="0">
              <a:buNone/>
              <a:defRPr sz="1800"/>
            </a:lvl4pPr>
            <a:lvl5pPr marL="18288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887009" y="679433"/>
            <a:ext cx="2668649" cy="38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20"/>
          <p:cNvSpPr>
            <a:spLocks noGrp="1"/>
          </p:cNvSpPr>
          <p:nvPr>
            <p:ph type="body" sz="quarter" idx="13"/>
          </p:nvPr>
        </p:nvSpPr>
        <p:spPr>
          <a:xfrm>
            <a:off x="1322276" y="3451117"/>
            <a:ext cx="3099330" cy="789517"/>
          </a:xfrm>
          <a:noFill/>
          <a:ln w="9525">
            <a:noFill/>
            <a:miter lim="800000"/>
            <a:headEnd/>
            <a:tailEnd/>
          </a:ln>
        </p:spPr>
        <p:txBody>
          <a:bodyPr vert="horz" wrap="square" lIns="91440" tIns="45720" rIns="91440" bIns="182880" numCol="1" rtlCol="0" anchor="t" anchorCtr="0" compatLnSpc="1">
            <a:prstTxWarp prst="textNoShape">
              <a:avLst/>
            </a:prstTxWarp>
            <a:noAutofit/>
          </a:bodyPr>
          <a:lstStyle>
            <a:lvl1pPr marL="0" indent="0" algn="r">
              <a:buNone/>
              <a:defRPr lang="en-US" sz="2000" b="0" smtClean="0">
                <a:solidFill>
                  <a:schemeClr val="accent1"/>
                </a:solidFill>
                <a:latin typeface="Arial" pitchFamily="34" charset="0"/>
                <a:ea typeface="+mj-ea"/>
                <a:cs typeface="Arial" pitchFamily="34" charset="0"/>
              </a:defRPr>
            </a:lvl1pPr>
            <a:lvl2pPr>
              <a:defRPr lang="en-US" sz="3200" smtClean="0">
                <a:solidFill>
                  <a:schemeClr val="tx1"/>
                </a:solidFill>
                <a:latin typeface="Arial" charset="0"/>
                <a:cs typeface="Arial" charset="0"/>
              </a:defRPr>
            </a:lvl2pPr>
            <a:lvl3pPr>
              <a:defRPr lang="en-US" sz="3200" smtClean="0">
                <a:solidFill>
                  <a:schemeClr val="tx1"/>
                </a:solidFill>
                <a:latin typeface="Arial" charset="0"/>
                <a:cs typeface="Arial" charset="0"/>
              </a:defRPr>
            </a:lvl3pPr>
            <a:lvl4pPr>
              <a:defRPr lang="en-US" sz="3200" smtClean="0">
                <a:solidFill>
                  <a:schemeClr val="tx1"/>
                </a:solidFill>
                <a:latin typeface="Arial" charset="0"/>
                <a:cs typeface="Arial" charset="0"/>
              </a:defRPr>
            </a:lvl4pPr>
            <a:lvl5pPr>
              <a:defRPr lang="en-US" sz="3200">
                <a:solidFill>
                  <a:schemeClr val="tx1"/>
                </a:solidFill>
                <a:latin typeface="Arial" charset="0"/>
                <a:cs typeface="Arial" charset="0"/>
              </a:defRPr>
            </a:lvl5pPr>
          </a:lstStyle>
          <a:p>
            <a:pPr lvl="0" algn="r">
              <a:spcBef>
                <a:spcPct val="0"/>
              </a:spcBef>
            </a:pPr>
            <a:r>
              <a:rPr lang="en-US" dirty="0"/>
              <a:t>Click to edit Master text styles</a:t>
            </a:r>
          </a:p>
        </p:txBody>
      </p:sp>
    </p:spTree>
    <p:extLst>
      <p:ext uri="{BB962C8B-B14F-4D97-AF65-F5344CB8AC3E}">
        <p14:creationId xmlns:p14="http://schemas.microsoft.com/office/powerpoint/2010/main" val="3595817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8" name="Title Placeholder 43"/>
          <p:cNvSpPr>
            <a:spLocks noGrp="1"/>
          </p:cNvSpPr>
          <p:nvPr>
            <p:ph type="title"/>
          </p:nvPr>
        </p:nvSpPr>
        <p:spPr>
          <a:xfrm>
            <a:off x="457200" y="240134"/>
            <a:ext cx="8229600" cy="792162"/>
          </a:xfrm>
          <a:prstGeom prst="rect">
            <a:avLst/>
          </a:prstGeom>
        </p:spPr>
        <p:txBody>
          <a:bodyPr rtlCol="0">
            <a:noAutofit/>
          </a:bodyPr>
          <a:lstStyle/>
          <a:p>
            <a:r>
              <a:rPr lang="en-US" dirty="0"/>
              <a:t>Click to edit Master title style</a:t>
            </a:r>
          </a:p>
        </p:txBody>
      </p:sp>
      <p:sp>
        <p:nvSpPr>
          <p:cNvPr id="14" name="Text Placeholder 13"/>
          <p:cNvSpPr>
            <a:spLocks noGrp="1"/>
          </p:cNvSpPr>
          <p:nvPr>
            <p:ph type="body" sz="quarter" idx="11"/>
          </p:nvPr>
        </p:nvSpPr>
        <p:spPr>
          <a:xfrm>
            <a:off x="457200" y="1250950"/>
            <a:ext cx="8255000" cy="4330700"/>
          </a:xfrm>
          <a:prstGeom prst="rect">
            <a:avLst/>
          </a:prstGeom>
        </p:spPr>
        <p:txBody>
          <a:bodyPr>
            <a:noAutofit/>
          </a:bodyPr>
          <a:lstStyle>
            <a:lvl1pPr>
              <a:defRPr sz="26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spTree>
    <p:extLst>
      <p:ext uri="{BB962C8B-B14F-4D97-AF65-F5344CB8AC3E}">
        <p14:creationId xmlns:p14="http://schemas.microsoft.com/office/powerpoint/2010/main" val="2049358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Content - No Logo">
    <p:spTree>
      <p:nvGrpSpPr>
        <p:cNvPr id="1" name=""/>
        <p:cNvGrpSpPr/>
        <p:nvPr/>
      </p:nvGrpSpPr>
      <p:grpSpPr>
        <a:xfrm>
          <a:off x="0" y="0"/>
          <a:ext cx="0" cy="0"/>
          <a:chOff x="0" y="0"/>
          <a:chExt cx="0" cy="0"/>
        </a:xfrm>
      </p:grpSpPr>
      <p:sp>
        <p:nvSpPr>
          <p:cNvPr id="8" name="Title Placeholder 43"/>
          <p:cNvSpPr>
            <a:spLocks noGrp="1"/>
          </p:cNvSpPr>
          <p:nvPr>
            <p:ph type="title"/>
          </p:nvPr>
        </p:nvSpPr>
        <p:spPr>
          <a:xfrm>
            <a:off x="457200" y="240134"/>
            <a:ext cx="8229600" cy="792162"/>
          </a:xfrm>
          <a:prstGeom prst="rect">
            <a:avLst/>
          </a:prstGeom>
        </p:spPr>
        <p:txBody>
          <a:bodyPr rtlCol="0">
            <a:noAutofit/>
          </a:bodyPr>
          <a:lstStyle/>
          <a:p>
            <a:r>
              <a:rPr lang="en-US" dirty="0"/>
              <a:t>Click to edit Master title style</a:t>
            </a:r>
          </a:p>
        </p:txBody>
      </p:sp>
      <p:sp>
        <p:nvSpPr>
          <p:cNvPr id="14" name="Text Placeholder 13"/>
          <p:cNvSpPr>
            <a:spLocks noGrp="1"/>
          </p:cNvSpPr>
          <p:nvPr>
            <p:ph type="body" sz="quarter" idx="11"/>
          </p:nvPr>
        </p:nvSpPr>
        <p:spPr>
          <a:xfrm>
            <a:off x="457200" y="1250950"/>
            <a:ext cx="8255000" cy="4330700"/>
          </a:xfrm>
          <a:prstGeom prst="rect">
            <a:avLst/>
          </a:prstGeom>
        </p:spPr>
        <p:txBody>
          <a:bodyPr>
            <a:noAutofit/>
          </a:bodyPr>
          <a:lstStyle>
            <a:lvl1pPr>
              <a:defRPr sz="26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sp>
        <p:nvSpPr>
          <p:cNvPr id="2" name="Rectangle 1"/>
          <p:cNvSpPr/>
          <p:nvPr userDrawn="1"/>
        </p:nvSpPr>
        <p:spPr bwMode="white">
          <a:xfrm>
            <a:off x="6528391" y="6039293"/>
            <a:ext cx="2541181" cy="648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13689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mp; Content - No Leaves">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1588" y="0"/>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6" name="Rectangle 8"/>
          <p:cNvSpPr>
            <a:spLocks noChangeArrowheads="1"/>
          </p:cNvSpPr>
          <p:nvPr userDrawn="1"/>
        </p:nvSpPr>
        <p:spPr bwMode="auto">
          <a:xfrm>
            <a:off x="-1588" y="6716713"/>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8" name="Title Placeholder 43"/>
          <p:cNvSpPr>
            <a:spLocks noGrp="1"/>
          </p:cNvSpPr>
          <p:nvPr>
            <p:ph type="title"/>
          </p:nvPr>
        </p:nvSpPr>
        <p:spPr>
          <a:xfrm>
            <a:off x="457200" y="240134"/>
            <a:ext cx="8229600" cy="792162"/>
          </a:xfrm>
          <a:prstGeom prst="rect">
            <a:avLst/>
          </a:prstGeom>
        </p:spPr>
        <p:txBody>
          <a:bodyPr rtlCol="0">
            <a:noAutofit/>
          </a:bodyPr>
          <a:lstStyle/>
          <a:p>
            <a:r>
              <a:rPr lang="en-US" dirty="0"/>
              <a:t>Click to edit Master title style</a:t>
            </a:r>
          </a:p>
        </p:txBody>
      </p:sp>
      <p:sp>
        <p:nvSpPr>
          <p:cNvPr id="14" name="Text Placeholder 13"/>
          <p:cNvSpPr>
            <a:spLocks noGrp="1"/>
          </p:cNvSpPr>
          <p:nvPr>
            <p:ph type="body" sz="quarter" idx="11"/>
          </p:nvPr>
        </p:nvSpPr>
        <p:spPr>
          <a:xfrm>
            <a:off x="457200" y="1250950"/>
            <a:ext cx="8255000" cy="4330700"/>
          </a:xfrm>
          <a:prstGeom prst="rect">
            <a:avLst/>
          </a:prstGeom>
        </p:spPr>
        <p:txBody>
          <a:bodyPr>
            <a:noAutofit/>
          </a:bodyPr>
          <a:lstStyle>
            <a:lvl1pPr>
              <a:defRPr sz="26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grpSp>
        <p:nvGrpSpPr>
          <p:cNvPr id="10" name="Group 9"/>
          <p:cNvGrpSpPr>
            <a:grpSpLocks noChangeAspect="1"/>
          </p:cNvGrpSpPr>
          <p:nvPr userDrawn="1"/>
        </p:nvGrpSpPr>
        <p:grpSpPr>
          <a:xfrm>
            <a:off x="6726513" y="6284187"/>
            <a:ext cx="2240825" cy="321860"/>
            <a:chOff x="487363" y="2840038"/>
            <a:chExt cx="8167687" cy="1173162"/>
          </a:xfrm>
        </p:grpSpPr>
        <p:sp>
          <p:nvSpPr>
            <p:cNvPr id="11"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2"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3"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Tree>
    <p:extLst>
      <p:ext uri="{BB962C8B-B14F-4D97-AF65-F5344CB8AC3E}">
        <p14:creationId xmlns:p14="http://schemas.microsoft.com/office/powerpoint/2010/main" val="1696128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mp; Content- No Leaves, No Logo">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1588" y="0"/>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6" name="Rectangle 8"/>
          <p:cNvSpPr>
            <a:spLocks noChangeArrowheads="1"/>
          </p:cNvSpPr>
          <p:nvPr userDrawn="1"/>
        </p:nvSpPr>
        <p:spPr bwMode="auto">
          <a:xfrm>
            <a:off x="-1588" y="6716713"/>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8" name="Title Placeholder 43"/>
          <p:cNvSpPr>
            <a:spLocks noGrp="1"/>
          </p:cNvSpPr>
          <p:nvPr>
            <p:ph type="title"/>
          </p:nvPr>
        </p:nvSpPr>
        <p:spPr>
          <a:xfrm>
            <a:off x="457200" y="240134"/>
            <a:ext cx="8229600" cy="792162"/>
          </a:xfrm>
          <a:prstGeom prst="rect">
            <a:avLst/>
          </a:prstGeom>
        </p:spPr>
        <p:txBody>
          <a:bodyPr rtlCol="0">
            <a:noAutofit/>
          </a:bodyPr>
          <a:lstStyle/>
          <a:p>
            <a:r>
              <a:rPr lang="en-US" dirty="0"/>
              <a:t>Click to edit Master title style</a:t>
            </a:r>
          </a:p>
        </p:txBody>
      </p:sp>
      <p:sp>
        <p:nvSpPr>
          <p:cNvPr id="14" name="Text Placeholder 13"/>
          <p:cNvSpPr>
            <a:spLocks noGrp="1"/>
          </p:cNvSpPr>
          <p:nvPr>
            <p:ph type="body" sz="quarter" idx="11"/>
          </p:nvPr>
        </p:nvSpPr>
        <p:spPr>
          <a:xfrm>
            <a:off x="457200" y="1250950"/>
            <a:ext cx="8255000" cy="4330700"/>
          </a:xfrm>
          <a:prstGeom prst="rect">
            <a:avLst/>
          </a:prstGeom>
        </p:spPr>
        <p:txBody>
          <a:bodyPr>
            <a:noAutofit/>
          </a:bodyPr>
          <a:lstStyle>
            <a:lvl1pPr>
              <a:defRPr sz="26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grpSp>
        <p:nvGrpSpPr>
          <p:cNvPr id="10" name="Group 9"/>
          <p:cNvGrpSpPr>
            <a:grpSpLocks noChangeAspect="1"/>
          </p:cNvGrpSpPr>
          <p:nvPr userDrawn="1"/>
        </p:nvGrpSpPr>
        <p:grpSpPr>
          <a:xfrm>
            <a:off x="6726513" y="6284187"/>
            <a:ext cx="2240825" cy="321860"/>
            <a:chOff x="487363" y="2840038"/>
            <a:chExt cx="8167687" cy="1173162"/>
          </a:xfrm>
        </p:grpSpPr>
        <p:sp>
          <p:nvSpPr>
            <p:cNvPr id="11"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2"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3"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
        <p:nvSpPr>
          <p:cNvPr id="15" name="Rectangle 14"/>
          <p:cNvSpPr/>
          <p:nvPr userDrawn="1"/>
        </p:nvSpPr>
        <p:spPr bwMode="white">
          <a:xfrm>
            <a:off x="6528391" y="6039293"/>
            <a:ext cx="2541181" cy="648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1143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Slide Number Placeholder 44"/>
          <p:cNvSpPr>
            <a:spLocks noGrp="1"/>
          </p:cNvSpPr>
          <p:nvPr>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spTree>
    <p:extLst>
      <p:ext uri="{BB962C8B-B14F-4D97-AF65-F5344CB8AC3E}">
        <p14:creationId xmlns:p14="http://schemas.microsoft.com/office/powerpoint/2010/main" val="2178004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 No Logo">
    <p:spTree>
      <p:nvGrpSpPr>
        <p:cNvPr id="1" name=""/>
        <p:cNvGrpSpPr/>
        <p:nvPr/>
      </p:nvGrpSpPr>
      <p:grpSpPr>
        <a:xfrm>
          <a:off x="0" y="0"/>
          <a:ext cx="0" cy="0"/>
          <a:chOff x="0" y="0"/>
          <a:chExt cx="0" cy="0"/>
        </a:xfrm>
      </p:grpSpPr>
      <p:pic>
        <p:nvPicPr>
          <p:cNvPr id="8" name="Picture 10"/>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34" t="28969"/>
          <a:stretch/>
        </p:blipFill>
        <p:spPr bwMode="auto">
          <a:xfrm>
            <a:off x="-1588" y="0"/>
            <a:ext cx="8882743" cy="174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US"/>
              <a:t>Click to edit Master title style</a:t>
            </a:r>
          </a:p>
        </p:txBody>
      </p:sp>
      <p:sp>
        <p:nvSpPr>
          <p:cNvPr id="4" name="Slide Number Placeholder 44"/>
          <p:cNvSpPr>
            <a:spLocks noGrp="1"/>
          </p:cNvSpPr>
          <p:nvPr>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sp>
        <p:nvSpPr>
          <p:cNvPr id="5" name="Rectangle 7"/>
          <p:cNvSpPr>
            <a:spLocks noChangeArrowheads="1"/>
          </p:cNvSpPr>
          <p:nvPr userDrawn="1"/>
        </p:nvSpPr>
        <p:spPr bwMode="auto">
          <a:xfrm>
            <a:off x="-1588" y="0"/>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
        <p:nvSpPr>
          <p:cNvPr id="7" name="Rectangle 8"/>
          <p:cNvSpPr>
            <a:spLocks noChangeArrowheads="1"/>
          </p:cNvSpPr>
          <p:nvPr userDrawn="1"/>
        </p:nvSpPr>
        <p:spPr bwMode="auto">
          <a:xfrm>
            <a:off x="-1588" y="6716713"/>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Tree>
    <p:extLst>
      <p:ext uri="{BB962C8B-B14F-4D97-AF65-F5344CB8AC3E}">
        <p14:creationId xmlns:p14="http://schemas.microsoft.com/office/powerpoint/2010/main" val="4000837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 No Leaves, No Log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Slide Number Placeholder 44"/>
          <p:cNvSpPr>
            <a:spLocks noGrp="1"/>
          </p:cNvSpPr>
          <p:nvPr>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sp>
        <p:nvSpPr>
          <p:cNvPr id="5" name="Rectangle 7"/>
          <p:cNvSpPr>
            <a:spLocks noChangeArrowheads="1"/>
          </p:cNvSpPr>
          <p:nvPr userDrawn="1"/>
        </p:nvSpPr>
        <p:spPr bwMode="auto">
          <a:xfrm>
            <a:off x="-1588" y="0"/>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
        <p:nvSpPr>
          <p:cNvPr id="7" name="Rectangle 8"/>
          <p:cNvSpPr>
            <a:spLocks noChangeArrowheads="1"/>
          </p:cNvSpPr>
          <p:nvPr userDrawn="1"/>
        </p:nvSpPr>
        <p:spPr bwMode="auto">
          <a:xfrm>
            <a:off x="-1588" y="6716713"/>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Tree>
    <p:extLst>
      <p:ext uri="{BB962C8B-B14F-4D97-AF65-F5344CB8AC3E}">
        <p14:creationId xmlns:p14="http://schemas.microsoft.com/office/powerpoint/2010/main" val="1377890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Center">
    <p:spTree>
      <p:nvGrpSpPr>
        <p:cNvPr id="1" name=""/>
        <p:cNvGrpSpPr/>
        <p:nvPr/>
      </p:nvGrpSpPr>
      <p:grpSpPr>
        <a:xfrm>
          <a:off x="0" y="0"/>
          <a:ext cx="0" cy="0"/>
          <a:chOff x="0" y="0"/>
          <a:chExt cx="0" cy="0"/>
        </a:xfrm>
      </p:grpSpPr>
      <p:sp>
        <p:nvSpPr>
          <p:cNvPr id="6" name="Title 5"/>
          <p:cNvSpPr>
            <a:spLocks noGrp="1"/>
          </p:cNvSpPr>
          <p:nvPr>
            <p:ph type="title"/>
          </p:nvPr>
        </p:nvSpPr>
        <p:spPr>
          <a:xfrm>
            <a:off x="1174296" y="2634598"/>
            <a:ext cx="6966858" cy="792162"/>
          </a:xfrm>
        </p:spPr>
        <p:txBody>
          <a:bodyPr/>
          <a:lstStyle>
            <a:lvl1pPr algn="ctr">
              <a:defRPr sz="4000"/>
            </a:lvl1pPr>
          </a:lstStyle>
          <a:p>
            <a:r>
              <a:rPr lang="en-US" dirty="0"/>
              <a:t>Click to edit Master title style</a:t>
            </a:r>
          </a:p>
        </p:txBody>
      </p:sp>
      <p:sp>
        <p:nvSpPr>
          <p:cNvPr id="4" name="Slide Number Placeholder 44"/>
          <p:cNvSpPr>
            <a:spLocks noGrp="1"/>
          </p:cNvSpPr>
          <p:nvPr>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spTree>
    <p:extLst>
      <p:ext uri="{BB962C8B-B14F-4D97-AF65-F5344CB8AC3E}">
        <p14:creationId xmlns:p14="http://schemas.microsoft.com/office/powerpoint/2010/main" val="3139433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option 1">
    <p:spTree>
      <p:nvGrpSpPr>
        <p:cNvPr id="1" name=""/>
        <p:cNvGrpSpPr/>
        <p:nvPr/>
      </p:nvGrpSpPr>
      <p:grpSpPr>
        <a:xfrm>
          <a:off x="0" y="0"/>
          <a:ext cx="0" cy="0"/>
          <a:chOff x="0" y="0"/>
          <a:chExt cx="0" cy="0"/>
        </a:xfrm>
      </p:grpSpPr>
      <p:pic>
        <p:nvPicPr>
          <p:cNvPr id="5" name="Picture 4" descr="BlockO-RGBHEX.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6909" y="1867119"/>
            <a:ext cx="914400" cy="1197166"/>
          </a:xfrm>
          <a:prstGeom prst="rect">
            <a:avLst/>
          </a:prstGeom>
        </p:spPr>
      </p:pic>
      <p:cxnSp>
        <p:nvCxnSpPr>
          <p:cNvPr id="9" name="Straight Connector 8"/>
          <p:cNvCxnSpPr/>
          <p:nvPr userDrawn="1"/>
        </p:nvCxnSpPr>
        <p:spPr>
          <a:xfrm>
            <a:off x="4248648" y="4140451"/>
            <a:ext cx="64278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a:spLocks noGrp="1"/>
          </p:cNvSpPr>
          <p:nvPr>
            <p:ph type="sldNum" sz="quarter" idx="4"/>
          </p:nvPr>
        </p:nvSpPr>
        <p:spPr>
          <a:xfrm>
            <a:off x="-210863" y="6583363"/>
            <a:ext cx="593857" cy="274637"/>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1" name="Footer Placeholder 4"/>
          <p:cNvSpPr>
            <a:spLocks noGrp="1"/>
          </p:cNvSpPr>
          <p:nvPr>
            <p:ph type="ftr" sz="quarter" idx="3"/>
          </p:nvPr>
        </p:nvSpPr>
        <p:spPr>
          <a:xfrm>
            <a:off x="322522" y="6583363"/>
            <a:ext cx="5962685" cy="274637"/>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grpSp>
        <p:nvGrpSpPr>
          <p:cNvPr id="16" name="Group 15"/>
          <p:cNvGrpSpPr>
            <a:grpSpLocks noChangeAspect="1"/>
          </p:cNvGrpSpPr>
          <p:nvPr userDrawn="1"/>
        </p:nvGrpSpPr>
        <p:grpSpPr>
          <a:xfrm>
            <a:off x="7065481" y="6467369"/>
            <a:ext cx="1947177" cy="279682"/>
            <a:chOff x="487363" y="2840038"/>
            <a:chExt cx="8167687" cy="1173162"/>
          </a:xfrm>
        </p:grpSpPr>
        <p:sp>
          <p:nvSpPr>
            <p:cNvPr id="1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itle 41"/>
          <p:cNvSpPr>
            <a:spLocks noGrp="1"/>
          </p:cNvSpPr>
          <p:nvPr>
            <p:ph type="title" hasCustomPrompt="1"/>
          </p:nvPr>
        </p:nvSpPr>
        <p:spPr>
          <a:xfrm>
            <a:off x="684617" y="3401537"/>
            <a:ext cx="7772066" cy="529204"/>
          </a:xfrm>
          <a:prstGeom prst="rect">
            <a:avLst/>
          </a:prstGeom>
        </p:spPr>
        <p:txBody>
          <a:bodyPr anchor="b">
            <a:noAutofit/>
          </a:bodyPr>
          <a:lstStyle>
            <a:lvl1pPr algn="ctr">
              <a:defRPr sz="2800" b="1">
                <a:solidFill>
                  <a:schemeClr val="accent1"/>
                </a:solidFill>
                <a:latin typeface="+mj-lt"/>
              </a:defRPr>
            </a:lvl1pPr>
          </a:lstStyle>
          <a:p>
            <a:r>
              <a:rPr lang="en-US" dirty="0"/>
              <a:t>Title goes here</a:t>
            </a:r>
          </a:p>
        </p:txBody>
      </p:sp>
      <p:sp>
        <p:nvSpPr>
          <p:cNvPr id="13" name="Rectangle 4"/>
          <p:cNvSpPr>
            <a:spLocks noGrp="1" noChangeArrowheads="1"/>
          </p:cNvSpPr>
          <p:nvPr>
            <p:ph type="subTitle" idx="1" hasCustomPrompt="1"/>
          </p:nvPr>
        </p:nvSpPr>
        <p:spPr>
          <a:xfrm>
            <a:off x="684617" y="4373467"/>
            <a:ext cx="7772066" cy="694967"/>
          </a:xfrm>
          <a:prstGeom prst="rect">
            <a:avLst/>
          </a:prstGeom>
        </p:spPr>
        <p:txBody>
          <a:bodyPr>
            <a:noAutofit/>
          </a:bodyPr>
          <a:lstStyle>
            <a:lvl1pPr marL="0" indent="0" algn="ctr">
              <a:lnSpc>
                <a:spcPct val="120000"/>
              </a:lnSpc>
              <a:spcBef>
                <a:spcPct val="0"/>
              </a:spcBef>
              <a:buFont typeface="Wingdings" pitchFamily="2" charset="2"/>
              <a:buNone/>
              <a:defRPr sz="2000" i="1">
                <a:solidFill>
                  <a:schemeClr val="tx2"/>
                </a:solidFill>
                <a:latin typeface="+mj-lt"/>
              </a:defRPr>
            </a:lvl1pPr>
          </a:lstStyle>
          <a:p>
            <a:r>
              <a:rPr lang="en-US" dirty="0"/>
              <a:t>Subtitle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44"/>
          <p:cNvSpPr>
            <a:spLocks noGrp="1"/>
          </p:cNvSpPr>
          <p:nvPr>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spTree>
    <p:extLst>
      <p:ext uri="{BB962C8B-B14F-4D97-AF65-F5344CB8AC3E}">
        <p14:creationId xmlns:p14="http://schemas.microsoft.com/office/powerpoint/2010/main" val="3618540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 No Logo">
    <p:spTree>
      <p:nvGrpSpPr>
        <p:cNvPr id="1" name=""/>
        <p:cNvGrpSpPr/>
        <p:nvPr/>
      </p:nvGrpSpPr>
      <p:grpSpPr>
        <a:xfrm>
          <a:off x="0" y="0"/>
          <a:ext cx="0" cy="0"/>
          <a:chOff x="0" y="0"/>
          <a:chExt cx="0" cy="0"/>
        </a:xfrm>
      </p:grpSpPr>
      <p:sp>
        <p:nvSpPr>
          <p:cNvPr id="3" name="Slide Number Placeholder 44"/>
          <p:cNvSpPr>
            <a:spLocks noGrp="1"/>
          </p:cNvSpPr>
          <p:nvPr>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pic>
        <p:nvPicPr>
          <p:cNvPr id="4" name="Picture 10"/>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34" t="28969"/>
          <a:stretch/>
        </p:blipFill>
        <p:spPr bwMode="auto">
          <a:xfrm>
            <a:off x="-1588" y="0"/>
            <a:ext cx="8882743" cy="174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7"/>
          <p:cNvSpPr>
            <a:spLocks noChangeArrowheads="1"/>
          </p:cNvSpPr>
          <p:nvPr userDrawn="1"/>
        </p:nvSpPr>
        <p:spPr bwMode="auto">
          <a:xfrm>
            <a:off x="-1588" y="0"/>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
        <p:nvSpPr>
          <p:cNvPr id="6" name="Rectangle 8"/>
          <p:cNvSpPr>
            <a:spLocks noChangeArrowheads="1"/>
          </p:cNvSpPr>
          <p:nvPr userDrawn="1"/>
        </p:nvSpPr>
        <p:spPr bwMode="auto">
          <a:xfrm>
            <a:off x="-1588" y="6716713"/>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Tree>
    <p:extLst>
      <p:ext uri="{BB962C8B-B14F-4D97-AF65-F5344CB8AC3E}">
        <p14:creationId xmlns:p14="http://schemas.microsoft.com/office/powerpoint/2010/main" val="2041689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 No Leaves, No Logo">
    <p:spTree>
      <p:nvGrpSpPr>
        <p:cNvPr id="1" name=""/>
        <p:cNvGrpSpPr/>
        <p:nvPr/>
      </p:nvGrpSpPr>
      <p:grpSpPr>
        <a:xfrm>
          <a:off x="0" y="0"/>
          <a:ext cx="0" cy="0"/>
          <a:chOff x="0" y="0"/>
          <a:chExt cx="0" cy="0"/>
        </a:xfrm>
      </p:grpSpPr>
      <p:sp>
        <p:nvSpPr>
          <p:cNvPr id="3" name="Slide Number Placeholder 44"/>
          <p:cNvSpPr>
            <a:spLocks noGrp="1"/>
          </p:cNvSpPr>
          <p:nvPr>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sp>
        <p:nvSpPr>
          <p:cNvPr id="5" name="Rectangle 7"/>
          <p:cNvSpPr>
            <a:spLocks noChangeArrowheads="1"/>
          </p:cNvSpPr>
          <p:nvPr userDrawn="1"/>
        </p:nvSpPr>
        <p:spPr bwMode="auto">
          <a:xfrm>
            <a:off x="-1588" y="0"/>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
        <p:nvSpPr>
          <p:cNvPr id="6" name="Rectangle 8"/>
          <p:cNvSpPr>
            <a:spLocks noChangeArrowheads="1"/>
          </p:cNvSpPr>
          <p:nvPr userDrawn="1"/>
        </p:nvSpPr>
        <p:spPr bwMode="auto">
          <a:xfrm>
            <a:off x="-1588" y="6716713"/>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Tree>
    <p:extLst>
      <p:ext uri="{BB962C8B-B14F-4D97-AF65-F5344CB8AC3E}">
        <p14:creationId xmlns:p14="http://schemas.microsoft.com/office/powerpoint/2010/main" val="114046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d Box Title">
    <p:spTree>
      <p:nvGrpSpPr>
        <p:cNvPr id="1" name=""/>
        <p:cNvGrpSpPr/>
        <p:nvPr/>
      </p:nvGrpSpPr>
      <p:grpSpPr>
        <a:xfrm>
          <a:off x="0" y="0"/>
          <a:ext cx="0" cy="0"/>
          <a:chOff x="0" y="0"/>
          <a:chExt cx="0" cy="0"/>
        </a:xfrm>
      </p:grpSpPr>
      <p:sp>
        <p:nvSpPr>
          <p:cNvPr id="14" name="Text Placeholder 13"/>
          <p:cNvSpPr>
            <a:spLocks noGrp="1"/>
          </p:cNvSpPr>
          <p:nvPr>
            <p:ph type="body" sz="quarter" idx="11"/>
          </p:nvPr>
        </p:nvSpPr>
        <p:spPr>
          <a:xfrm>
            <a:off x="3771900" y="869949"/>
            <a:ext cx="4940299" cy="4721225"/>
          </a:xfrm>
          <a:prstGeom prst="rect">
            <a:avLst/>
          </a:prstGeom>
        </p:spPr>
        <p:txBody>
          <a:bodyPr/>
          <a:lstStyle>
            <a:lvl1pPr>
              <a:spcBef>
                <a:spcPts val="1800"/>
              </a:spcBef>
              <a:defRPr sz="24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3"/>
          <p:cNvSpPr>
            <a:spLocks noGrp="1"/>
          </p:cNvSpPr>
          <p:nvPr>
            <p:ph type="title"/>
          </p:nvPr>
        </p:nvSpPr>
        <p:spPr>
          <a:xfrm>
            <a:off x="428625" y="732525"/>
            <a:ext cx="3181350" cy="1734219"/>
          </a:xfrm>
          <a:prstGeom prst="rect">
            <a:avLst/>
          </a:prstGeom>
          <a:solidFill>
            <a:schemeClr val="accent1"/>
          </a:solidFill>
          <a:ln w="9525">
            <a:noFill/>
            <a:miter lim="800000"/>
            <a:headEnd/>
            <a:tailEnd/>
          </a:ln>
        </p:spPr>
        <p:txBody>
          <a:bodyPr tIns="91440" bIns="91440" anchor="t">
            <a:noAutofit/>
          </a:bodyPr>
          <a:lstStyle>
            <a:lvl1pPr marL="0" algn="r" defTabSz="914400" rtl="0" eaLnBrk="1" latinLnBrk="0" hangingPunct="1">
              <a:lnSpc>
                <a:spcPct val="85000"/>
              </a:lnSpc>
              <a:defRPr lang="en-US" sz="3400" b="1" kern="1200" dirty="0">
                <a:ln w="3175" cmpd="sng">
                  <a:noFill/>
                  <a:prstDash val="solid"/>
                </a:ln>
                <a:solidFill>
                  <a:schemeClr val="bg1"/>
                </a:solidFill>
                <a:effectLst/>
                <a:latin typeface="+mn-lt"/>
                <a:ea typeface="+mn-ea"/>
                <a:cs typeface="+mn-cs"/>
              </a:defRPr>
            </a:lvl1pPr>
          </a:lstStyle>
          <a:p>
            <a:r>
              <a:rPr lang="en-US" dirty="0"/>
              <a:t>Click to edit Master title style</a:t>
            </a:r>
          </a:p>
        </p:txBody>
      </p:sp>
      <p:sp>
        <p:nvSpPr>
          <p:cNvPr id="6" name="Slide Number Placeholder 44"/>
          <p:cNvSpPr>
            <a:spLocks noGrp="1"/>
          </p:cNvSpPr>
          <p:nvPr userDrawn="1">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787DCE5C-D191-4037-823F-C1DD70E970C0}" type="slidenum">
              <a:rPr/>
              <a:pPr/>
              <a:t>‹#›</a:t>
            </a:fld>
            <a:endParaRPr/>
          </a:p>
        </p:txBody>
      </p:sp>
    </p:spTree>
    <p:extLst>
      <p:ext uri="{BB962C8B-B14F-4D97-AF65-F5344CB8AC3E}">
        <p14:creationId xmlns:p14="http://schemas.microsoft.com/office/powerpoint/2010/main" val="3112992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alf Content, Photo Right">
    <p:spTree>
      <p:nvGrpSpPr>
        <p:cNvPr id="1" name=""/>
        <p:cNvGrpSpPr/>
        <p:nvPr/>
      </p:nvGrpSpPr>
      <p:grpSpPr>
        <a:xfrm>
          <a:off x="0" y="0"/>
          <a:ext cx="0" cy="0"/>
          <a:chOff x="0" y="0"/>
          <a:chExt cx="0" cy="0"/>
        </a:xfrm>
      </p:grpSpPr>
      <p:sp>
        <p:nvSpPr>
          <p:cNvPr id="8" name="Title Placeholder 43"/>
          <p:cNvSpPr>
            <a:spLocks noGrp="1"/>
          </p:cNvSpPr>
          <p:nvPr>
            <p:ph type="title"/>
          </p:nvPr>
        </p:nvSpPr>
        <p:spPr>
          <a:xfrm>
            <a:off x="457199" y="258283"/>
            <a:ext cx="3976577" cy="831682"/>
          </a:xfrm>
          <a:prstGeom prst="rect">
            <a:avLst/>
          </a:prstGeom>
        </p:spPr>
        <p:txBody>
          <a:bodyPr rtlCol="0" anchor="t">
            <a:normAutofit/>
          </a:bodyPr>
          <a:lstStyle/>
          <a:p>
            <a:r>
              <a:rPr lang="en-US" dirty="0"/>
              <a:t>Click to edit Master title style</a:t>
            </a:r>
          </a:p>
        </p:txBody>
      </p:sp>
      <p:sp>
        <p:nvSpPr>
          <p:cNvPr id="14" name="Text Placeholder 13"/>
          <p:cNvSpPr>
            <a:spLocks noGrp="1"/>
          </p:cNvSpPr>
          <p:nvPr>
            <p:ph type="body" sz="quarter" idx="11"/>
          </p:nvPr>
        </p:nvSpPr>
        <p:spPr>
          <a:xfrm>
            <a:off x="481013" y="1258214"/>
            <a:ext cx="3949012" cy="5179162"/>
          </a:xfrm>
          <a:prstGeom prst="rect">
            <a:avLst/>
          </a:prstGeom>
        </p:spPr>
        <p:txBody>
          <a:bodyPr/>
          <a:lstStyle>
            <a:lvl1pPr>
              <a:spcBef>
                <a:spcPts val="1800"/>
              </a:spcBef>
              <a:defRPr sz="26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4"/>
          <p:cNvSpPr>
            <a:spLocks noGrp="1"/>
          </p:cNvSpPr>
          <p:nvPr userDrawn="1">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90D5EC4B-24DC-495A-8D58-FF90D518722D}" type="slidenum">
              <a:rPr/>
              <a:pPr/>
              <a:t>‹#›</a:t>
            </a:fld>
            <a:endParaRPr dirty="0"/>
          </a:p>
        </p:txBody>
      </p:sp>
    </p:spTree>
    <p:extLst>
      <p:ext uri="{BB962C8B-B14F-4D97-AF65-F5344CB8AC3E}">
        <p14:creationId xmlns:p14="http://schemas.microsoft.com/office/powerpoint/2010/main" val="1753011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f Content, Photo Left">
    <p:spTree>
      <p:nvGrpSpPr>
        <p:cNvPr id="1" name=""/>
        <p:cNvGrpSpPr/>
        <p:nvPr/>
      </p:nvGrpSpPr>
      <p:grpSpPr>
        <a:xfrm>
          <a:off x="0" y="0"/>
          <a:ext cx="0" cy="0"/>
          <a:chOff x="0" y="0"/>
          <a:chExt cx="0" cy="0"/>
        </a:xfrm>
      </p:grpSpPr>
      <p:sp>
        <p:nvSpPr>
          <p:cNvPr id="8" name="Title Placeholder 43"/>
          <p:cNvSpPr>
            <a:spLocks noGrp="1"/>
          </p:cNvSpPr>
          <p:nvPr>
            <p:ph type="title"/>
          </p:nvPr>
        </p:nvSpPr>
        <p:spPr>
          <a:xfrm>
            <a:off x="4891323" y="258283"/>
            <a:ext cx="3960062" cy="831682"/>
          </a:xfrm>
          <a:prstGeom prst="rect">
            <a:avLst/>
          </a:prstGeom>
        </p:spPr>
        <p:txBody>
          <a:bodyPr rtlCol="0" anchor="t">
            <a:normAutofit/>
          </a:bodyPr>
          <a:lstStyle/>
          <a:p>
            <a:r>
              <a:rPr lang="en-US" dirty="0"/>
              <a:t>Click to edit Master title style</a:t>
            </a:r>
          </a:p>
        </p:txBody>
      </p:sp>
      <p:sp>
        <p:nvSpPr>
          <p:cNvPr id="14" name="Text Placeholder 13"/>
          <p:cNvSpPr>
            <a:spLocks noGrp="1"/>
          </p:cNvSpPr>
          <p:nvPr>
            <p:ph type="body" sz="quarter" idx="11"/>
          </p:nvPr>
        </p:nvSpPr>
        <p:spPr>
          <a:xfrm>
            <a:off x="4912250" y="1241990"/>
            <a:ext cx="3932611" cy="4935526"/>
          </a:xfrm>
          <a:prstGeom prst="rect">
            <a:avLst/>
          </a:prstGeom>
        </p:spPr>
        <p:txBody>
          <a:bodyPr/>
          <a:lstStyle>
            <a:lvl1pPr>
              <a:spcBef>
                <a:spcPts val="1800"/>
              </a:spcBef>
              <a:defRPr sz="26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4"/>
          <p:cNvSpPr>
            <a:spLocks noGrp="1"/>
          </p:cNvSpPr>
          <p:nvPr userDrawn="1">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90D5EC4B-24DC-495A-8D58-FF90D518722D}" type="slidenum">
              <a:rPr/>
              <a:pPr/>
              <a:t>‹#›</a:t>
            </a:fld>
            <a:endParaRPr dirty="0"/>
          </a:p>
        </p:txBody>
      </p:sp>
    </p:spTree>
    <p:extLst>
      <p:ext uri="{BB962C8B-B14F-4D97-AF65-F5344CB8AC3E}">
        <p14:creationId xmlns:p14="http://schemas.microsoft.com/office/powerpoint/2010/main" val="3363081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Content, Photo Top">
    <p:spTree>
      <p:nvGrpSpPr>
        <p:cNvPr id="1" name=""/>
        <p:cNvGrpSpPr/>
        <p:nvPr/>
      </p:nvGrpSpPr>
      <p:grpSpPr>
        <a:xfrm>
          <a:off x="0" y="0"/>
          <a:ext cx="0" cy="0"/>
          <a:chOff x="0" y="0"/>
          <a:chExt cx="0" cy="0"/>
        </a:xfrm>
      </p:grpSpPr>
      <p:sp>
        <p:nvSpPr>
          <p:cNvPr id="8" name="Title Placeholder 43"/>
          <p:cNvSpPr>
            <a:spLocks noGrp="1"/>
          </p:cNvSpPr>
          <p:nvPr>
            <p:ph type="title"/>
          </p:nvPr>
        </p:nvSpPr>
        <p:spPr>
          <a:xfrm>
            <a:off x="457200" y="4149969"/>
            <a:ext cx="2764302" cy="1740468"/>
          </a:xfrm>
          <a:prstGeom prst="rect">
            <a:avLst/>
          </a:prstGeom>
        </p:spPr>
        <p:txBody>
          <a:bodyPr rtlCol="0" anchor="t">
            <a:normAutofit/>
          </a:bodyPr>
          <a:lstStyle/>
          <a:p>
            <a:r>
              <a:rPr lang="en-US" dirty="0"/>
              <a:t>Click to edit Master title style</a:t>
            </a:r>
          </a:p>
        </p:txBody>
      </p:sp>
      <p:sp>
        <p:nvSpPr>
          <p:cNvPr id="14" name="Text Placeholder 13"/>
          <p:cNvSpPr>
            <a:spLocks noGrp="1"/>
          </p:cNvSpPr>
          <p:nvPr>
            <p:ph type="body" sz="quarter" idx="11"/>
          </p:nvPr>
        </p:nvSpPr>
        <p:spPr>
          <a:xfrm>
            <a:off x="3418448" y="4149969"/>
            <a:ext cx="5293751" cy="2195543"/>
          </a:xfrm>
          <a:prstGeom prst="rect">
            <a:avLst/>
          </a:prstGeom>
        </p:spPr>
        <p:txBody>
          <a:bodyPr/>
          <a:lstStyle>
            <a:lvl1pPr>
              <a:spcBef>
                <a:spcPts val="1800"/>
              </a:spcBef>
              <a:defRPr sz="2600"/>
            </a:lvl1pPr>
            <a:lvl2pPr>
              <a:spcBef>
                <a:spcPts val="600"/>
              </a:spcBef>
              <a:defRPr sz="2400"/>
            </a:lvl2pPr>
            <a:lvl3pPr>
              <a:spcBef>
                <a:spcPts val="600"/>
              </a:spcBef>
              <a:defRPr sz="22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44"/>
          <p:cNvSpPr>
            <a:spLocks noGrp="1"/>
          </p:cNvSpPr>
          <p:nvPr userDrawn="1">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7400800F-6717-4201-B242-8F4B6267124A}" type="slidenum">
              <a:rPr/>
              <a:pPr/>
              <a:t>‹#›</a:t>
            </a:fld>
            <a:endParaRPr dirty="0"/>
          </a:p>
        </p:txBody>
      </p:sp>
    </p:spTree>
    <p:extLst>
      <p:ext uri="{BB962C8B-B14F-4D97-AF65-F5344CB8AC3E}">
        <p14:creationId xmlns:p14="http://schemas.microsoft.com/office/powerpoint/2010/main" val="2919627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rporate Title with Pictur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l="25075" t="16380" r="1261" b="749"/>
          <a:stretch/>
        </p:blipFill>
        <p:spPr>
          <a:xfrm>
            <a:off x="2" y="3"/>
            <a:ext cx="9143999" cy="6857999"/>
          </a:xfrm>
          <a:prstGeom prst="rect">
            <a:avLst/>
          </a:prstGeom>
        </p:spPr>
      </p:pic>
      <p:sp>
        <p:nvSpPr>
          <p:cNvPr id="7" name="Title 41"/>
          <p:cNvSpPr>
            <a:spLocks noGrp="1"/>
          </p:cNvSpPr>
          <p:nvPr>
            <p:ph type="title" hasCustomPrompt="1"/>
          </p:nvPr>
        </p:nvSpPr>
        <p:spPr>
          <a:xfrm>
            <a:off x="686828" y="3210757"/>
            <a:ext cx="7775469" cy="529204"/>
          </a:xfrm>
          <a:prstGeom prst="rect">
            <a:avLst/>
          </a:prstGeom>
        </p:spPr>
        <p:txBody>
          <a:bodyPr anchor="b">
            <a:noAutofit/>
          </a:bodyPr>
          <a:lstStyle>
            <a:lvl1pPr algn="ctr">
              <a:defRPr sz="2100" b="1">
                <a:solidFill>
                  <a:schemeClr val="bg1">
                    <a:lumMod val="95000"/>
                  </a:schemeClr>
                </a:solidFill>
                <a:latin typeface="+mj-lt"/>
              </a:defRPr>
            </a:lvl1pPr>
          </a:lstStyle>
          <a:p>
            <a:r>
              <a:rPr lang="en-US" dirty="0"/>
              <a:t>Title goes here</a:t>
            </a:r>
          </a:p>
        </p:txBody>
      </p:sp>
      <p:sp>
        <p:nvSpPr>
          <p:cNvPr id="8" name="Rectangle 4"/>
          <p:cNvSpPr>
            <a:spLocks noGrp="1" noChangeArrowheads="1"/>
          </p:cNvSpPr>
          <p:nvPr>
            <p:ph type="subTitle" idx="1" hasCustomPrompt="1"/>
          </p:nvPr>
        </p:nvSpPr>
        <p:spPr>
          <a:xfrm>
            <a:off x="686828" y="4187830"/>
            <a:ext cx="7775469" cy="694967"/>
          </a:xfrm>
          <a:prstGeom prst="rect">
            <a:avLst/>
          </a:prstGeom>
        </p:spPr>
        <p:txBody>
          <a:bodyPr>
            <a:noAutofit/>
          </a:bodyPr>
          <a:lstStyle>
            <a:lvl1pPr marL="0" indent="0" algn="ctr">
              <a:lnSpc>
                <a:spcPct val="120000"/>
              </a:lnSpc>
              <a:spcBef>
                <a:spcPct val="0"/>
              </a:spcBef>
              <a:buFont typeface="Wingdings" pitchFamily="2" charset="2"/>
              <a:buNone/>
              <a:defRPr sz="1500">
                <a:solidFill>
                  <a:srgbClr val="F2F2F2"/>
                </a:solidFill>
                <a:latin typeface="+mj-lt"/>
              </a:defRPr>
            </a:lvl1pPr>
          </a:lstStyle>
          <a:p>
            <a:r>
              <a:rPr lang="en-US" dirty="0"/>
              <a:t>Name of presenter</a:t>
            </a:r>
          </a:p>
          <a:p>
            <a:r>
              <a:rPr lang="en-US" dirty="0"/>
              <a:t>Date</a:t>
            </a:r>
          </a:p>
        </p:txBody>
      </p:sp>
      <p:cxnSp>
        <p:nvCxnSpPr>
          <p:cNvPr id="10" name="Straight Connector 9"/>
          <p:cNvCxnSpPr/>
          <p:nvPr userDrawn="1"/>
        </p:nvCxnSpPr>
        <p:spPr>
          <a:xfrm>
            <a:off x="4248648" y="3963894"/>
            <a:ext cx="642784"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09089" y="1685703"/>
            <a:ext cx="913945" cy="1191785"/>
          </a:xfrm>
          <a:prstGeom prst="rect">
            <a:avLst/>
          </a:prstGeom>
        </p:spPr>
      </p:pic>
      <p:pic>
        <p:nvPicPr>
          <p:cNvPr id="12" name="Picture 11" descr="OSU-WexMedCtr-1C-REV-Stacked-CMY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72156" y="6201172"/>
            <a:ext cx="854456" cy="635069"/>
          </a:xfrm>
          <a:prstGeom prst="rect">
            <a:avLst/>
          </a:prstGeom>
        </p:spPr>
      </p:pic>
    </p:spTree>
    <p:extLst>
      <p:ext uri="{BB962C8B-B14F-4D97-AF65-F5344CB8AC3E}">
        <p14:creationId xmlns:p14="http://schemas.microsoft.com/office/powerpoint/2010/main" val="932112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orporate Title with Picture">
    <p:spTree>
      <p:nvGrpSpPr>
        <p:cNvPr id="1" name=""/>
        <p:cNvGrpSpPr/>
        <p:nvPr/>
      </p:nvGrpSpPr>
      <p:grpSpPr>
        <a:xfrm>
          <a:off x="0" y="0"/>
          <a:ext cx="0" cy="0"/>
          <a:chOff x="0" y="0"/>
          <a:chExt cx="0" cy="0"/>
        </a:xfrm>
      </p:grpSpPr>
      <p:pic>
        <p:nvPicPr>
          <p:cNvPr id="4" name="Picture 3" descr="OSU 12-3-12 - Lab11435_e01.jpg"/>
          <p:cNvPicPr>
            <a:picLocks noChangeAspect="1"/>
          </p:cNvPicPr>
          <p:nvPr userDrawn="1"/>
        </p:nvPicPr>
        <p:blipFill rotWithShape="1">
          <a:blip r:embed="rId2" cstate="print">
            <a:extLst>
              <a:ext uri="{28A0092B-C50C-407E-A947-70E740481C1C}">
                <a14:useLocalDpi xmlns:a14="http://schemas.microsoft.com/office/drawing/2010/main"/>
              </a:ext>
            </a:extLst>
          </a:blip>
          <a:srcRect l="8987" t="5577" r="13001" b="3251"/>
          <a:stretch/>
        </p:blipFill>
        <p:spPr>
          <a:xfrm>
            <a:off x="5564039" y="401055"/>
            <a:ext cx="3138803" cy="2446421"/>
          </a:xfrm>
          <a:prstGeom prst="rect">
            <a:avLst/>
          </a:prstGeom>
        </p:spPr>
      </p:pic>
      <p:pic>
        <p:nvPicPr>
          <p:cNvPr id="6" name="Picture 5" descr="clinical staff with patient.jpg"/>
          <p:cNvPicPr>
            <a:picLocks noChangeAspect="1"/>
          </p:cNvPicPr>
          <p:nvPr userDrawn="1"/>
        </p:nvPicPr>
        <p:blipFill rotWithShape="1">
          <a:blip r:embed="rId3" cstate="print">
            <a:extLst>
              <a:ext uri="{28A0092B-C50C-407E-A947-70E740481C1C}">
                <a14:useLocalDpi xmlns:a14="http://schemas.microsoft.com/office/drawing/2010/main"/>
              </a:ext>
            </a:extLst>
          </a:blip>
          <a:srcRect l="4311" r="6429"/>
          <a:stretch/>
        </p:blipFill>
        <p:spPr>
          <a:xfrm>
            <a:off x="3161633" y="401055"/>
            <a:ext cx="2413000" cy="2448311"/>
          </a:xfrm>
          <a:prstGeom prst="rect">
            <a:avLst/>
          </a:prstGeom>
        </p:spPr>
      </p:pic>
      <p:pic>
        <p:nvPicPr>
          <p:cNvPr id="10" name="Picture 9" descr="diverse03 15people.jpg"/>
          <p:cNvPicPr>
            <a:picLocks noChangeAspect="1"/>
          </p:cNvPicPr>
          <p:nvPr userDrawn="1"/>
        </p:nvPicPr>
        <p:blipFill rotWithShape="1">
          <a:blip r:embed="rId4" cstate="screen">
            <a:extLst>
              <a:ext uri="{28A0092B-C50C-407E-A947-70E740481C1C}">
                <a14:useLocalDpi xmlns:a14="http://schemas.microsoft.com/office/drawing/2010/main"/>
              </a:ext>
            </a:extLst>
          </a:blip>
          <a:srcRect l="11579" t="4750" r="8204" b="47750"/>
          <a:stretch/>
        </p:blipFill>
        <p:spPr>
          <a:xfrm>
            <a:off x="1" y="-1"/>
            <a:ext cx="9158979" cy="3342309"/>
          </a:xfrm>
          <a:prstGeom prst="rect">
            <a:avLst/>
          </a:prstGeom>
        </p:spPr>
      </p:pic>
      <p:sp>
        <p:nvSpPr>
          <p:cNvPr id="11" name="Title 41"/>
          <p:cNvSpPr>
            <a:spLocks noGrp="1"/>
          </p:cNvSpPr>
          <p:nvPr>
            <p:ph type="title" hasCustomPrompt="1"/>
          </p:nvPr>
        </p:nvSpPr>
        <p:spPr>
          <a:xfrm>
            <a:off x="684618" y="3995476"/>
            <a:ext cx="7772066" cy="529204"/>
          </a:xfrm>
          <a:prstGeom prst="rect">
            <a:avLst/>
          </a:prstGeom>
        </p:spPr>
        <p:txBody>
          <a:bodyPr anchor="b">
            <a:noAutofit/>
          </a:bodyPr>
          <a:lstStyle>
            <a:lvl1pPr algn="ctr">
              <a:defRPr sz="2100" b="1">
                <a:solidFill>
                  <a:schemeClr val="accent1"/>
                </a:solidFill>
                <a:latin typeface="+mj-lt"/>
              </a:defRPr>
            </a:lvl1pPr>
          </a:lstStyle>
          <a:p>
            <a:r>
              <a:rPr lang="en-US" dirty="0"/>
              <a:t>Title goes here</a:t>
            </a:r>
          </a:p>
        </p:txBody>
      </p:sp>
      <p:sp>
        <p:nvSpPr>
          <p:cNvPr id="12" name="Rectangle 4"/>
          <p:cNvSpPr>
            <a:spLocks noGrp="1" noChangeArrowheads="1"/>
          </p:cNvSpPr>
          <p:nvPr>
            <p:ph type="subTitle" idx="1" hasCustomPrompt="1"/>
          </p:nvPr>
        </p:nvSpPr>
        <p:spPr>
          <a:xfrm>
            <a:off x="684618" y="4967408"/>
            <a:ext cx="7772066" cy="694967"/>
          </a:xfrm>
          <a:prstGeom prst="rect">
            <a:avLst/>
          </a:prstGeom>
        </p:spPr>
        <p:txBody>
          <a:bodyPr>
            <a:noAutofit/>
          </a:bodyPr>
          <a:lstStyle>
            <a:lvl1pPr marL="0" indent="0" algn="ctr">
              <a:lnSpc>
                <a:spcPct val="120000"/>
              </a:lnSpc>
              <a:spcBef>
                <a:spcPct val="0"/>
              </a:spcBef>
              <a:buFont typeface="Wingdings" pitchFamily="2" charset="2"/>
              <a:buNone/>
              <a:defRPr sz="1500" i="1">
                <a:solidFill>
                  <a:schemeClr val="tx2"/>
                </a:solidFill>
                <a:latin typeface="+mj-lt"/>
              </a:defRPr>
            </a:lvl1pPr>
          </a:lstStyle>
          <a:p>
            <a:r>
              <a:rPr lang="en-US" dirty="0"/>
              <a:t>Subtitle</a:t>
            </a:r>
          </a:p>
        </p:txBody>
      </p:sp>
      <p:cxnSp>
        <p:nvCxnSpPr>
          <p:cNvPr id="13" name="Straight Connector 12"/>
          <p:cNvCxnSpPr/>
          <p:nvPr userDrawn="1"/>
        </p:nvCxnSpPr>
        <p:spPr>
          <a:xfrm>
            <a:off x="4248648" y="4741383"/>
            <a:ext cx="642784"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4" name="Picture 13" descr="OSU-WexMedCtr-4C-Gray-Stacked-CMYK.eps"/>
          <p:cNvPicPr>
            <a:picLocks noChangeAspect="1"/>
          </p:cNvPicPr>
          <p:nvPr userDrawn="1"/>
        </p:nvPicPr>
        <p:blipFill>
          <a:blip r:embed="rId5" cstate="screen">
            <a:alphaModFix amt="60000"/>
            <a:extLst>
              <a:ext uri="{28A0092B-C50C-407E-A947-70E740481C1C}">
                <a14:useLocalDpi xmlns:a14="http://schemas.microsoft.com/office/drawing/2010/main"/>
              </a:ext>
            </a:extLst>
          </a:blip>
          <a:stretch>
            <a:fillRect/>
          </a:stretch>
        </p:blipFill>
        <p:spPr>
          <a:xfrm>
            <a:off x="8177725" y="6201675"/>
            <a:ext cx="859536" cy="589479"/>
          </a:xfrm>
          <a:prstGeom prst="rect">
            <a:avLst/>
          </a:prstGeom>
        </p:spPr>
      </p:pic>
      <p:sp>
        <p:nvSpPr>
          <p:cNvPr id="16" name="Footer Placeholder 4"/>
          <p:cNvSpPr>
            <a:spLocks noGrp="1"/>
          </p:cNvSpPr>
          <p:nvPr>
            <p:ph type="ftr" sz="quarter" idx="3"/>
          </p:nvPr>
        </p:nvSpPr>
        <p:spPr>
          <a:xfrm>
            <a:off x="322523" y="6583365"/>
            <a:ext cx="5962685" cy="274637"/>
          </a:xfrm>
          <a:prstGeom prst="rect">
            <a:avLst/>
          </a:prstGeom>
        </p:spPr>
        <p:txBody>
          <a:bodyPr/>
          <a:lstStyle>
            <a:lvl1pPr>
              <a:defRPr sz="600">
                <a:solidFill>
                  <a:srgbClr val="666666"/>
                </a:solidFill>
              </a:defRPr>
            </a:lvl1pPr>
          </a:lstStyle>
          <a:p>
            <a:r>
              <a:rPr lang="en-US" dirty="0"/>
              <a:t>Trade Secret, Confidential, Proprietary, Do Not Copy  |  OSU Wexner Medical Center  © 2017</a:t>
            </a:r>
          </a:p>
        </p:txBody>
      </p:sp>
      <p:sp>
        <p:nvSpPr>
          <p:cNvPr id="18" name="Slide Number Placeholder 5"/>
          <p:cNvSpPr>
            <a:spLocks noGrp="1"/>
          </p:cNvSpPr>
          <p:nvPr>
            <p:ph type="sldNum" sz="quarter" idx="4"/>
          </p:nvPr>
        </p:nvSpPr>
        <p:spPr>
          <a:xfrm>
            <a:off x="-210862" y="6583365"/>
            <a:ext cx="593857" cy="274637"/>
          </a:xfrm>
          <a:prstGeom prst="rect">
            <a:avLst/>
          </a:prstGeom>
        </p:spPr>
        <p:txBody>
          <a:bodyPr/>
          <a:lstStyle>
            <a:lvl1pPr algn="r">
              <a:defRPr sz="600">
                <a:solidFill>
                  <a:srgbClr val="666666"/>
                </a:solidFill>
              </a:defRPr>
            </a:lvl1pPr>
          </a:lstStyle>
          <a:p>
            <a:fld id="{7E993FB2-EC5E-684F-95B2-25F06CCD4945}" type="slidenum">
              <a:rPr lang="en-US" smtClean="0"/>
              <a:pPr/>
              <a:t>‹#›</a:t>
            </a:fld>
            <a:r>
              <a:rPr lang="en-US" dirty="0">
                <a:solidFill>
                  <a:srgbClr val="BB0000"/>
                </a:solidFill>
              </a:rPr>
              <a:t>  |</a:t>
            </a:r>
          </a:p>
        </p:txBody>
      </p:sp>
    </p:spTree>
    <p:extLst>
      <p:ext uri="{BB962C8B-B14F-4D97-AF65-F5344CB8AC3E}">
        <p14:creationId xmlns:p14="http://schemas.microsoft.com/office/powerpoint/2010/main" val="616224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Content-option 1">
    <p:spTree>
      <p:nvGrpSpPr>
        <p:cNvPr id="1" name=""/>
        <p:cNvGrpSpPr/>
        <p:nvPr/>
      </p:nvGrpSpPr>
      <p:grpSpPr>
        <a:xfrm>
          <a:off x="0" y="0"/>
          <a:ext cx="0" cy="0"/>
          <a:chOff x="0" y="0"/>
          <a:chExt cx="0" cy="0"/>
        </a:xfrm>
      </p:grpSpPr>
      <p:pic>
        <p:nvPicPr>
          <p:cNvPr id="5" name="Picture 4" descr="BlockO-RGBHEX.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6909" y="1867119"/>
            <a:ext cx="914400" cy="1197166"/>
          </a:xfrm>
          <a:prstGeom prst="rect">
            <a:avLst/>
          </a:prstGeom>
        </p:spPr>
      </p:pic>
      <p:cxnSp>
        <p:nvCxnSpPr>
          <p:cNvPr id="9" name="Straight Connector 8"/>
          <p:cNvCxnSpPr/>
          <p:nvPr userDrawn="1"/>
        </p:nvCxnSpPr>
        <p:spPr>
          <a:xfrm>
            <a:off x="4248648" y="4140451"/>
            <a:ext cx="64278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a:spLocks noGrp="1"/>
          </p:cNvSpPr>
          <p:nvPr>
            <p:ph type="sldNum" sz="quarter" idx="4"/>
          </p:nvPr>
        </p:nvSpPr>
        <p:spPr>
          <a:xfrm>
            <a:off x="-210862" y="6583365"/>
            <a:ext cx="593857" cy="274637"/>
          </a:xfrm>
          <a:prstGeom prst="rect">
            <a:avLst/>
          </a:prstGeom>
        </p:spPr>
        <p:txBody>
          <a:bodyPr/>
          <a:lstStyle>
            <a:lvl1pPr algn="r">
              <a:defRPr sz="600">
                <a:solidFill>
                  <a:srgbClr val="666666"/>
                </a:solidFill>
              </a:defRPr>
            </a:lvl1pPr>
          </a:lstStyle>
          <a:p>
            <a:fld id="{7E993FB2-EC5E-684F-95B2-25F06CCD4945}" type="slidenum">
              <a:rPr lang="en-US" smtClean="0"/>
              <a:pPr/>
              <a:t>‹#›</a:t>
            </a:fld>
            <a:r>
              <a:rPr lang="en-US" dirty="0">
                <a:solidFill>
                  <a:srgbClr val="BB0000"/>
                </a:solidFill>
              </a:rPr>
              <a:t>  |</a:t>
            </a:r>
          </a:p>
        </p:txBody>
      </p:sp>
      <p:sp>
        <p:nvSpPr>
          <p:cNvPr id="11" name="Footer Placeholder 4"/>
          <p:cNvSpPr>
            <a:spLocks noGrp="1"/>
          </p:cNvSpPr>
          <p:nvPr>
            <p:ph type="ftr" sz="quarter" idx="3"/>
          </p:nvPr>
        </p:nvSpPr>
        <p:spPr>
          <a:xfrm>
            <a:off x="322523" y="6583365"/>
            <a:ext cx="5962685" cy="274637"/>
          </a:xfrm>
          <a:prstGeom prst="rect">
            <a:avLst/>
          </a:prstGeom>
        </p:spPr>
        <p:txBody>
          <a:bodyPr/>
          <a:lstStyle>
            <a:lvl1pPr>
              <a:defRPr sz="600">
                <a:solidFill>
                  <a:srgbClr val="666666"/>
                </a:solidFill>
              </a:defRPr>
            </a:lvl1pPr>
          </a:lstStyle>
          <a:p>
            <a:r>
              <a:rPr lang="en-US" dirty="0"/>
              <a:t>Trade Secret, Confidential, Proprietary, Do Not Copy  |  OSU Wexner Medical Center  © 2017</a:t>
            </a:r>
          </a:p>
        </p:txBody>
      </p:sp>
      <p:grpSp>
        <p:nvGrpSpPr>
          <p:cNvPr id="16" name="Group 15"/>
          <p:cNvGrpSpPr>
            <a:grpSpLocks noChangeAspect="1"/>
          </p:cNvGrpSpPr>
          <p:nvPr userDrawn="1"/>
        </p:nvGrpSpPr>
        <p:grpSpPr>
          <a:xfrm>
            <a:off x="7065482" y="6467369"/>
            <a:ext cx="1947177" cy="279682"/>
            <a:chOff x="487363" y="2840038"/>
            <a:chExt cx="8167687" cy="1173162"/>
          </a:xfrm>
        </p:grpSpPr>
        <p:sp>
          <p:nvSpPr>
            <p:cNvPr id="1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2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
        <p:nvSpPr>
          <p:cNvPr id="12" name="Title 41"/>
          <p:cNvSpPr>
            <a:spLocks noGrp="1"/>
          </p:cNvSpPr>
          <p:nvPr>
            <p:ph type="title" hasCustomPrompt="1"/>
          </p:nvPr>
        </p:nvSpPr>
        <p:spPr>
          <a:xfrm>
            <a:off x="684618" y="3401537"/>
            <a:ext cx="7772066" cy="529204"/>
          </a:xfrm>
          <a:prstGeom prst="rect">
            <a:avLst/>
          </a:prstGeom>
        </p:spPr>
        <p:txBody>
          <a:bodyPr anchor="b">
            <a:noAutofit/>
          </a:bodyPr>
          <a:lstStyle>
            <a:lvl1pPr algn="ctr">
              <a:defRPr sz="2100" b="1">
                <a:solidFill>
                  <a:schemeClr val="accent1"/>
                </a:solidFill>
                <a:latin typeface="+mj-lt"/>
              </a:defRPr>
            </a:lvl1pPr>
          </a:lstStyle>
          <a:p>
            <a:r>
              <a:rPr lang="en-US" dirty="0"/>
              <a:t>Title goes here</a:t>
            </a:r>
          </a:p>
        </p:txBody>
      </p:sp>
      <p:sp>
        <p:nvSpPr>
          <p:cNvPr id="13" name="Rectangle 4"/>
          <p:cNvSpPr>
            <a:spLocks noGrp="1" noChangeArrowheads="1"/>
          </p:cNvSpPr>
          <p:nvPr>
            <p:ph type="subTitle" idx="1" hasCustomPrompt="1"/>
          </p:nvPr>
        </p:nvSpPr>
        <p:spPr>
          <a:xfrm>
            <a:off x="684618" y="4373469"/>
            <a:ext cx="7772066" cy="694967"/>
          </a:xfrm>
          <a:prstGeom prst="rect">
            <a:avLst/>
          </a:prstGeom>
        </p:spPr>
        <p:txBody>
          <a:bodyPr>
            <a:noAutofit/>
          </a:bodyPr>
          <a:lstStyle>
            <a:lvl1pPr marL="0" indent="0" algn="ctr">
              <a:lnSpc>
                <a:spcPct val="120000"/>
              </a:lnSpc>
              <a:spcBef>
                <a:spcPct val="0"/>
              </a:spcBef>
              <a:buFont typeface="Wingdings" pitchFamily="2" charset="2"/>
              <a:buNone/>
              <a:defRPr sz="1500" i="1">
                <a:solidFill>
                  <a:schemeClr val="tx2"/>
                </a:solidFill>
                <a:latin typeface="+mj-lt"/>
              </a:defRPr>
            </a:lvl1pPr>
          </a:lstStyle>
          <a:p>
            <a:r>
              <a:rPr lang="en-US" dirty="0"/>
              <a:t>Subtitle</a:t>
            </a:r>
          </a:p>
        </p:txBody>
      </p:sp>
    </p:spTree>
    <p:extLst>
      <p:ext uri="{BB962C8B-B14F-4D97-AF65-F5344CB8AC3E}">
        <p14:creationId xmlns:p14="http://schemas.microsoft.com/office/powerpoint/2010/main" val="2849258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option 1">
    <p:spTree>
      <p:nvGrpSpPr>
        <p:cNvPr id="1" name=""/>
        <p:cNvGrpSpPr/>
        <p:nvPr/>
      </p:nvGrpSpPr>
      <p:grpSpPr>
        <a:xfrm>
          <a:off x="0" y="0"/>
          <a:ext cx="0" cy="0"/>
          <a:chOff x="0" y="0"/>
          <a:chExt cx="0" cy="0"/>
        </a:xfrm>
      </p:grpSpPr>
      <p:sp>
        <p:nvSpPr>
          <p:cNvPr id="4" name="Slide Number Placeholder 44"/>
          <p:cNvSpPr>
            <a:spLocks noGrp="1"/>
          </p:cNvSpPr>
          <p:nvPr>
            <p:ph type="sldNum" sz="quarter" idx="12"/>
          </p:nvPr>
        </p:nvSpPr>
        <p:spPr>
          <a:xfrm>
            <a:off x="49439" y="6583814"/>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lang="en-US" smtClean="0"/>
              <a:pPr/>
              <a:t>‹#›</a:t>
            </a:fld>
            <a:endParaRPr lang="en-US"/>
          </a:p>
        </p:txBody>
      </p:sp>
      <p:pic>
        <p:nvPicPr>
          <p:cNvPr id="5" name="Picture 4" descr="OSUWMC_landscape_illustration-COMMUNITY.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98687"/>
            <a:ext cx="9144000" cy="1259313"/>
          </a:xfrm>
          <a:prstGeom prst="rect">
            <a:avLst/>
          </a:prstGeom>
        </p:spPr>
      </p:pic>
      <p:sp>
        <p:nvSpPr>
          <p:cNvPr id="6" name="Title 41"/>
          <p:cNvSpPr>
            <a:spLocks noGrp="1"/>
          </p:cNvSpPr>
          <p:nvPr>
            <p:ph type="title" hasCustomPrompt="1"/>
          </p:nvPr>
        </p:nvSpPr>
        <p:spPr>
          <a:xfrm>
            <a:off x="496004" y="517934"/>
            <a:ext cx="8230686" cy="412021"/>
          </a:xfrm>
          <a:prstGeom prst="rect">
            <a:avLst/>
          </a:prstGeom>
        </p:spPr>
        <p:txBody>
          <a:bodyPr anchor="b">
            <a:noAutofit/>
          </a:bodyPr>
          <a:lstStyle>
            <a:lvl1pPr algn="l">
              <a:defRPr sz="2800" b="1">
                <a:solidFill>
                  <a:schemeClr val="accent1"/>
                </a:solidFill>
              </a:defRPr>
            </a:lvl1pPr>
          </a:lstStyle>
          <a:p>
            <a:r>
              <a:rPr lang="en-US" dirty="0"/>
              <a:t>Heading goes here</a:t>
            </a:r>
          </a:p>
        </p:txBody>
      </p:sp>
      <p:cxnSp>
        <p:nvCxnSpPr>
          <p:cNvPr id="7" name="Straight Connector 6"/>
          <p:cNvCxnSpPr/>
          <p:nvPr userDrawn="1"/>
        </p:nvCxnSpPr>
        <p:spPr>
          <a:xfrm>
            <a:off x="580016" y="1143076"/>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954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option 1">
    <p:spTree>
      <p:nvGrpSpPr>
        <p:cNvPr id="1" name=""/>
        <p:cNvGrpSpPr/>
        <p:nvPr/>
      </p:nvGrpSpPr>
      <p:grpSpPr>
        <a:xfrm>
          <a:off x="0" y="0"/>
          <a:ext cx="0" cy="0"/>
          <a:chOff x="0" y="0"/>
          <a:chExt cx="0" cy="0"/>
        </a:xfrm>
      </p:grpSpPr>
      <p:sp>
        <p:nvSpPr>
          <p:cNvPr id="4" name="Slide Number Placeholder 44"/>
          <p:cNvSpPr>
            <a:spLocks noGrp="1"/>
          </p:cNvSpPr>
          <p:nvPr>
            <p:ph type="sldNum" sz="quarter" idx="12"/>
          </p:nvPr>
        </p:nvSpPr>
        <p:spPr>
          <a:xfrm>
            <a:off x="49440" y="6583816"/>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pic>
        <p:nvPicPr>
          <p:cNvPr id="5" name="Picture 4" descr="OSUWMC_landscape_illustration-COMMUNITY.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98689"/>
            <a:ext cx="9144000" cy="1259313"/>
          </a:xfrm>
          <a:prstGeom prst="rect">
            <a:avLst/>
          </a:prstGeom>
        </p:spPr>
      </p:pic>
      <p:sp>
        <p:nvSpPr>
          <p:cNvPr id="6" name="Title 41"/>
          <p:cNvSpPr>
            <a:spLocks noGrp="1"/>
          </p:cNvSpPr>
          <p:nvPr>
            <p:ph type="title" hasCustomPrompt="1"/>
          </p:nvPr>
        </p:nvSpPr>
        <p:spPr>
          <a:xfrm>
            <a:off x="496004" y="517936"/>
            <a:ext cx="8230686" cy="412021"/>
          </a:xfrm>
          <a:prstGeom prst="rect">
            <a:avLst/>
          </a:prstGeom>
        </p:spPr>
        <p:txBody>
          <a:bodyPr anchor="b">
            <a:noAutofit/>
          </a:bodyPr>
          <a:lstStyle>
            <a:lvl1pPr algn="l">
              <a:defRPr sz="2100" b="1">
                <a:solidFill>
                  <a:schemeClr val="accent1"/>
                </a:solidFill>
              </a:defRPr>
            </a:lvl1pPr>
          </a:lstStyle>
          <a:p>
            <a:r>
              <a:rPr lang="en-US" dirty="0"/>
              <a:t>Heading goes here</a:t>
            </a:r>
          </a:p>
        </p:txBody>
      </p:sp>
      <p:cxnSp>
        <p:nvCxnSpPr>
          <p:cNvPr id="7" name="Straight Connector 6"/>
          <p:cNvCxnSpPr/>
          <p:nvPr userDrawn="1"/>
        </p:nvCxnSpPr>
        <p:spPr>
          <a:xfrm>
            <a:off x="580016" y="1143076"/>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2308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tion 2-Corner leaves">
    <p:spTree>
      <p:nvGrpSpPr>
        <p:cNvPr id="1" name=""/>
        <p:cNvGrpSpPr/>
        <p:nvPr/>
      </p:nvGrpSpPr>
      <p:grpSpPr>
        <a:xfrm>
          <a:off x="0" y="0"/>
          <a:ext cx="0" cy="0"/>
          <a:chOff x="0" y="0"/>
          <a:chExt cx="0" cy="0"/>
        </a:xfrm>
      </p:grpSpPr>
      <p:sp>
        <p:nvSpPr>
          <p:cNvPr id="12" name="Rectangle 4"/>
          <p:cNvSpPr>
            <a:spLocks noGrp="1" noChangeArrowheads="1"/>
          </p:cNvSpPr>
          <p:nvPr>
            <p:ph type="subTitle" idx="1" hasCustomPrompt="1"/>
          </p:nvPr>
        </p:nvSpPr>
        <p:spPr>
          <a:xfrm>
            <a:off x="489186" y="956860"/>
            <a:ext cx="8199494" cy="321469"/>
          </a:xfrm>
          <a:prstGeom prst="rect">
            <a:avLst/>
          </a:prstGeom>
        </p:spPr>
        <p:txBody>
          <a:bodyPr>
            <a:noAutofit/>
          </a:bodyPr>
          <a:lstStyle>
            <a:lvl1pPr marL="0" indent="0" algn="l">
              <a:lnSpc>
                <a:spcPct val="85000"/>
              </a:lnSpc>
              <a:spcBef>
                <a:spcPct val="0"/>
              </a:spcBef>
              <a:buFont typeface="Wingdings" pitchFamily="2" charset="2"/>
              <a:buNone/>
              <a:defRPr sz="1500" i="1"/>
            </a:lvl1pPr>
          </a:lstStyle>
          <a:p>
            <a:r>
              <a:rPr lang="en-US" dirty="0"/>
              <a:t>Subhead goes here</a:t>
            </a:r>
          </a:p>
        </p:txBody>
      </p:sp>
      <p:cxnSp>
        <p:nvCxnSpPr>
          <p:cNvPr id="13" name="Straight Connector 12"/>
          <p:cNvCxnSpPr/>
          <p:nvPr userDrawn="1"/>
        </p:nvCxnSpPr>
        <p:spPr>
          <a:xfrm>
            <a:off x="580016" y="1499434"/>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4"/>
          <p:cNvSpPr>
            <a:spLocks noGrp="1"/>
          </p:cNvSpPr>
          <p:nvPr>
            <p:ph sz="quarter" idx="10" hasCustomPrompt="1"/>
          </p:nvPr>
        </p:nvSpPr>
        <p:spPr>
          <a:xfrm>
            <a:off x="489186" y="1729843"/>
            <a:ext cx="8199494" cy="4135911"/>
          </a:xfrm>
          <a:prstGeom prst="rect">
            <a:avLst/>
          </a:prstGeom>
        </p:spPr>
        <p:txBody>
          <a:bodyPr vert="horz"/>
          <a:lstStyle>
            <a:lvl1pPr marL="0" indent="0">
              <a:buNone/>
              <a:defRPr sz="1350"/>
            </a:lvl1pPr>
            <a:lvl2pPr marL="342900" indent="0">
              <a:buNone/>
              <a:defRPr sz="1350"/>
            </a:lvl2pPr>
            <a:lvl3pPr>
              <a:defRPr sz="1350"/>
            </a:lvl3pPr>
            <a:lvl4pPr>
              <a:defRPr sz="1050"/>
            </a:lvl4pPr>
            <a:lvl5pPr>
              <a:defRPr sz="1050"/>
            </a:lvl5pPr>
          </a:lstStyle>
          <a:p>
            <a:pPr lvl="0"/>
            <a:r>
              <a:rPr lang="en-US" dirty="0"/>
              <a:t>Body text goes here</a:t>
            </a:r>
          </a:p>
        </p:txBody>
      </p:sp>
      <p:sp>
        <p:nvSpPr>
          <p:cNvPr id="16" name="Slide Number Placeholder 5"/>
          <p:cNvSpPr txBox="1">
            <a:spLocks/>
          </p:cNvSpPr>
          <p:nvPr userDrawn="1"/>
        </p:nvSpPr>
        <p:spPr>
          <a:xfrm>
            <a:off x="-210862" y="6583365"/>
            <a:ext cx="593857" cy="274637"/>
          </a:xfrm>
          <a:prstGeom prst="rect">
            <a:avLst/>
          </a:prstGeom>
        </p:spPr>
        <p:txBody>
          <a:bodyPr/>
          <a:lstStyle>
            <a:defPPr>
              <a:defRPr lang="en-US"/>
            </a:defPPr>
            <a:lvl1pPr algn="r" rtl="0" fontAlgn="base">
              <a:spcBef>
                <a:spcPct val="0"/>
              </a:spcBef>
              <a:spcAft>
                <a:spcPct val="0"/>
              </a:spcAft>
              <a:defRPr sz="800" kern="1200">
                <a:solidFill>
                  <a:srgbClr val="666666"/>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7E993FB2-EC5E-684F-95B2-25F06CCD4945}" type="slidenum">
              <a:rPr lang="en-US" sz="600" smtClean="0"/>
              <a:pPr/>
              <a:t>‹#›</a:t>
            </a:fld>
            <a:r>
              <a:rPr lang="en-US" sz="600" dirty="0">
                <a:solidFill>
                  <a:srgbClr val="BB0000"/>
                </a:solidFill>
              </a:rPr>
              <a:t>  |</a:t>
            </a:r>
          </a:p>
        </p:txBody>
      </p:sp>
      <p:sp>
        <p:nvSpPr>
          <p:cNvPr id="17" name="Footer Placeholder 4"/>
          <p:cNvSpPr>
            <a:spLocks noGrp="1"/>
          </p:cNvSpPr>
          <p:nvPr>
            <p:ph type="ftr" sz="quarter" idx="3"/>
          </p:nvPr>
        </p:nvSpPr>
        <p:spPr>
          <a:xfrm>
            <a:off x="322523" y="6583365"/>
            <a:ext cx="5962685" cy="274637"/>
          </a:xfrm>
          <a:prstGeom prst="rect">
            <a:avLst/>
          </a:prstGeom>
        </p:spPr>
        <p:txBody>
          <a:bodyPr/>
          <a:lstStyle>
            <a:lvl1pPr>
              <a:defRPr sz="600">
                <a:solidFill>
                  <a:srgbClr val="666666"/>
                </a:solidFill>
              </a:defRPr>
            </a:lvl1pPr>
          </a:lstStyle>
          <a:p>
            <a:r>
              <a:rPr lang="en-US" dirty="0"/>
              <a:t>Trade Secret, Confidential, Proprietary, Do Not Copy  |  OSU Wexner Medical Center  © 2017</a:t>
            </a:r>
          </a:p>
        </p:txBody>
      </p:sp>
      <p:grpSp>
        <p:nvGrpSpPr>
          <p:cNvPr id="19" name="Group 18"/>
          <p:cNvGrpSpPr>
            <a:grpSpLocks noChangeAspect="1"/>
          </p:cNvGrpSpPr>
          <p:nvPr userDrawn="1"/>
        </p:nvGrpSpPr>
        <p:grpSpPr>
          <a:xfrm>
            <a:off x="7065482" y="6467369"/>
            <a:ext cx="1947177" cy="279682"/>
            <a:chOff x="487363" y="2840038"/>
            <a:chExt cx="8167687" cy="1173162"/>
          </a:xfrm>
        </p:grpSpPr>
        <p:sp>
          <p:nvSpPr>
            <p:cNvPr id="20"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21"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22"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
        <p:nvSpPr>
          <p:cNvPr id="23" name="Title 41"/>
          <p:cNvSpPr>
            <a:spLocks noGrp="1"/>
          </p:cNvSpPr>
          <p:nvPr>
            <p:ph type="title" hasCustomPrompt="1"/>
          </p:nvPr>
        </p:nvSpPr>
        <p:spPr>
          <a:xfrm>
            <a:off x="496004" y="517936"/>
            <a:ext cx="8192676" cy="412021"/>
          </a:xfrm>
          <a:prstGeom prst="rect">
            <a:avLst/>
          </a:prstGeom>
        </p:spPr>
        <p:txBody>
          <a:bodyPr anchor="b">
            <a:noAutofit/>
          </a:bodyPr>
          <a:lstStyle>
            <a:lvl1pPr algn="l">
              <a:defRPr sz="2100" b="1">
                <a:solidFill>
                  <a:schemeClr val="accent1"/>
                </a:solidFill>
              </a:defRPr>
            </a:lvl1pPr>
          </a:lstStyle>
          <a:p>
            <a:r>
              <a:rPr lang="en-US" dirty="0"/>
              <a:t>Heading goes here</a:t>
            </a:r>
          </a:p>
        </p:txBody>
      </p:sp>
    </p:spTree>
    <p:extLst>
      <p:ext uri="{BB962C8B-B14F-4D97-AF65-F5344CB8AC3E}">
        <p14:creationId xmlns:p14="http://schemas.microsoft.com/office/powerpoint/2010/main" val="3927487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option 2-corner leaves">
    <p:spTree>
      <p:nvGrpSpPr>
        <p:cNvPr id="1" name=""/>
        <p:cNvGrpSpPr/>
        <p:nvPr/>
      </p:nvGrpSpPr>
      <p:grpSpPr>
        <a:xfrm>
          <a:off x="0" y="0"/>
          <a:ext cx="0" cy="0"/>
          <a:chOff x="0" y="0"/>
          <a:chExt cx="0" cy="0"/>
        </a:xfrm>
      </p:grpSpPr>
      <p:grpSp>
        <p:nvGrpSpPr>
          <p:cNvPr id="6" name="Group 5"/>
          <p:cNvGrpSpPr>
            <a:grpSpLocks noChangeAspect="1"/>
          </p:cNvGrpSpPr>
          <p:nvPr userDrawn="1"/>
        </p:nvGrpSpPr>
        <p:grpSpPr>
          <a:xfrm>
            <a:off x="7065482" y="6467369"/>
            <a:ext cx="1947177" cy="279682"/>
            <a:chOff x="487363" y="2840038"/>
            <a:chExt cx="8167687" cy="1173162"/>
          </a:xfrm>
        </p:grpSpPr>
        <p:sp>
          <p:nvSpPr>
            <p:cNvPr id="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
        <p:nvSpPr>
          <p:cNvPr id="11" name="Title 41"/>
          <p:cNvSpPr>
            <a:spLocks noGrp="1"/>
          </p:cNvSpPr>
          <p:nvPr>
            <p:ph type="title" hasCustomPrompt="1"/>
          </p:nvPr>
        </p:nvSpPr>
        <p:spPr>
          <a:xfrm>
            <a:off x="496004" y="517936"/>
            <a:ext cx="8192676" cy="412021"/>
          </a:xfrm>
          <a:prstGeom prst="rect">
            <a:avLst/>
          </a:prstGeom>
        </p:spPr>
        <p:txBody>
          <a:bodyPr anchor="b">
            <a:noAutofit/>
          </a:bodyPr>
          <a:lstStyle>
            <a:lvl1pPr algn="l">
              <a:defRPr sz="2100" b="1">
                <a:solidFill>
                  <a:schemeClr val="accent1"/>
                </a:solidFill>
              </a:defRPr>
            </a:lvl1pPr>
          </a:lstStyle>
          <a:p>
            <a:r>
              <a:rPr lang="en-US" dirty="0"/>
              <a:t>Heading goes here</a:t>
            </a:r>
          </a:p>
        </p:txBody>
      </p:sp>
      <p:cxnSp>
        <p:nvCxnSpPr>
          <p:cNvPr id="12" name="Straight Connector 11"/>
          <p:cNvCxnSpPr/>
          <p:nvPr userDrawn="1"/>
        </p:nvCxnSpPr>
        <p:spPr>
          <a:xfrm>
            <a:off x="580016" y="1155852"/>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4"/>
          </p:nvPr>
        </p:nvSpPr>
        <p:spPr>
          <a:xfrm>
            <a:off x="-210862" y="6583365"/>
            <a:ext cx="593857" cy="274637"/>
          </a:xfrm>
          <a:prstGeom prst="rect">
            <a:avLst/>
          </a:prstGeom>
        </p:spPr>
        <p:txBody>
          <a:bodyPr/>
          <a:lstStyle>
            <a:lvl1pPr algn="r">
              <a:defRPr sz="600">
                <a:solidFill>
                  <a:srgbClr val="666666"/>
                </a:solidFill>
              </a:defRPr>
            </a:lvl1pPr>
          </a:lstStyle>
          <a:p>
            <a:fld id="{7E993FB2-EC5E-684F-95B2-25F06CCD4945}" type="slidenum">
              <a:rPr lang="en-US" smtClean="0"/>
              <a:pPr/>
              <a:t>‹#›</a:t>
            </a:fld>
            <a:r>
              <a:rPr lang="en-US" dirty="0">
                <a:solidFill>
                  <a:srgbClr val="BB0000"/>
                </a:solidFill>
              </a:rPr>
              <a:t>  |</a:t>
            </a:r>
          </a:p>
        </p:txBody>
      </p:sp>
      <p:sp>
        <p:nvSpPr>
          <p:cNvPr id="15" name="Footer Placeholder 4"/>
          <p:cNvSpPr>
            <a:spLocks noGrp="1"/>
          </p:cNvSpPr>
          <p:nvPr>
            <p:ph type="ftr" sz="quarter" idx="3"/>
          </p:nvPr>
        </p:nvSpPr>
        <p:spPr>
          <a:xfrm>
            <a:off x="322523" y="6583365"/>
            <a:ext cx="5962685" cy="274637"/>
          </a:xfrm>
          <a:prstGeom prst="rect">
            <a:avLst/>
          </a:prstGeom>
        </p:spPr>
        <p:txBody>
          <a:bodyPr/>
          <a:lstStyle>
            <a:lvl1pPr>
              <a:defRPr sz="600">
                <a:solidFill>
                  <a:srgbClr val="666666"/>
                </a:solidFill>
              </a:defRPr>
            </a:lvl1pPr>
          </a:lstStyle>
          <a:p>
            <a:r>
              <a:rPr lang="en-US" dirty="0"/>
              <a:t>Trade Secret, Confidential, Proprietary, Do Not Copy  |  OSU Wexner Medical Center  © 2017</a:t>
            </a:r>
          </a:p>
        </p:txBody>
      </p:sp>
      <p:sp>
        <p:nvSpPr>
          <p:cNvPr id="17" name="Content Placeholder 4"/>
          <p:cNvSpPr>
            <a:spLocks noGrp="1"/>
          </p:cNvSpPr>
          <p:nvPr>
            <p:ph sz="quarter" idx="10" hasCustomPrompt="1"/>
          </p:nvPr>
        </p:nvSpPr>
        <p:spPr>
          <a:xfrm>
            <a:off x="489186" y="1381751"/>
            <a:ext cx="8199494" cy="4484002"/>
          </a:xfrm>
          <a:prstGeom prst="rect">
            <a:avLst/>
          </a:prstGeom>
        </p:spPr>
        <p:txBody>
          <a:bodyPr vert="horz"/>
          <a:lstStyle>
            <a:lvl1pPr marL="0" indent="0">
              <a:buNone/>
              <a:defRPr sz="1350"/>
            </a:lvl1pPr>
            <a:lvl2pPr marL="342900" indent="0">
              <a:buNone/>
              <a:defRPr sz="1350"/>
            </a:lvl2pPr>
            <a:lvl3pPr>
              <a:defRPr sz="1350"/>
            </a:lvl3pPr>
            <a:lvl4pPr>
              <a:defRPr sz="1050"/>
            </a:lvl4pPr>
            <a:lvl5pPr>
              <a:defRPr sz="1050"/>
            </a:lvl5pPr>
          </a:lstStyle>
          <a:p>
            <a:pPr lvl="0"/>
            <a:r>
              <a:rPr lang="en-US" dirty="0"/>
              <a:t>Body text goes here</a:t>
            </a:r>
          </a:p>
        </p:txBody>
      </p:sp>
    </p:spTree>
    <p:extLst>
      <p:ext uri="{BB962C8B-B14F-4D97-AF65-F5344CB8AC3E}">
        <p14:creationId xmlns:p14="http://schemas.microsoft.com/office/powerpoint/2010/main" val="3775918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ption 2-Corner leaves">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5969226" y="3772997"/>
            <a:ext cx="3174775" cy="3085005"/>
          </a:xfrm>
          <a:prstGeom prst="rect">
            <a:avLst/>
          </a:prstGeom>
        </p:spPr>
      </p:pic>
      <p:sp>
        <p:nvSpPr>
          <p:cNvPr id="12" name="Rectangle 4"/>
          <p:cNvSpPr>
            <a:spLocks noGrp="1" noChangeArrowheads="1"/>
          </p:cNvSpPr>
          <p:nvPr>
            <p:ph type="subTitle" idx="1" hasCustomPrompt="1"/>
          </p:nvPr>
        </p:nvSpPr>
        <p:spPr>
          <a:xfrm>
            <a:off x="489186" y="956860"/>
            <a:ext cx="8199494" cy="321469"/>
          </a:xfrm>
          <a:prstGeom prst="rect">
            <a:avLst/>
          </a:prstGeom>
        </p:spPr>
        <p:txBody>
          <a:bodyPr>
            <a:noAutofit/>
          </a:bodyPr>
          <a:lstStyle>
            <a:lvl1pPr marL="0" indent="0" algn="l">
              <a:lnSpc>
                <a:spcPct val="85000"/>
              </a:lnSpc>
              <a:spcBef>
                <a:spcPct val="0"/>
              </a:spcBef>
              <a:buFont typeface="Wingdings" pitchFamily="2" charset="2"/>
              <a:buNone/>
              <a:defRPr sz="1500" i="1"/>
            </a:lvl1pPr>
          </a:lstStyle>
          <a:p>
            <a:r>
              <a:rPr lang="en-US" dirty="0"/>
              <a:t>Subhead goes here</a:t>
            </a:r>
          </a:p>
        </p:txBody>
      </p:sp>
      <p:cxnSp>
        <p:nvCxnSpPr>
          <p:cNvPr id="13" name="Straight Connector 12"/>
          <p:cNvCxnSpPr/>
          <p:nvPr userDrawn="1"/>
        </p:nvCxnSpPr>
        <p:spPr>
          <a:xfrm>
            <a:off x="580016" y="1493175"/>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4"/>
          <p:cNvSpPr>
            <a:spLocks noGrp="1"/>
          </p:cNvSpPr>
          <p:nvPr>
            <p:ph sz="quarter" idx="10" hasCustomPrompt="1"/>
          </p:nvPr>
        </p:nvSpPr>
        <p:spPr>
          <a:xfrm>
            <a:off x="489186" y="1723582"/>
            <a:ext cx="8199494" cy="4142170"/>
          </a:xfrm>
          <a:prstGeom prst="rect">
            <a:avLst/>
          </a:prstGeom>
        </p:spPr>
        <p:txBody>
          <a:bodyPr vert="horz"/>
          <a:lstStyle>
            <a:lvl1pPr marL="0" indent="0">
              <a:buNone/>
              <a:defRPr sz="1350"/>
            </a:lvl1pPr>
            <a:lvl2pPr marL="342900" indent="0">
              <a:buNone/>
              <a:defRPr sz="1350"/>
            </a:lvl2pPr>
            <a:lvl3pPr>
              <a:defRPr sz="1350"/>
            </a:lvl3pPr>
            <a:lvl4pPr>
              <a:defRPr sz="1050"/>
            </a:lvl4pPr>
            <a:lvl5pPr>
              <a:defRPr sz="1050"/>
            </a:lvl5pPr>
          </a:lstStyle>
          <a:p>
            <a:pPr lvl="0"/>
            <a:r>
              <a:rPr lang="en-US" dirty="0"/>
              <a:t>Body text goes here</a:t>
            </a:r>
          </a:p>
        </p:txBody>
      </p:sp>
      <p:sp>
        <p:nvSpPr>
          <p:cNvPr id="16" name="Slide Number Placeholder 5"/>
          <p:cNvSpPr txBox="1">
            <a:spLocks/>
          </p:cNvSpPr>
          <p:nvPr userDrawn="1"/>
        </p:nvSpPr>
        <p:spPr>
          <a:xfrm>
            <a:off x="-210862" y="6583365"/>
            <a:ext cx="593857" cy="274637"/>
          </a:xfrm>
          <a:prstGeom prst="rect">
            <a:avLst/>
          </a:prstGeom>
        </p:spPr>
        <p:txBody>
          <a:bodyPr/>
          <a:lstStyle>
            <a:defPPr>
              <a:defRPr lang="en-US"/>
            </a:defPPr>
            <a:lvl1pPr algn="r" rtl="0" fontAlgn="base">
              <a:spcBef>
                <a:spcPct val="0"/>
              </a:spcBef>
              <a:spcAft>
                <a:spcPct val="0"/>
              </a:spcAft>
              <a:defRPr sz="800" kern="1200">
                <a:solidFill>
                  <a:srgbClr val="666666"/>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7E993FB2-EC5E-684F-95B2-25F06CCD4945}" type="slidenum">
              <a:rPr lang="en-US" sz="600" smtClean="0"/>
              <a:pPr/>
              <a:t>‹#›</a:t>
            </a:fld>
            <a:r>
              <a:rPr lang="en-US" sz="600" dirty="0">
                <a:solidFill>
                  <a:srgbClr val="BB0000"/>
                </a:solidFill>
              </a:rPr>
              <a:t>  |</a:t>
            </a:r>
          </a:p>
        </p:txBody>
      </p:sp>
      <p:sp>
        <p:nvSpPr>
          <p:cNvPr id="17" name="Footer Placeholder 4"/>
          <p:cNvSpPr>
            <a:spLocks noGrp="1"/>
          </p:cNvSpPr>
          <p:nvPr>
            <p:ph type="ftr" sz="quarter" idx="3"/>
          </p:nvPr>
        </p:nvSpPr>
        <p:spPr>
          <a:xfrm>
            <a:off x="322523" y="6583365"/>
            <a:ext cx="5962685" cy="274637"/>
          </a:xfrm>
          <a:prstGeom prst="rect">
            <a:avLst/>
          </a:prstGeom>
        </p:spPr>
        <p:txBody>
          <a:bodyPr/>
          <a:lstStyle>
            <a:lvl1pPr>
              <a:defRPr sz="600">
                <a:solidFill>
                  <a:srgbClr val="666666"/>
                </a:solidFill>
              </a:defRPr>
            </a:lvl1pPr>
          </a:lstStyle>
          <a:p>
            <a:r>
              <a:rPr lang="en-US" dirty="0"/>
              <a:t>Trade Secret, Confidential, Proprietary, Do Not Copy  |  OSU Wexner Medical Center  © 2017</a:t>
            </a:r>
          </a:p>
        </p:txBody>
      </p:sp>
      <p:grpSp>
        <p:nvGrpSpPr>
          <p:cNvPr id="19" name="Group 18"/>
          <p:cNvGrpSpPr>
            <a:grpSpLocks noChangeAspect="1"/>
          </p:cNvGrpSpPr>
          <p:nvPr userDrawn="1"/>
        </p:nvGrpSpPr>
        <p:grpSpPr>
          <a:xfrm>
            <a:off x="7065482" y="6467369"/>
            <a:ext cx="1947177" cy="279682"/>
            <a:chOff x="487363" y="2840038"/>
            <a:chExt cx="8167687" cy="1173162"/>
          </a:xfrm>
        </p:grpSpPr>
        <p:sp>
          <p:nvSpPr>
            <p:cNvPr id="20"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21"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22"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
        <p:nvSpPr>
          <p:cNvPr id="18" name="Title 41"/>
          <p:cNvSpPr>
            <a:spLocks noGrp="1"/>
          </p:cNvSpPr>
          <p:nvPr>
            <p:ph type="title" hasCustomPrompt="1"/>
          </p:nvPr>
        </p:nvSpPr>
        <p:spPr>
          <a:xfrm>
            <a:off x="496004" y="517936"/>
            <a:ext cx="8192676" cy="412021"/>
          </a:xfrm>
          <a:prstGeom prst="rect">
            <a:avLst/>
          </a:prstGeom>
        </p:spPr>
        <p:txBody>
          <a:bodyPr anchor="b">
            <a:noAutofit/>
          </a:bodyPr>
          <a:lstStyle>
            <a:lvl1pPr algn="l">
              <a:defRPr sz="2100" b="1">
                <a:solidFill>
                  <a:schemeClr val="accent1"/>
                </a:solidFill>
              </a:defRPr>
            </a:lvl1pPr>
          </a:lstStyle>
          <a:p>
            <a:r>
              <a:rPr lang="en-US" dirty="0"/>
              <a:t>Heading goes here</a:t>
            </a:r>
          </a:p>
        </p:txBody>
      </p:sp>
    </p:spTree>
    <p:extLst>
      <p:ext uri="{BB962C8B-B14F-4D97-AF65-F5344CB8AC3E}">
        <p14:creationId xmlns:p14="http://schemas.microsoft.com/office/powerpoint/2010/main" val="1749899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option 2-corner leaves">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5969226" y="3772997"/>
            <a:ext cx="3174775" cy="3085005"/>
          </a:xfrm>
          <a:prstGeom prst="rect">
            <a:avLst/>
          </a:prstGeom>
        </p:spPr>
      </p:pic>
      <p:grpSp>
        <p:nvGrpSpPr>
          <p:cNvPr id="6" name="Group 5"/>
          <p:cNvGrpSpPr>
            <a:grpSpLocks noChangeAspect="1"/>
          </p:cNvGrpSpPr>
          <p:nvPr userDrawn="1"/>
        </p:nvGrpSpPr>
        <p:grpSpPr>
          <a:xfrm>
            <a:off x="7065482" y="6467369"/>
            <a:ext cx="1947177" cy="279682"/>
            <a:chOff x="487363" y="2840038"/>
            <a:chExt cx="8167687" cy="1173162"/>
          </a:xfrm>
        </p:grpSpPr>
        <p:sp>
          <p:nvSpPr>
            <p:cNvPr id="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
        <p:nvSpPr>
          <p:cNvPr id="11" name="Title 41"/>
          <p:cNvSpPr>
            <a:spLocks noGrp="1"/>
          </p:cNvSpPr>
          <p:nvPr>
            <p:ph type="title" hasCustomPrompt="1"/>
          </p:nvPr>
        </p:nvSpPr>
        <p:spPr>
          <a:xfrm>
            <a:off x="496004" y="517936"/>
            <a:ext cx="8192676" cy="412021"/>
          </a:xfrm>
          <a:prstGeom prst="rect">
            <a:avLst/>
          </a:prstGeom>
        </p:spPr>
        <p:txBody>
          <a:bodyPr anchor="b">
            <a:noAutofit/>
          </a:bodyPr>
          <a:lstStyle>
            <a:lvl1pPr algn="l">
              <a:defRPr sz="2100" b="1">
                <a:solidFill>
                  <a:schemeClr val="accent1"/>
                </a:solidFill>
              </a:defRPr>
            </a:lvl1pPr>
          </a:lstStyle>
          <a:p>
            <a:r>
              <a:rPr lang="en-US" dirty="0"/>
              <a:t>Heading goes here</a:t>
            </a:r>
          </a:p>
        </p:txBody>
      </p:sp>
      <p:cxnSp>
        <p:nvCxnSpPr>
          <p:cNvPr id="12" name="Straight Connector 11"/>
          <p:cNvCxnSpPr/>
          <p:nvPr userDrawn="1"/>
        </p:nvCxnSpPr>
        <p:spPr>
          <a:xfrm>
            <a:off x="610130" y="1155852"/>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4"/>
          </p:nvPr>
        </p:nvSpPr>
        <p:spPr>
          <a:xfrm>
            <a:off x="-210862" y="6583365"/>
            <a:ext cx="593857" cy="274637"/>
          </a:xfrm>
          <a:prstGeom prst="rect">
            <a:avLst/>
          </a:prstGeom>
        </p:spPr>
        <p:txBody>
          <a:bodyPr/>
          <a:lstStyle>
            <a:lvl1pPr algn="r">
              <a:defRPr sz="600">
                <a:solidFill>
                  <a:srgbClr val="666666"/>
                </a:solidFill>
              </a:defRPr>
            </a:lvl1pPr>
          </a:lstStyle>
          <a:p>
            <a:fld id="{7E993FB2-EC5E-684F-95B2-25F06CCD4945}" type="slidenum">
              <a:rPr lang="en-US" smtClean="0"/>
              <a:pPr/>
              <a:t>‹#›</a:t>
            </a:fld>
            <a:r>
              <a:rPr lang="en-US" dirty="0">
                <a:solidFill>
                  <a:srgbClr val="BB0000"/>
                </a:solidFill>
              </a:rPr>
              <a:t>  |</a:t>
            </a:r>
          </a:p>
        </p:txBody>
      </p:sp>
      <p:sp>
        <p:nvSpPr>
          <p:cNvPr id="15" name="Footer Placeholder 4"/>
          <p:cNvSpPr>
            <a:spLocks noGrp="1"/>
          </p:cNvSpPr>
          <p:nvPr>
            <p:ph type="ftr" sz="quarter" idx="3"/>
          </p:nvPr>
        </p:nvSpPr>
        <p:spPr>
          <a:xfrm>
            <a:off x="322523" y="6583365"/>
            <a:ext cx="5962685" cy="274637"/>
          </a:xfrm>
          <a:prstGeom prst="rect">
            <a:avLst/>
          </a:prstGeom>
        </p:spPr>
        <p:txBody>
          <a:bodyPr/>
          <a:lstStyle>
            <a:lvl1pPr>
              <a:defRPr sz="600">
                <a:solidFill>
                  <a:srgbClr val="666666"/>
                </a:solidFill>
              </a:defRPr>
            </a:lvl1pPr>
          </a:lstStyle>
          <a:p>
            <a:r>
              <a:rPr lang="en-US" dirty="0"/>
              <a:t>Trade Secret, Confidential, Proprietary, Do Not Copy  |  OSU Wexner Medical Center  © 2017</a:t>
            </a:r>
          </a:p>
        </p:txBody>
      </p:sp>
      <p:sp>
        <p:nvSpPr>
          <p:cNvPr id="17" name="Content Placeholder 4"/>
          <p:cNvSpPr>
            <a:spLocks noGrp="1"/>
          </p:cNvSpPr>
          <p:nvPr>
            <p:ph sz="quarter" idx="10" hasCustomPrompt="1"/>
          </p:nvPr>
        </p:nvSpPr>
        <p:spPr>
          <a:xfrm>
            <a:off x="489186" y="1381751"/>
            <a:ext cx="8199494" cy="4484002"/>
          </a:xfrm>
          <a:prstGeom prst="rect">
            <a:avLst/>
          </a:prstGeom>
        </p:spPr>
        <p:txBody>
          <a:bodyPr vert="horz"/>
          <a:lstStyle>
            <a:lvl1pPr marL="0" indent="0">
              <a:buNone/>
              <a:defRPr sz="1350"/>
            </a:lvl1pPr>
            <a:lvl2pPr marL="342900" indent="0">
              <a:buNone/>
              <a:defRPr sz="1350"/>
            </a:lvl2pPr>
            <a:lvl3pPr>
              <a:defRPr sz="1350"/>
            </a:lvl3pPr>
            <a:lvl4pPr>
              <a:defRPr sz="1050"/>
            </a:lvl4pPr>
            <a:lvl5pPr>
              <a:defRPr sz="1050"/>
            </a:lvl5pPr>
          </a:lstStyle>
          <a:p>
            <a:pPr lvl="0"/>
            <a:r>
              <a:rPr lang="en-US" dirty="0"/>
              <a:t>Body text goes here</a:t>
            </a:r>
          </a:p>
        </p:txBody>
      </p:sp>
    </p:spTree>
    <p:extLst>
      <p:ext uri="{BB962C8B-B14F-4D97-AF65-F5344CB8AC3E}">
        <p14:creationId xmlns:p14="http://schemas.microsoft.com/office/powerpoint/2010/main" val="1800000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Only-option 2-corner leaves">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298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option 2-corner leaves">
    <p:spTree>
      <p:nvGrpSpPr>
        <p:cNvPr id="1" name=""/>
        <p:cNvGrpSpPr/>
        <p:nvPr/>
      </p:nvGrpSpPr>
      <p:grpSpPr>
        <a:xfrm>
          <a:off x="0" y="0"/>
          <a:ext cx="0" cy="0"/>
          <a:chOff x="0" y="0"/>
          <a:chExt cx="0" cy="0"/>
        </a:xfrm>
      </p:grpSpPr>
      <p:grpSp>
        <p:nvGrpSpPr>
          <p:cNvPr id="6" name="Group 5"/>
          <p:cNvGrpSpPr>
            <a:grpSpLocks noChangeAspect="1"/>
          </p:cNvGrpSpPr>
          <p:nvPr userDrawn="1"/>
        </p:nvGrpSpPr>
        <p:grpSpPr>
          <a:xfrm>
            <a:off x="7065482" y="6467369"/>
            <a:ext cx="1947177" cy="279682"/>
            <a:chOff x="487363" y="2840038"/>
            <a:chExt cx="8167687" cy="1173162"/>
          </a:xfrm>
        </p:grpSpPr>
        <p:sp>
          <p:nvSpPr>
            <p:cNvPr id="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
        <p:nvSpPr>
          <p:cNvPr id="14" name="Slide Number Placeholder 5"/>
          <p:cNvSpPr>
            <a:spLocks noGrp="1"/>
          </p:cNvSpPr>
          <p:nvPr>
            <p:ph type="sldNum" sz="quarter" idx="4"/>
          </p:nvPr>
        </p:nvSpPr>
        <p:spPr>
          <a:xfrm>
            <a:off x="-210862" y="6583365"/>
            <a:ext cx="593857" cy="274637"/>
          </a:xfrm>
          <a:prstGeom prst="rect">
            <a:avLst/>
          </a:prstGeom>
        </p:spPr>
        <p:txBody>
          <a:bodyPr/>
          <a:lstStyle>
            <a:lvl1pPr algn="r">
              <a:defRPr sz="600">
                <a:solidFill>
                  <a:srgbClr val="666666"/>
                </a:solidFill>
              </a:defRPr>
            </a:lvl1pPr>
          </a:lstStyle>
          <a:p>
            <a:fld id="{7E993FB2-EC5E-684F-95B2-25F06CCD4945}" type="slidenum">
              <a:rPr lang="en-US" smtClean="0"/>
              <a:pPr/>
              <a:t>‹#›</a:t>
            </a:fld>
            <a:r>
              <a:rPr lang="en-US" dirty="0">
                <a:solidFill>
                  <a:srgbClr val="BB0000"/>
                </a:solidFill>
              </a:rPr>
              <a:t>  |</a:t>
            </a:r>
          </a:p>
        </p:txBody>
      </p:sp>
      <p:sp>
        <p:nvSpPr>
          <p:cNvPr id="15" name="Footer Placeholder 4"/>
          <p:cNvSpPr>
            <a:spLocks noGrp="1"/>
          </p:cNvSpPr>
          <p:nvPr>
            <p:ph type="ftr" sz="quarter" idx="3"/>
          </p:nvPr>
        </p:nvSpPr>
        <p:spPr>
          <a:xfrm>
            <a:off x="322523" y="6583365"/>
            <a:ext cx="5962685" cy="274637"/>
          </a:xfrm>
          <a:prstGeom prst="rect">
            <a:avLst/>
          </a:prstGeom>
        </p:spPr>
        <p:txBody>
          <a:bodyPr/>
          <a:lstStyle>
            <a:lvl1pPr>
              <a:defRPr sz="600">
                <a:solidFill>
                  <a:srgbClr val="666666"/>
                </a:solidFill>
              </a:defRPr>
            </a:lvl1pPr>
          </a:lstStyle>
          <a:p>
            <a:r>
              <a:rPr lang="en-US" dirty="0"/>
              <a:t>Trade Secret, Confidential, Proprietary, Do Not Copy  |  OSU Wexner Medical Center  © 2017</a:t>
            </a:r>
          </a:p>
        </p:txBody>
      </p:sp>
      <p:sp>
        <p:nvSpPr>
          <p:cNvPr id="16" name="Title 41"/>
          <p:cNvSpPr>
            <a:spLocks noGrp="1"/>
          </p:cNvSpPr>
          <p:nvPr>
            <p:ph type="title" hasCustomPrompt="1"/>
          </p:nvPr>
        </p:nvSpPr>
        <p:spPr>
          <a:xfrm>
            <a:off x="780792" y="2541481"/>
            <a:ext cx="7593511" cy="412021"/>
          </a:xfrm>
          <a:prstGeom prst="rect">
            <a:avLst/>
          </a:prstGeom>
        </p:spPr>
        <p:txBody>
          <a:bodyPr anchor="b">
            <a:noAutofit/>
          </a:bodyPr>
          <a:lstStyle>
            <a:lvl1pPr algn="ctr">
              <a:defRPr sz="2100" b="1">
                <a:solidFill>
                  <a:schemeClr val="accent1"/>
                </a:solidFill>
              </a:defRPr>
            </a:lvl1pPr>
          </a:lstStyle>
          <a:p>
            <a:r>
              <a:rPr lang="en-US" dirty="0"/>
              <a:t>Heading goes here</a:t>
            </a:r>
          </a:p>
        </p:txBody>
      </p:sp>
      <p:sp>
        <p:nvSpPr>
          <p:cNvPr id="18" name="Content Placeholder 4"/>
          <p:cNvSpPr>
            <a:spLocks noGrp="1"/>
          </p:cNvSpPr>
          <p:nvPr>
            <p:ph sz="quarter" idx="10" hasCustomPrompt="1"/>
          </p:nvPr>
        </p:nvSpPr>
        <p:spPr>
          <a:xfrm>
            <a:off x="773975" y="3407618"/>
            <a:ext cx="7601184" cy="2733360"/>
          </a:xfrm>
          <a:prstGeom prst="rect">
            <a:avLst/>
          </a:prstGeom>
        </p:spPr>
        <p:txBody>
          <a:bodyPr vert="horz"/>
          <a:lstStyle>
            <a:lvl1pPr marL="0" indent="0" algn="ctr">
              <a:buNone/>
              <a:defRPr sz="1350"/>
            </a:lvl1pPr>
            <a:lvl2pPr marL="342900" indent="0">
              <a:buNone/>
              <a:defRPr sz="1350"/>
            </a:lvl2pPr>
            <a:lvl3pPr>
              <a:defRPr sz="1350"/>
            </a:lvl3pPr>
            <a:lvl4pPr>
              <a:defRPr sz="1050"/>
            </a:lvl4pPr>
            <a:lvl5pPr>
              <a:defRPr sz="1050"/>
            </a:lvl5pPr>
          </a:lstStyle>
          <a:p>
            <a:pPr lvl="0"/>
            <a:r>
              <a:rPr lang="en-US" dirty="0"/>
              <a:t>Body text goes here</a:t>
            </a:r>
          </a:p>
        </p:txBody>
      </p:sp>
      <p:cxnSp>
        <p:nvCxnSpPr>
          <p:cNvPr id="19" name="Straight Connector 18"/>
          <p:cNvCxnSpPr/>
          <p:nvPr userDrawn="1"/>
        </p:nvCxnSpPr>
        <p:spPr>
          <a:xfrm>
            <a:off x="4282258" y="3177210"/>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1246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4"/>
          <p:cNvSpPr>
            <a:spLocks noGrp="1"/>
          </p:cNvSpPr>
          <p:nvPr>
            <p:ph type="sldNum" sz="quarter" idx="12"/>
          </p:nvPr>
        </p:nvSpPr>
        <p:spPr>
          <a:xfrm>
            <a:off x="34926" y="6620101"/>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cxnSp>
        <p:nvCxnSpPr>
          <p:cNvPr id="7" name="Straight Connector 6"/>
          <p:cNvCxnSpPr/>
          <p:nvPr userDrawn="1"/>
        </p:nvCxnSpPr>
        <p:spPr>
          <a:xfrm>
            <a:off x="4127045" y="3116486"/>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0" name="Title 41"/>
          <p:cNvSpPr>
            <a:spLocks noGrp="1"/>
          </p:cNvSpPr>
          <p:nvPr>
            <p:ph type="title" hasCustomPrompt="1"/>
          </p:nvPr>
        </p:nvSpPr>
        <p:spPr>
          <a:xfrm>
            <a:off x="780792" y="2491346"/>
            <a:ext cx="7593511" cy="412021"/>
          </a:xfrm>
          <a:prstGeom prst="rect">
            <a:avLst/>
          </a:prstGeom>
        </p:spPr>
        <p:txBody>
          <a:bodyPr anchor="b">
            <a:noAutofit/>
          </a:bodyPr>
          <a:lstStyle>
            <a:lvl1pPr algn="ctr">
              <a:defRPr sz="2100" b="1">
                <a:solidFill>
                  <a:schemeClr val="accent1"/>
                </a:solidFill>
              </a:defRPr>
            </a:lvl1pPr>
          </a:lstStyle>
          <a:p>
            <a:r>
              <a:rPr lang="en-US" dirty="0"/>
              <a:t>Thank You</a:t>
            </a:r>
          </a:p>
        </p:txBody>
      </p:sp>
      <p:grpSp>
        <p:nvGrpSpPr>
          <p:cNvPr id="11" name="Group 10"/>
          <p:cNvGrpSpPr/>
          <p:nvPr userDrawn="1"/>
        </p:nvGrpSpPr>
        <p:grpSpPr>
          <a:xfrm>
            <a:off x="3683273" y="3351151"/>
            <a:ext cx="1788546" cy="365820"/>
            <a:chOff x="3273339" y="3400788"/>
            <a:chExt cx="1788546" cy="365820"/>
          </a:xfrm>
        </p:grpSpPr>
        <p:pic>
          <p:nvPicPr>
            <p:cNvPr id="12" name="Picture 11"/>
            <p:cNvPicPr>
              <a:picLocks noChangeAspect="1"/>
            </p:cNvPicPr>
            <p:nvPr userDrawn="1"/>
          </p:nvPicPr>
          <p:blipFill rotWithShape="1">
            <a:blip r:embed="rId2"/>
            <a:srcRect r="47110"/>
            <a:stretch/>
          </p:blipFill>
          <p:spPr>
            <a:xfrm>
              <a:off x="3273339" y="3400788"/>
              <a:ext cx="1373720" cy="365820"/>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31559" t="32072" r="31559" b="27922"/>
            <a:stretch/>
          </p:blipFill>
          <p:spPr>
            <a:xfrm>
              <a:off x="4724645" y="3400788"/>
              <a:ext cx="337240" cy="365820"/>
            </a:xfrm>
            <a:prstGeom prst="rect">
              <a:avLst/>
            </a:prstGeom>
          </p:spPr>
        </p:pic>
      </p:grpSp>
    </p:spTree>
    <p:extLst>
      <p:ext uri="{BB962C8B-B14F-4D97-AF65-F5344CB8AC3E}">
        <p14:creationId xmlns:p14="http://schemas.microsoft.com/office/powerpoint/2010/main" val="333493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4"/>
          <p:cNvSpPr>
            <a:spLocks noGrp="1"/>
          </p:cNvSpPr>
          <p:nvPr>
            <p:ph type="sldNum" sz="quarter" idx="12"/>
          </p:nvPr>
        </p:nvSpPr>
        <p:spPr>
          <a:xfrm>
            <a:off x="34926" y="6620101"/>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cxnSp>
        <p:nvCxnSpPr>
          <p:cNvPr id="7" name="Straight Connector 6"/>
          <p:cNvCxnSpPr/>
          <p:nvPr userDrawn="1"/>
        </p:nvCxnSpPr>
        <p:spPr>
          <a:xfrm>
            <a:off x="4127045" y="3116486"/>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8" name="Rectangle 4"/>
          <p:cNvSpPr>
            <a:spLocks noGrp="1" noChangeArrowheads="1"/>
          </p:cNvSpPr>
          <p:nvPr>
            <p:ph type="subTitle" idx="1" hasCustomPrompt="1"/>
          </p:nvPr>
        </p:nvSpPr>
        <p:spPr>
          <a:xfrm>
            <a:off x="2490260" y="3329608"/>
            <a:ext cx="3877974" cy="321469"/>
          </a:xfrm>
          <a:prstGeom prst="rect">
            <a:avLst/>
          </a:prstGeom>
        </p:spPr>
        <p:txBody>
          <a:bodyPr>
            <a:noAutofit/>
          </a:bodyPr>
          <a:lstStyle>
            <a:lvl1pPr marL="0" indent="0" algn="ctr">
              <a:lnSpc>
                <a:spcPct val="85000"/>
              </a:lnSpc>
              <a:spcBef>
                <a:spcPct val="0"/>
              </a:spcBef>
              <a:buFont typeface="Wingdings" pitchFamily="2" charset="2"/>
              <a:buNone/>
              <a:defRPr sz="1200" i="0"/>
            </a:lvl1pPr>
          </a:lstStyle>
          <a:p>
            <a:r>
              <a:rPr lang="en-US" dirty="0" err="1"/>
              <a:t>wexnermedical.osu.edu</a:t>
            </a:r>
            <a:endParaRPr lang="en-US" dirty="0"/>
          </a:p>
        </p:txBody>
      </p:sp>
      <p:sp>
        <p:nvSpPr>
          <p:cNvPr id="10" name="Title 41"/>
          <p:cNvSpPr>
            <a:spLocks noGrp="1"/>
          </p:cNvSpPr>
          <p:nvPr>
            <p:ph type="title" hasCustomPrompt="1"/>
          </p:nvPr>
        </p:nvSpPr>
        <p:spPr>
          <a:xfrm>
            <a:off x="780792" y="2491346"/>
            <a:ext cx="7593511" cy="412021"/>
          </a:xfrm>
          <a:prstGeom prst="rect">
            <a:avLst/>
          </a:prstGeom>
        </p:spPr>
        <p:txBody>
          <a:bodyPr anchor="b">
            <a:noAutofit/>
          </a:bodyPr>
          <a:lstStyle>
            <a:lvl1pPr algn="ctr">
              <a:defRPr sz="2100" b="1">
                <a:solidFill>
                  <a:schemeClr val="accent1"/>
                </a:solidFill>
              </a:defRPr>
            </a:lvl1pPr>
          </a:lstStyle>
          <a:p>
            <a:r>
              <a:rPr lang="en-US" dirty="0"/>
              <a:t>Thank You</a:t>
            </a:r>
          </a:p>
        </p:txBody>
      </p:sp>
    </p:spTree>
    <p:extLst>
      <p:ext uri="{BB962C8B-B14F-4D97-AF65-F5344CB8AC3E}">
        <p14:creationId xmlns:p14="http://schemas.microsoft.com/office/powerpoint/2010/main" val="4091413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44"/>
          <p:cNvSpPr>
            <a:spLocks noGrp="1"/>
          </p:cNvSpPr>
          <p:nvPr>
            <p:ph type="sldNum" sz="quarter" idx="12"/>
          </p:nvPr>
        </p:nvSpPr>
        <p:spPr>
          <a:xfrm>
            <a:off x="34926" y="6620101"/>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F44216FD-6AB8-4CAA-AE87-D3440EC6B7F7}" type="slidenum">
              <a:rPr/>
              <a:pPr/>
              <a:t>‹#›</a:t>
            </a:fld>
            <a:endParaRPr/>
          </a:p>
        </p:txBody>
      </p:sp>
      <p:sp>
        <p:nvSpPr>
          <p:cNvPr id="2" name="Rectangle 1"/>
          <p:cNvSpPr/>
          <p:nvPr userDrawn="1"/>
        </p:nvSpPr>
        <p:spPr>
          <a:xfrm>
            <a:off x="6275440" y="6231194"/>
            <a:ext cx="2868561" cy="62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 name="Group 4"/>
          <p:cNvGrpSpPr>
            <a:grpSpLocks noChangeAspect="1"/>
          </p:cNvGrpSpPr>
          <p:nvPr userDrawn="1"/>
        </p:nvGrpSpPr>
        <p:grpSpPr>
          <a:xfrm>
            <a:off x="2883782" y="4758254"/>
            <a:ext cx="3289085" cy="472426"/>
            <a:chOff x="487363" y="2840038"/>
            <a:chExt cx="8167687" cy="1173162"/>
          </a:xfrm>
        </p:grpSpPr>
        <p:sp>
          <p:nvSpPr>
            <p:cNvPr id="6"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7"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8"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Tree>
    <p:extLst>
      <p:ext uri="{BB962C8B-B14F-4D97-AF65-F5344CB8AC3E}">
        <p14:creationId xmlns:p14="http://schemas.microsoft.com/office/powerpoint/2010/main" val="244956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2-Corner leaves">
    <p:spTree>
      <p:nvGrpSpPr>
        <p:cNvPr id="1" name=""/>
        <p:cNvGrpSpPr/>
        <p:nvPr/>
      </p:nvGrpSpPr>
      <p:grpSpPr>
        <a:xfrm>
          <a:off x="0" y="0"/>
          <a:ext cx="0" cy="0"/>
          <a:chOff x="0" y="0"/>
          <a:chExt cx="0" cy="0"/>
        </a:xfrm>
      </p:grpSpPr>
      <p:sp>
        <p:nvSpPr>
          <p:cNvPr id="12" name="Rectangle 4"/>
          <p:cNvSpPr>
            <a:spLocks noGrp="1" noChangeArrowheads="1"/>
          </p:cNvSpPr>
          <p:nvPr>
            <p:ph type="subTitle" idx="1" hasCustomPrompt="1"/>
          </p:nvPr>
        </p:nvSpPr>
        <p:spPr>
          <a:xfrm>
            <a:off x="489186" y="956858"/>
            <a:ext cx="8199494" cy="321469"/>
          </a:xfrm>
          <a:prstGeom prst="rect">
            <a:avLst/>
          </a:prstGeom>
        </p:spPr>
        <p:txBody>
          <a:bodyPr>
            <a:noAutofit/>
          </a:bodyPr>
          <a:lstStyle>
            <a:lvl1pPr marL="0" indent="0" algn="l">
              <a:lnSpc>
                <a:spcPct val="85000"/>
              </a:lnSpc>
              <a:spcBef>
                <a:spcPct val="0"/>
              </a:spcBef>
              <a:buFont typeface="Wingdings" pitchFamily="2" charset="2"/>
              <a:buNone/>
              <a:defRPr sz="2000" i="1"/>
            </a:lvl1pPr>
          </a:lstStyle>
          <a:p>
            <a:r>
              <a:rPr lang="en-US" dirty="0"/>
              <a:t>Subhead goes here</a:t>
            </a:r>
          </a:p>
        </p:txBody>
      </p:sp>
      <p:cxnSp>
        <p:nvCxnSpPr>
          <p:cNvPr id="13" name="Straight Connector 12"/>
          <p:cNvCxnSpPr/>
          <p:nvPr userDrawn="1"/>
        </p:nvCxnSpPr>
        <p:spPr>
          <a:xfrm>
            <a:off x="580016" y="1499434"/>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4"/>
          <p:cNvSpPr>
            <a:spLocks noGrp="1"/>
          </p:cNvSpPr>
          <p:nvPr>
            <p:ph sz="quarter" idx="10" hasCustomPrompt="1"/>
          </p:nvPr>
        </p:nvSpPr>
        <p:spPr>
          <a:xfrm>
            <a:off x="489186" y="1729841"/>
            <a:ext cx="8199494" cy="4135911"/>
          </a:xfrm>
          <a:prstGeom prst="rect">
            <a:avLst/>
          </a:prstGeom>
        </p:spPr>
        <p:txBody>
          <a:bodyPr vert="horz"/>
          <a:lstStyle>
            <a:lvl1pPr marL="0" indent="0">
              <a:buNone/>
              <a:defRPr sz="1800"/>
            </a:lvl1pPr>
            <a:lvl2pPr marL="457200" indent="0">
              <a:buNone/>
              <a:defRPr sz="1800"/>
            </a:lvl2pPr>
            <a:lvl3pPr>
              <a:defRPr sz="1800"/>
            </a:lvl3pPr>
            <a:lvl4pPr>
              <a:defRPr sz="1400"/>
            </a:lvl4pPr>
            <a:lvl5pPr>
              <a:defRPr sz="1400"/>
            </a:lvl5pPr>
          </a:lstStyle>
          <a:p>
            <a:pPr lvl="0"/>
            <a:r>
              <a:rPr lang="en-US" dirty="0"/>
              <a:t>Body text goes here</a:t>
            </a:r>
          </a:p>
        </p:txBody>
      </p:sp>
      <p:sp>
        <p:nvSpPr>
          <p:cNvPr id="16" name="Slide Number Placeholder 5"/>
          <p:cNvSpPr txBox="1">
            <a:spLocks/>
          </p:cNvSpPr>
          <p:nvPr userDrawn="1"/>
        </p:nvSpPr>
        <p:spPr>
          <a:xfrm>
            <a:off x="-210863" y="6583363"/>
            <a:ext cx="593857" cy="274637"/>
          </a:xfrm>
          <a:prstGeom prst="rect">
            <a:avLst/>
          </a:prstGeom>
        </p:spPr>
        <p:txBody>
          <a:bodyPr/>
          <a:lstStyle>
            <a:defPPr>
              <a:defRPr lang="en-US"/>
            </a:defPPr>
            <a:lvl1pPr algn="r" rtl="0" fontAlgn="base">
              <a:spcBef>
                <a:spcPct val="0"/>
              </a:spcBef>
              <a:spcAft>
                <a:spcPct val="0"/>
              </a:spcAft>
              <a:defRPr sz="800" kern="1200">
                <a:solidFill>
                  <a:srgbClr val="666666"/>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7E993FB2-EC5E-684F-95B2-25F06CCD4945}" type="slidenum">
              <a:rPr lang="en-US" smtClean="0"/>
              <a:pPr/>
              <a:t>‹#›</a:t>
            </a:fld>
            <a:r>
              <a:rPr lang="en-US" dirty="0">
                <a:solidFill>
                  <a:schemeClr val="accent1"/>
                </a:solidFill>
              </a:rPr>
              <a:t>  |</a:t>
            </a:r>
          </a:p>
        </p:txBody>
      </p:sp>
      <p:sp>
        <p:nvSpPr>
          <p:cNvPr id="17" name="Footer Placeholder 4"/>
          <p:cNvSpPr>
            <a:spLocks noGrp="1"/>
          </p:cNvSpPr>
          <p:nvPr>
            <p:ph type="ftr" sz="quarter" idx="3"/>
          </p:nvPr>
        </p:nvSpPr>
        <p:spPr>
          <a:xfrm>
            <a:off x="322522" y="6583363"/>
            <a:ext cx="5962685" cy="274637"/>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grpSp>
        <p:nvGrpSpPr>
          <p:cNvPr id="19" name="Group 18"/>
          <p:cNvGrpSpPr>
            <a:grpSpLocks noChangeAspect="1"/>
          </p:cNvGrpSpPr>
          <p:nvPr userDrawn="1"/>
        </p:nvGrpSpPr>
        <p:grpSpPr>
          <a:xfrm>
            <a:off x="7065481" y="6467369"/>
            <a:ext cx="1947177" cy="279682"/>
            <a:chOff x="487363" y="2840038"/>
            <a:chExt cx="8167687" cy="1173162"/>
          </a:xfrm>
        </p:grpSpPr>
        <p:sp>
          <p:nvSpPr>
            <p:cNvPr id="20"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 name="Title 41"/>
          <p:cNvSpPr>
            <a:spLocks noGrp="1"/>
          </p:cNvSpPr>
          <p:nvPr>
            <p:ph type="title" hasCustomPrompt="1"/>
          </p:nvPr>
        </p:nvSpPr>
        <p:spPr>
          <a:xfrm>
            <a:off x="496004" y="517934"/>
            <a:ext cx="8192676" cy="412021"/>
          </a:xfrm>
          <a:prstGeom prst="rect">
            <a:avLst/>
          </a:prstGeom>
        </p:spPr>
        <p:txBody>
          <a:bodyPr anchor="b">
            <a:noAutofit/>
          </a:bodyPr>
          <a:lstStyle>
            <a:lvl1pPr algn="l">
              <a:defRPr sz="2800" b="1">
                <a:solidFill>
                  <a:schemeClr val="accent1"/>
                </a:solidFill>
              </a:defRPr>
            </a:lvl1pPr>
          </a:lstStyle>
          <a:p>
            <a:r>
              <a:rPr lang="en-US" dirty="0"/>
              <a:t>Heading goes here</a:t>
            </a:r>
          </a:p>
        </p:txBody>
      </p:sp>
    </p:spTree>
    <p:extLst>
      <p:ext uri="{BB962C8B-B14F-4D97-AF65-F5344CB8AC3E}">
        <p14:creationId xmlns:p14="http://schemas.microsoft.com/office/powerpoint/2010/main" val="4014078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4200">
                <a:latin typeface="Cambria" panose="02040503050406030204" pitchFamily="18" charset="0"/>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100">
                <a:latin typeface="Cambria" panose="02040503050406030204"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sz="1050">
                <a:latin typeface="Cambria" panose="02040503050406030204" pitchFamily="18" charset="0"/>
              </a:defRPr>
            </a:lvl1pPr>
          </a:lstStyle>
          <a:p>
            <a:fld id="{5CBD6D51-B1BF-4715-A036-004D317A57E8}" type="datetimeFigureOut">
              <a:rPr lang="en-US" smtClean="0"/>
              <a:pPr/>
              <a:t>2/5/2019</a:t>
            </a:fld>
            <a:endParaRPr lang="en-US"/>
          </a:p>
        </p:txBody>
      </p:sp>
      <p:sp>
        <p:nvSpPr>
          <p:cNvPr id="5" name="Footer Placeholder 4"/>
          <p:cNvSpPr>
            <a:spLocks noGrp="1"/>
          </p:cNvSpPr>
          <p:nvPr>
            <p:ph type="ftr" sz="quarter" idx="11"/>
          </p:nvPr>
        </p:nvSpPr>
        <p:spPr/>
        <p:txBody>
          <a:bodyPr/>
          <a:lstStyle>
            <a:lvl1pPr>
              <a:defRPr sz="105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050">
                <a:latin typeface="Cambria" panose="02040503050406030204" pitchFamily="18" charset="0"/>
              </a:defRPr>
            </a:lvl1pPr>
          </a:lstStyle>
          <a:p>
            <a:fld id="{29BA9B48-D0CA-41FD-A227-DEEB8ACFB85B}" type="slidenum">
              <a:rPr lang="en-US" smtClean="0"/>
              <a:pPr/>
              <a:t>‹#›</a:t>
            </a:fld>
            <a:endParaRPr lang="en-US"/>
          </a:p>
        </p:txBody>
      </p:sp>
    </p:spTree>
    <p:extLst>
      <p:ext uri="{BB962C8B-B14F-4D97-AF65-F5344CB8AC3E}">
        <p14:creationId xmlns:p14="http://schemas.microsoft.com/office/powerpoint/2010/main" val="400165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5"/>
            <a:ext cx="7198244" cy="914400"/>
          </a:xfrm>
        </p:spPr>
        <p:txBody>
          <a:bodyPr/>
          <a:lstStyle>
            <a:lvl1pPr>
              <a:defRPr>
                <a:latin typeface="Cambria" panose="02040503050406030204" pitchFamily="18" charset="0"/>
              </a:defRPr>
            </a:lvl1pPr>
          </a:lstStyle>
          <a:p>
            <a:r>
              <a:rPr lang="en-US" dirty="0"/>
              <a:t>Click to edit Master title style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46185" r="49765"/>
          <a:stretch/>
        </p:blipFill>
        <p:spPr>
          <a:xfrm>
            <a:off x="45720" y="5834814"/>
            <a:ext cx="9052560" cy="1023187"/>
          </a:xfrm>
          <a:prstGeom prst="rect">
            <a:avLst/>
          </a:prstGeom>
        </p:spPr>
      </p:pic>
      <p:sp>
        <p:nvSpPr>
          <p:cNvPr id="3" name="Content Placeholder 2"/>
          <p:cNvSpPr>
            <a:spLocks noGrp="1"/>
          </p:cNvSpPr>
          <p:nvPr>
            <p:ph idx="1"/>
          </p:nvPr>
        </p:nvSpPr>
        <p:spPr>
          <a:xfrm>
            <a:off x="628650" y="1539875"/>
            <a:ext cx="7886700" cy="4389120"/>
          </a:xfrm>
        </p:spPr>
        <p:txBody>
          <a:bodyPr/>
          <a:lstStyle>
            <a:lvl1pPr>
              <a:defRPr sz="1800">
                <a:latin typeface="Cambria" panose="02040503050406030204" pitchFamily="18" charset="0"/>
              </a:defRPr>
            </a:lvl1pPr>
            <a:lvl2pPr>
              <a:defRPr sz="1650">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sz="105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2626" y="165100"/>
            <a:ext cx="970723" cy="1289304"/>
          </a:xfrm>
          <a:prstGeom prst="rect">
            <a:avLst/>
          </a:prstGeom>
        </p:spPr>
      </p:pic>
      <p:sp>
        <p:nvSpPr>
          <p:cNvPr id="9" name="Rectangle 8"/>
          <p:cNvSpPr/>
          <p:nvPr userDrawn="1"/>
        </p:nvSpPr>
        <p:spPr>
          <a:xfrm>
            <a:off x="-22860" y="6345936"/>
            <a:ext cx="9189720" cy="512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Cambria" panose="02040503050406030204" pitchFamily="18" charset="0"/>
              </a:rPr>
              <a:t>SCCAP53.org				effectivechildtherapy.org</a:t>
            </a:r>
          </a:p>
        </p:txBody>
      </p:sp>
    </p:spTree>
    <p:extLst>
      <p:ext uri="{BB962C8B-B14F-4D97-AF65-F5344CB8AC3E}">
        <p14:creationId xmlns:p14="http://schemas.microsoft.com/office/powerpoint/2010/main" val="2657818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D6D51-B1BF-4715-A036-004D317A57E8}"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839019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BD6D51-B1BF-4715-A036-004D317A57E8}"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168272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BD6D51-B1BF-4715-A036-004D317A57E8}"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47541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BD6D51-B1BF-4715-A036-004D317A57E8}"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4997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D6D51-B1BF-4715-A036-004D317A57E8}"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7126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BD6D51-B1BF-4715-A036-004D317A57E8}"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648248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BD6D51-B1BF-4715-A036-004D317A57E8}"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10724368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D6D51-B1BF-4715-A036-004D317A57E8}"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0578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option 2-corner leaves">
    <p:spTree>
      <p:nvGrpSpPr>
        <p:cNvPr id="1" name=""/>
        <p:cNvGrpSpPr/>
        <p:nvPr/>
      </p:nvGrpSpPr>
      <p:grpSpPr>
        <a:xfrm>
          <a:off x="0" y="0"/>
          <a:ext cx="0" cy="0"/>
          <a:chOff x="0" y="0"/>
          <a:chExt cx="0" cy="0"/>
        </a:xfrm>
      </p:grpSpPr>
      <p:grpSp>
        <p:nvGrpSpPr>
          <p:cNvPr id="6" name="Group 5"/>
          <p:cNvGrpSpPr>
            <a:grpSpLocks noChangeAspect="1"/>
          </p:cNvGrpSpPr>
          <p:nvPr userDrawn="1"/>
        </p:nvGrpSpPr>
        <p:grpSpPr>
          <a:xfrm>
            <a:off x="7065481" y="6467369"/>
            <a:ext cx="1947177" cy="279682"/>
            <a:chOff x="487363" y="2840038"/>
            <a:chExt cx="8167687" cy="1173162"/>
          </a:xfrm>
        </p:grpSpPr>
        <p:sp>
          <p:nvSpPr>
            <p:cNvPr id="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itle 41"/>
          <p:cNvSpPr>
            <a:spLocks noGrp="1"/>
          </p:cNvSpPr>
          <p:nvPr>
            <p:ph type="title" hasCustomPrompt="1"/>
          </p:nvPr>
        </p:nvSpPr>
        <p:spPr>
          <a:xfrm>
            <a:off x="496004" y="517934"/>
            <a:ext cx="8192676" cy="412021"/>
          </a:xfrm>
          <a:prstGeom prst="rect">
            <a:avLst/>
          </a:prstGeom>
        </p:spPr>
        <p:txBody>
          <a:bodyPr anchor="b">
            <a:noAutofit/>
          </a:bodyPr>
          <a:lstStyle>
            <a:lvl1pPr algn="l">
              <a:defRPr sz="2800" b="1">
                <a:solidFill>
                  <a:schemeClr val="accent1"/>
                </a:solidFill>
              </a:defRPr>
            </a:lvl1pPr>
          </a:lstStyle>
          <a:p>
            <a:r>
              <a:rPr lang="en-US" dirty="0"/>
              <a:t>Heading goes here</a:t>
            </a:r>
          </a:p>
        </p:txBody>
      </p:sp>
      <p:cxnSp>
        <p:nvCxnSpPr>
          <p:cNvPr id="12" name="Straight Connector 11"/>
          <p:cNvCxnSpPr/>
          <p:nvPr userDrawn="1"/>
        </p:nvCxnSpPr>
        <p:spPr>
          <a:xfrm>
            <a:off x="580016" y="1155852"/>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4"/>
          </p:nvPr>
        </p:nvSpPr>
        <p:spPr>
          <a:xfrm>
            <a:off x="-210863" y="6583363"/>
            <a:ext cx="593857" cy="274637"/>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5" name="Footer Placeholder 4"/>
          <p:cNvSpPr>
            <a:spLocks noGrp="1"/>
          </p:cNvSpPr>
          <p:nvPr>
            <p:ph type="ftr" sz="quarter" idx="3"/>
          </p:nvPr>
        </p:nvSpPr>
        <p:spPr>
          <a:xfrm>
            <a:off x="322522" y="6583363"/>
            <a:ext cx="5962685" cy="274637"/>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sp>
        <p:nvSpPr>
          <p:cNvPr id="17" name="Content Placeholder 4"/>
          <p:cNvSpPr>
            <a:spLocks noGrp="1"/>
          </p:cNvSpPr>
          <p:nvPr>
            <p:ph sz="quarter" idx="10" hasCustomPrompt="1"/>
          </p:nvPr>
        </p:nvSpPr>
        <p:spPr>
          <a:xfrm>
            <a:off x="489186" y="1381751"/>
            <a:ext cx="8199494" cy="4484002"/>
          </a:xfrm>
          <a:prstGeom prst="rect">
            <a:avLst/>
          </a:prstGeom>
        </p:spPr>
        <p:txBody>
          <a:bodyPr vert="horz"/>
          <a:lstStyle>
            <a:lvl1pPr marL="0" indent="0">
              <a:buNone/>
              <a:defRPr sz="1800"/>
            </a:lvl1pPr>
            <a:lvl2pPr marL="457200" indent="0">
              <a:buNone/>
              <a:defRPr sz="1800"/>
            </a:lvl2pPr>
            <a:lvl3pPr>
              <a:defRPr sz="1800"/>
            </a:lvl3pPr>
            <a:lvl4pPr>
              <a:defRPr sz="1400"/>
            </a:lvl4pPr>
            <a:lvl5pPr>
              <a:defRPr sz="1400"/>
            </a:lvl5pPr>
          </a:lstStyle>
          <a:p>
            <a:pPr lvl="0"/>
            <a:r>
              <a:rPr lang="en-US" dirty="0"/>
              <a:t>Body text goes here</a:t>
            </a:r>
          </a:p>
        </p:txBody>
      </p:sp>
    </p:spTree>
    <p:extLst>
      <p:ext uri="{BB962C8B-B14F-4D97-AF65-F5344CB8AC3E}">
        <p14:creationId xmlns:p14="http://schemas.microsoft.com/office/powerpoint/2010/main" val="820857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D6D51-B1BF-4715-A036-004D317A57E8}"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53866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ption 2-Corner leaves">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5969225" y="3772995"/>
            <a:ext cx="3174775" cy="3085005"/>
          </a:xfrm>
          <a:prstGeom prst="rect">
            <a:avLst/>
          </a:prstGeom>
        </p:spPr>
      </p:pic>
      <p:sp>
        <p:nvSpPr>
          <p:cNvPr id="12" name="Rectangle 4"/>
          <p:cNvSpPr>
            <a:spLocks noGrp="1" noChangeArrowheads="1"/>
          </p:cNvSpPr>
          <p:nvPr>
            <p:ph type="subTitle" idx="1" hasCustomPrompt="1"/>
          </p:nvPr>
        </p:nvSpPr>
        <p:spPr>
          <a:xfrm>
            <a:off x="489186" y="956858"/>
            <a:ext cx="8199494" cy="321469"/>
          </a:xfrm>
          <a:prstGeom prst="rect">
            <a:avLst/>
          </a:prstGeom>
        </p:spPr>
        <p:txBody>
          <a:bodyPr>
            <a:noAutofit/>
          </a:bodyPr>
          <a:lstStyle>
            <a:lvl1pPr marL="0" indent="0" algn="l">
              <a:lnSpc>
                <a:spcPct val="85000"/>
              </a:lnSpc>
              <a:spcBef>
                <a:spcPct val="0"/>
              </a:spcBef>
              <a:buFont typeface="Wingdings" pitchFamily="2" charset="2"/>
              <a:buNone/>
              <a:defRPr sz="2000" i="1"/>
            </a:lvl1pPr>
          </a:lstStyle>
          <a:p>
            <a:r>
              <a:rPr lang="en-US" dirty="0"/>
              <a:t>Subhead goes here</a:t>
            </a:r>
          </a:p>
        </p:txBody>
      </p:sp>
      <p:cxnSp>
        <p:nvCxnSpPr>
          <p:cNvPr id="13" name="Straight Connector 12"/>
          <p:cNvCxnSpPr/>
          <p:nvPr userDrawn="1"/>
        </p:nvCxnSpPr>
        <p:spPr>
          <a:xfrm>
            <a:off x="580016" y="1493175"/>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4"/>
          <p:cNvSpPr>
            <a:spLocks noGrp="1"/>
          </p:cNvSpPr>
          <p:nvPr>
            <p:ph sz="quarter" idx="10" hasCustomPrompt="1"/>
          </p:nvPr>
        </p:nvSpPr>
        <p:spPr>
          <a:xfrm>
            <a:off x="489186" y="1723582"/>
            <a:ext cx="8199494" cy="4142170"/>
          </a:xfrm>
          <a:prstGeom prst="rect">
            <a:avLst/>
          </a:prstGeom>
        </p:spPr>
        <p:txBody>
          <a:bodyPr vert="horz"/>
          <a:lstStyle>
            <a:lvl1pPr marL="0" indent="0">
              <a:buNone/>
              <a:defRPr sz="1800"/>
            </a:lvl1pPr>
            <a:lvl2pPr marL="457200" indent="0">
              <a:buNone/>
              <a:defRPr sz="1800"/>
            </a:lvl2pPr>
            <a:lvl3pPr>
              <a:defRPr sz="1800"/>
            </a:lvl3pPr>
            <a:lvl4pPr>
              <a:defRPr sz="1400"/>
            </a:lvl4pPr>
            <a:lvl5pPr>
              <a:defRPr sz="1400"/>
            </a:lvl5pPr>
          </a:lstStyle>
          <a:p>
            <a:pPr lvl="0"/>
            <a:r>
              <a:rPr lang="en-US" dirty="0"/>
              <a:t>Body text goes here</a:t>
            </a:r>
          </a:p>
        </p:txBody>
      </p:sp>
      <p:sp>
        <p:nvSpPr>
          <p:cNvPr id="16" name="Slide Number Placeholder 5"/>
          <p:cNvSpPr txBox="1">
            <a:spLocks/>
          </p:cNvSpPr>
          <p:nvPr userDrawn="1"/>
        </p:nvSpPr>
        <p:spPr>
          <a:xfrm>
            <a:off x="-210863" y="6583363"/>
            <a:ext cx="593857" cy="274637"/>
          </a:xfrm>
          <a:prstGeom prst="rect">
            <a:avLst/>
          </a:prstGeom>
        </p:spPr>
        <p:txBody>
          <a:bodyPr/>
          <a:lstStyle>
            <a:defPPr>
              <a:defRPr lang="en-US"/>
            </a:defPPr>
            <a:lvl1pPr algn="r" rtl="0" fontAlgn="base">
              <a:spcBef>
                <a:spcPct val="0"/>
              </a:spcBef>
              <a:spcAft>
                <a:spcPct val="0"/>
              </a:spcAft>
              <a:defRPr sz="800" kern="1200">
                <a:solidFill>
                  <a:srgbClr val="666666"/>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7E993FB2-EC5E-684F-95B2-25F06CCD4945}" type="slidenum">
              <a:rPr lang="en-US" smtClean="0"/>
              <a:pPr/>
              <a:t>‹#›</a:t>
            </a:fld>
            <a:r>
              <a:rPr lang="en-US" dirty="0">
                <a:solidFill>
                  <a:schemeClr val="accent1"/>
                </a:solidFill>
              </a:rPr>
              <a:t>  |</a:t>
            </a:r>
          </a:p>
        </p:txBody>
      </p:sp>
      <p:sp>
        <p:nvSpPr>
          <p:cNvPr id="17" name="Footer Placeholder 4"/>
          <p:cNvSpPr>
            <a:spLocks noGrp="1"/>
          </p:cNvSpPr>
          <p:nvPr>
            <p:ph type="ftr" sz="quarter" idx="3"/>
          </p:nvPr>
        </p:nvSpPr>
        <p:spPr>
          <a:xfrm>
            <a:off x="322522" y="6583363"/>
            <a:ext cx="5962685" cy="274637"/>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grpSp>
        <p:nvGrpSpPr>
          <p:cNvPr id="19" name="Group 18"/>
          <p:cNvGrpSpPr>
            <a:grpSpLocks noChangeAspect="1"/>
          </p:cNvGrpSpPr>
          <p:nvPr userDrawn="1"/>
        </p:nvGrpSpPr>
        <p:grpSpPr>
          <a:xfrm>
            <a:off x="7065481" y="6467369"/>
            <a:ext cx="1947177" cy="279682"/>
            <a:chOff x="487363" y="2840038"/>
            <a:chExt cx="8167687" cy="1173162"/>
          </a:xfrm>
        </p:grpSpPr>
        <p:sp>
          <p:nvSpPr>
            <p:cNvPr id="20"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Title 41"/>
          <p:cNvSpPr>
            <a:spLocks noGrp="1"/>
          </p:cNvSpPr>
          <p:nvPr>
            <p:ph type="title" hasCustomPrompt="1"/>
          </p:nvPr>
        </p:nvSpPr>
        <p:spPr>
          <a:xfrm>
            <a:off x="496004" y="517934"/>
            <a:ext cx="8192676" cy="412021"/>
          </a:xfrm>
          <a:prstGeom prst="rect">
            <a:avLst/>
          </a:prstGeom>
        </p:spPr>
        <p:txBody>
          <a:bodyPr anchor="b">
            <a:noAutofit/>
          </a:bodyPr>
          <a:lstStyle>
            <a:lvl1pPr algn="l">
              <a:defRPr sz="2800" b="1">
                <a:solidFill>
                  <a:schemeClr val="accent1"/>
                </a:solidFill>
              </a:defRPr>
            </a:lvl1pPr>
          </a:lstStyle>
          <a:p>
            <a:r>
              <a:rPr lang="en-US" dirty="0"/>
              <a:t>Heading goes here</a:t>
            </a:r>
          </a:p>
        </p:txBody>
      </p:sp>
    </p:spTree>
    <p:extLst>
      <p:ext uri="{BB962C8B-B14F-4D97-AF65-F5344CB8AC3E}">
        <p14:creationId xmlns:p14="http://schemas.microsoft.com/office/powerpoint/2010/main" val="108017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option 2-corner leaves">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t="-261" r="10564" b="27269"/>
          <a:stretch/>
        </p:blipFill>
        <p:spPr>
          <a:xfrm>
            <a:off x="5969225" y="3772995"/>
            <a:ext cx="3174775" cy="3085005"/>
          </a:xfrm>
          <a:prstGeom prst="rect">
            <a:avLst/>
          </a:prstGeom>
        </p:spPr>
      </p:pic>
      <p:grpSp>
        <p:nvGrpSpPr>
          <p:cNvPr id="6" name="Group 5"/>
          <p:cNvGrpSpPr>
            <a:grpSpLocks noChangeAspect="1"/>
          </p:cNvGrpSpPr>
          <p:nvPr userDrawn="1"/>
        </p:nvGrpSpPr>
        <p:grpSpPr>
          <a:xfrm>
            <a:off x="7065481" y="6467369"/>
            <a:ext cx="1947177" cy="279682"/>
            <a:chOff x="487363" y="2840038"/>
            <a:chExt cx="8167687" cy="1173162"/>
          </a:xfrm>
        </p:grpSpPr>
        <p:sp>
          <p:nvSpPr>
            <p:cNvPr id="7"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itle 41"/>
          <p:cNvSpPr>
            <a:spLocks noGrp="1"/>
          </p:cNvSpPr>
          <p:nvPr>
            <p:ph type="title" hasCustomPrompt="1"/>
          </p:nvPr>
        </p:nvSpPr>
        <p:spPr>
          <a:xfrm>
            <a:off x="496004" y="517934"/>
            <a:ext cx="8192676" cy="412021"/>
          </a:xfrm>
          <a:prstGeom prst="rect">
            <a:avLst/>
          </a:prstGeom>
        </p:spPr>
        <p:txBody>
          <a:bodyPr anchor="b">
            <a:noAutofit/>
          </a:bodyPr>
          <a:lstStyle>
            <a:lvl1pPr algn="l">
              <a:defRPr sz="2800" b="1">
                <a:solidFill>
                  <a:schemeClr val="accent1"/>
                </a:solidFill>
              </a:defRPr>
            </a:lvl1pPr>
          </a:lstStyle>
          <a:p>
            <a:r>
              <a:rPr lang="en-US" dirty="0"/>
              <a:t>Heading goes here</a:t>
            </a:r>
          </a:p>
        </p:txBody>
      </p:sp>
      <p:cxnSp>
        <p:nvCxnSpPr>
          <p:cNvPr id="12" name="Straight Connector 11"/>
          <p:cNvCxnSpPr/>
          <p:nvPr userDrawn="1"/>
        </p:nvCxnSpPr>
        <p:spPr>
          <a:xfrm>
            <a:off x="610130" y="1155852"/>
            <a:ext cx="520014" cy="0"/>
          </a:xfrm>
          <a:prstGeom prst="line">
            <a:avLst/>
          </a:prstGeom>
          <a:ln>
            <a:solidFill>
              <a:srgbClr val="BB0000"/>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5"/>
          <p:cNvSpPr>
            <a:spLocks noGrp="1"/>
          </p:cNvSpPr>
          <p:nvPr>
            <p:ph type="sldNum" sz="quarter" idx="4"/>
          </p:nvPr>
        </p:nvSpPr>
        <p:spPr>
          <a:xfrm>
            <a:off x="-210863" y="6583363"/>
            <a:ext cx="593857" cy="274637"/>
          </a:xfrm>
          <a:prstGeom prst="rect">
            <a:avLst/>
          </a:prstGeom>
        </p:spPr>
        <p:txBody>
          <a:bodyPr/>
          <a:lstStyle>
            <a:lvl1pPr algn="r">
              <a:defRPr sz="800">
                <a:solidFill>
                  <a:srgbClr val="666666"/>
                </a:solidFill>
              </a:defRPr>
            </a:lvl1pPr>
          </a:lstStyle>
          <a:p>
            <a:fld id="{7E993FB2-EC5E-684F-95B2-25F06CCD4945}" type="slidenum">
              <a:rPr lang="en-US" smtClean="0"/>
              <a:pPr/>
              <a:t>‹#›</a:t>
            </a:fld>
            <a:r>
              <a:rPr lang="en-US" dirty="0">
                <a:solidFill>
                  <a:schemeClr val="accent1"/>
                </a:solidFill>
              </a:rPr>
              <a:t>  |</a:t>
            </a:r>
          </a:p>
        </p:txBody>
      </p:sp>
      <p:sp>
        <p:nvSpPr>
          <p:cNvPr id="15" name="Footer Placeholder 4"/>
          <p:cNvSpPr>
            <a:spLocks noGrp="1"/>
          </p:cNvSpPr>
          <p:nvPr>
            <p:ph type="ftr" sz="quarter" idx="3"/>
          </p:nvPr>
        </p:nvSpPr>
        <p:spPr>
          <a:xfrm>
            <a:off x="322522" y="6583363"/>
            <a:ext cx="5962685" cy="274637"/>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sp>
        <p:nvSpPr>
          <p:cNvPr id="17" name="Content Placeholder 4"/>
          <p:cNvSpPr>
            <a:spLocks noGrp="1"/>
          </p:cNvSpPr>
          <p:nvPr>
            <p:ph sz="quarter" idx="10" hasCustomPrompt="1"/>
          </p:nvPr>
        </p:nvSpPr>
        <p:spPr>
          <a:xfrm>
            <a:off x="489186" y="1381751"/>
            <a:ext cx="8199494" cy="4484002"/>
          </a:xfrm>
          <a:prstGeom prst="rect">
            <a:avLst/>
          </a:prstGeom>
        </p:spPr>
        <p:txBody>
          <a:bodyPr vert="horz"/>
          <a:lstStyle>
            <a:lvl1pPr marL="0" indent="0">
              <a:buNone/>
              <a:defRPr sz="1800"/>
            </a:lvl1pPr>
            <a:lvl2pPr marL="457200" indent="0">
              <a:buNone/>
              <a:defRPr sz="1800"/>
            </a:lvl2pPr>
            <a:lvl3pPr>
              <a:defRPr sz="1800"/>
            </a:lvl3pPr>
            <a:lvl4pPr>
              <a:defRPr sz="1400"/>
            </a:lvl4pPr>
            <a:lvl5pPr>
              <a:defRPr sz="1400"/>
            </a:lvl5pPr>
          </a:lstStyle>
          <a:p>
            <a:pPr lvl="0"/>
            <a:r>
              <a:rPr lang="en-US" dirty="0"/>
              <a:t>Body text goes here</a:t>
            </a:r>
          </a:p>
        </p:txBody>
      </p:sp>
    </p:spTree>
    <p:extLst>
      <p:ext uri="{BB962C8B-B14F-4D97-AF65-F5344CB8AC3E}">
        <p14:creationId xmlns:p14="http://schemas.microsoft.com/office/powerpoint/2010/main" val="25739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option 2-corner leav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139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13.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65853" y="6583363"/>
            <a:ext cx="5906911" cy="274637"/>
          </a:xfrm>
          <a:prstGeom prst="rect">
            <a:avLst/>
          </a:prstGeom>
        </p:spPr>
        <p:txBody>
          <a:bodyPr/>
          <a:lstStyle>
            <a:lvl1pPr>
              <a:defRPr sz="800">
                <a:solidFill>
                  <a:srgbClr val="666666"/>
                </a:solidFill>
              </a:defRPr>
            </a:lvl1pPr>
          </a:lstStyle>
          <a:p>
            <a:r>
              <a:rPr lang="en-US" dirty="0"/>
              <a:t>Trade Secret, Confidential, Proprietary, Do Not Copy  |  OSU Wexner Medical Center  © 2017</a:t>
            </a:r>
          </a:p>
        </p:txBody>
      </p:sp>
      <p:sp>
        <p:nvSpPr>
          <p:cNvPr id="12" name="Slide Number Placeholder 5"/>
          <p:cNvSpPr>
            <a:spLocks noGrp="1"/>
          </p:cNvSpPr>
          <p:nvPr>
            <p:ph type="sldNum" sz="quarter" idx="4"/>
          </p:nvPr>
        </p:nvSpPr>
        <p:spPr>
          <a:xfrm>
            <a:off x="8532519" y="6583363"/>
            <a:ext cx="502356" cy="274637"/>
          </a:xfrm>
          <a:prstGeom prst="rect">
            <a:avLst/>
          </a:prstGeom>
        </p:spPr>
        <p:txBody>
          <a:bodyPr/>
          <a:lstStyle>
            <a:lvl1pPr algn="r">
              <a:defRPr sz="800">
                <a:solidFill>
                  <a:srgbClr val="666666"/>
                </a:solidFill>
              </a:defRPr>
            </a:lvl1pPr>
          </a:lstStyle>
          <a:p>
            <a:fld id="{7E993FB2-EC5E-684F-95B2-25F06CCD49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92" r:id="rId2"/>
    <p:sldLayoutId id="2147483739" r:id="rId3"/>
    <p:sldLayoutId id="2147483790" r:id="rId4"/>
    <p:sldLayoutId id="2147483775" r:id="rId5"/>
    <p:sldLayoutId id="2147483789" r:id="rId6"/>
    <p:sldLayoutId id="2147483800" r:id="rId7"/>
    <p:sldLayoutId id="2147483801" r:id="rId8"/>
    <p:sldLayoutId id="2147483803" r:id="rId9"/>
    <p:sldLayoutId id="2147483802" r:id="rId10"/>
    <p:sldLayoutId id="2147483743" r:id="rId11"/>
    <p:sldLayoutId id="2147483804" r:id="rId12"/>
    <p:sldLayoutId id="2147483786" r:id="rId13"/>
    <p:sldLayoutId id="2147483805" r:id="rId14"/>
  </p:sldLayoutIdLst>
  <p:hf hdr="0" ftr="0" dt="0"/>
  <p:txStyles>
    <p:titleStyle>
      <a:lvl1pPr algn="l" rtl="0" eaLnBrk="0" fontAlgn="base" hangingPunct="0">
        <a:lnSpc>
          <a:spcPct val="85000"/>
        </a:lnSpc>
        <a:spcBef>
          <a:spcPct val="0"/>
        </a:spcBef>
        <a:spcAft>
          <a:spcPct val="0"/>
        </a:spcAft>
        <a:defRPr sz="2800"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p:titleStyle>
    <p:bodyStyle>
      <a:lvl1pPr marL="290513" indent="-290513" algn="l" rtl="0" eaLnBrk="0" fontAlgn="base" hangingPunct="0">
        <a:lnSpc>
          <a:spcPct val="85000"/>
        </a:lnSpc>
        <a:spcBef>
          <a:spcPts val="1200"/>
        </a:spcBef>
        <a:spcAft>
          <a:spcPct val="0"/>
        </a:spcAft>
        <a:buClr>
          <a:srgbClr val="B2B2B2"/>
        </a:buClr>
        <a:buFont typeface="Arial" panose="020B0604020202020204" pitchFamily="34" charset="0"/>
        <a:buChar char="•"/>
        <a:defRPr sz="24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Arial" panose="020B0604020202020204" pitchFamily="34" charset="0"/>
        <a:buChar char="‒"/>
        <a:defRPr sz="22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Arial" panose="020B0604020202020204" pitchFamily="34" charset="0"/>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Arial" panose="020B0604020202020204" pitchFamily="34" charset="0"/>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Arial" panose="020B0604020202020204" pitchFamily="34" charset="0"/>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4" name="Picture 10"/>
          <p:cNvPicPr>
            <a:picLocks noChangeAspect="1" noChangeArrowheads="1"/>
          </p:cNvPicPr>
          <p:nvPr userDrawn="1"/>
        </p:nvPicPr>
        <p:blipFill rotWithShape="1">
          <a:blip r:embed="rId24">
            <a:extLst>
              <a:ext uri="{28A0092B-C50C-407E-A947-70E740481C1C}">
                <a14:useLocalDpi xmlns:a14="http://schemas.microsoft.com/office/drawing/2010/main" val="0"/>
              </a:ext>
            </a:extLst>
          </a:blip>
          <a:srcRect l="6834" t="28969"/>
          <a:stretch/>
        </p:blipFill>
        <p:spPr bwMode="auto">
          <a:xfrm>
            <a:off x="-1588" y="0"/>
            <a:ext cx="8882743" cy="174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7"/>
          <p:cNvSpPr>
            <a:spLocks noChangeArrowheads="1"/>
          </p:cNvSpPr>
          <p:nvPr userDrawn="1"/>
        </p:nvSpPr>
        <p:spPr bwMode="auto">
          <a:xfrm>
            <a:off x="-1588" y="0"/>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
        <p:nvSpPr>
          <p:cNvPr id="5" name="Rectangle 8"/>
          <p:cNvSpPr>
            <a:spLocks noChangeArrowheads="1"/>
          </p:cNvSpPr>
          <p:nvPr userDrawn="1"/>
        </p:nvSpPr>
        <p:spPr bwMode="auto">
          <a:xfrm>
            <a:off x="-1588" y="6716713"/>
            <a:ext cx="9145588" cy="1428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BB0000"/>
              </a:solidFill>
              <a:latin typeface="Arial"/>
            </a:endParaRPr>
          </a:p>
        </p:txBody>
      </p:sp>
      <p:sp>
        <p:nvSpPr>
          <p:cNvPr id="41" name="Rectangle 5"/>
          <p:cNvSpPr>
            <a:spLocks noGrp="1" noChangeArrowheads="1"/>
          </p:cNvSpPr>
          <p:nvPr userDrawn="1">
            <p:ph type="dt" sz="half" idx="2"/>
          </p:nvPr>
        </p:nvSpPr>
        <p:spPr bwMode="auto">
          <a:xfrm>
            <a:off x="542925" y="6446044"/>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kern="0">
                <a:solidFill>
                  <a:schemeClr val="tx2">
                    <a:lumMod val="60000"/>
                    <a:lumOff val="40000"/>
                  </a:schemeClr>
                </a:solidFill>
                <a:latin typeface="+mn-lt"/>
              </a:defRPr>
            </a:lvl1pPr>
          </a:lstStyle>
          <a:p>
            <a:pPr>
              <a:defRPr/>
            </a:pPr>
            <a:endParaRPr lang="en-US">
              <a:solidFill>
                <a:srgbClr val="666666">
                  <a:lumMod val="60000"/>
                  <a:lumOff val="40000"/>
                </a:srgbClr>
              </a:solidFill>
            </a:endParaRPr>
          </a:p>
        </p:txBody>
      </p:sp>
      <p:sp>
        <p:nvSpPr>
          <p:cNvPr id="21507" name="Title Placeholder 43"/>
          <p:cNvSpPr>
            <a:spLocks noGrp="1"/>
          </p:cNvSpPr>
          <p:nvPr userDrawn="1">
            <p:ph type="title"/>
          </p:nvPr>
        </p:nvSpPr>
        <p:spPr bwMode="auto">
          <a:xfrm>
            <a:off x="457200" y="239713"/>
            <a:ext cx="8229600"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5" name="Slide Number Placeholder 44"/>
          <p:cNvSpPr>
            <a:spLocks noGrp="1"/>
          </p:cNvSpPr>
          <p:nvPr userDrawn="1">
            <p:ph type="sldNum" sz="quarter" idx="4"/>
          </p:nvPr>
        </p:nvSpPr>
        <p:spPr>
          <a:xfrm>
            <a:off x="34925" y="6453188"/>
            <a:ext cx="482600" cy="233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a:defRPr kumimoji="0" lang="en-US" sz="1000" b="0" i="0" u="none" strike="noStrike" kern="1200" cap="none" spc="0" normalizeH="0" baseline="0" noProof="0">
                <a:ln>
                  <a:noFill/>
                </a:ln>
                <a:solidFill>
                  <a:srgbClr val="A3A3A3"/>
                </a:solidFill>
                <a:effectLst/>
                <a:uLnTx/>
                <a:uFillTx/>
                <a:latin typeface="Arial" pitchFamily="34" charset="0"/>
                <a:ea typeface="+mn-ea"/>
                <a:cs typeface="+mn-cs"/>
              </a:defRPr>
            </a:lvl1pPr>
          </a:lstStyle>
          <a:p>
            <a:pPr>
              <a:defRPr/>
            </a:pPr>
            <a:fld id="{E69C68D7-4E82-4AD4-B701-D735FC9E44EC}" type="slidenum">
              <a:rPr smtClean="0"/>
              <a:pPr>
                <a:defRPr/>
              </a:pPr>
              <a:t>‹#›</a:t>
            </a:fld>
            <a:endParaRPr/>
          </a:p>
        </p:txBody>
      </p:sp>
      <p:sp>
        <p:nvSpPr>
          <p:cNvPr id="21509" name="Text Placeholder 49"/>
          <p:cNvSpPr>
            <a:spLocks noGrp="1"/>
          </p:cNvSpPr>
          <p:nvPr userDrawn="1">
            <p:ph type="body" idx="1"/>
          </p:nvPr>
        </p:nvSpPr>
        <p:spPr bwMode="auto">
          <a:xfrm>
            <a:off x="457200" y="125095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p:cNvGrpSpPr>
            <a:grpSpLocks noChangeAspect="1"/>
          </p:cNvGrpSpPr>
          <p:nvPr userDrawn="1"/>
        </p:nvGrpSpPr>
        <p:grpSpPr>
          <a:xfrm>
            <a:off x="6726513" y="6284187"/>
            <a:ext cx="2240825" cy="321860"/>
            <a:chOff x="487363" y="2840038"/>
            <a:chExt cx="8167687" cy="1173162"/>
          </a:xfrm>
        </p:grpSpPr>
        <p:sp>
          <p:nvSpPr>
            <p:cNvPr id="15" name="AutoShape 4"/>
            <p:cNvSpPr>
              <a:spLocks noChangeAspect="1" noChangeArrowheads="1" noTextEdit="1"/>
            </p:cNvSpPr>
            <p:nvPr userDrawn="1"/>
          </p:nvSpPr>
          <p:spPr bwMode="auto">
            <a:xfrm>
              <a:off x="487363" y="2843213"/>
              <a:ext cx="81676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7" name="Freeform 6"/>
            <p:cNvSpPr>
              <a:spLocks noEditPoints="1"/>
            </p:cNvSpPr>
            <p:nvPr userDrawn="1"/>
          </p:nvSpPr>
          <p:spPr bwMode="auto">
            <a:xfrm>
              <a:off x="531813" y="2892425"/>
              <a:ext cx="803275" cy="1068387"/>
            </a:xfrm>
            <a:custGeom>
              <a:avLst/>
              <a:gdLst>
                <a:gd name="T0" fmla="*/ 126 w 506"/>
                <a:gd name="T1" fmla="*/ 172 h 673"/>
                <a:gd name="T2" fmla="*/ 175 w 506"/>
                <a:gd name="T3" fmla="*/ 125 h 673"/>
                <a:gd name="T4" fmla="*/ 333 w 506"/>
                <a:gd name="T5" fmla="*/ 125 h 673"/>
                <a:gd name="T6" fmla="*/ 383 w 506"/>
                <a:gd name="T7" fmla="*/ 172 h 673"/>
                <a:gd name="T8" fmla="*/ 383 w 506"/>
                <a:gd name="T9" fmla="*/ 500 h 673"/>
                <a:gd name="T10" fmla="*/ 333 w 506"/>
                <a:gd name="T11" fmla="*/ 548 h 673"/>
                <a:gd name="T12" fmla="*/ 175 w 506"/>
                <a:gd name="T13" fmla="*/ 548 h 673"/>
                <a:gd name="T14" fmla="*/ 126 w 506"/>
                <a:gd name="T15" fmla="*/ 500 h 673"/>
                <a:gd name="T16" fmla="*/ 126 w 506"/>
                <a:gd name="T17" fmla="*/ 172 h 673"/>
                <a:gd name="T18" fmla="*/ 126 w 506"/>
                <a:gd name="T19" fmla="*/ 172 h 673"/>
                <a:gd name="T20" fmla="*/ 506 w 506"/>
                <a:gd name="T21" fmla="*/ 120 h 673"/>
                <a:gd name="T22" fmla="*/ 385 w 506"/>
                <a:gd name="T23" fmla="*/ 0 h 673"/>
                <a:gd name="T24" fmla="*/ 123 w 506"/>
                <a:gd name="T25" fmla="*/ 0 h 673"/>
                <a:gd name="T26" fmla="*/ 0 w 506"/>
                <a:gd name="T27" fmla="*/ 120 h 673"/>
                <a:gd name="T28" fmla="*/ 0 w 506"/>
                <a:gd name="T29" fmla="*/ 552 h 673"/>
                <a:gd name="T30" fmla="*/ 123 w 506"/>
                <a:gd name="T31" fmla="*/ 673 h 673"/>
                <a:gd name="T32" fmla="*/ 385 w 506"/>
                <a:gd name="T33" fmla="*/ 673 h 673"/>
                <a:gd name="T34" fmla="*/ 506 w 506"/>
                <a:gd name="T35" fmla="*/ 552 h 673"/>
                <a:gd name="T36" fmla="*/ 506 w 506"/>
                <a:gd name="T37" fmla="*/ 120 h 673"/>
                <a:gd name="T38" fmla="*/ 506 w 506"/>
                <a:gd name="T39" fmla="*/ 12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3">
                  <a:moveTo>
                    <a:pt x="126" y="172"/>
                  </a:moveTo>
                  <a:lnTo>
                    <a:pt x="175" y="125"/>
                  </a:lnTo>
                  <a:lnTo>
                    <a:pt x="333" y="125"/>
                  </a:lnTo>
                  <a:lnTo>
                    <a:pt x="383" y="172"/>
                  </a:lnTo>
                  <a:lnTo>
                    <a:pt x="383" y="500"/>
                  </a:lnTo>
                  <a:lnTo>
                    <a:pt x="333" y="548"/>
                  </a:lnTo>
                  <a:lnTo>
                    <a:pt x="175" y="548"/>
                  </a:lnTo>
                  <a:lnTo>
                    <a:pt x="126" y="500"/>
                  </a:lnTo>
                  <a:lnTo>
                    <a:pt x="126" y="172"/>
                  </a:lnTo>
                  <a:lnTo>
                    <a:pt x="126" y="172"/>
                  </a:lnTo>
                  <a:close/>
                  <a:moveTo>
                    <a:pt x="506" y="120"/>
                  </a:moveTo>
                  <a:lnTo>
                    <a:pt x="385" y="0"/>
                  </a:lnTo>
                  <a:lnTo>
                    <a:pt x="123" y="0"/>
                  </a:lnTo>
                  <a:lnTo>
                    <a:pt x="0" y="120"/>
                  </a:lnTo>
                  <a:lnTo>
                    <a:pt x="0" y="552"/>
                  </a:lnTo>
                  <a:lnTo>
                    <a:pt x="123" y="673"/>
                  </a:lnTo>
                  <a:lnTo>
                    <a:pt x="385" y="673"/>
                  </a:lnTo>
                  <a:lnTo>
                    <a:pt x="506" y="552"/>
                  </a:lnTo>
                  <a:lnTo>
                    <a:pt x="506" y="120"/>
                  </a:lnTo>
                  <a:lnTo>
                    <a:pt x="506" y="120"/>
                  </a:lnTo>
                  <a:close/>
                </a:path>
              </a:pathLst>
            </a:custGeom>
            <a:solidFill>
              <a:srgbClr val="B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sp>
          <p:nvSpPr>
            <p:cNvPr id="18" name="Freeform 7"/>
            <p:cNvSpPr>
              <a:spLocks noEditPoints="1"/>
            </p:cNvSpPr>
            <p:nvPr userDrawn="1"/>
          </p:nvSpPr>
          <p:spPr bwMode="auto">
            <a:xfrm>
              <a:off x="487363" y="2840038"/>
              <a:ext cx="8167687" cy="1169989"/>
            </a:xfrm>
            <a:custGeom>
              <a:avLst/>
              <a:gdLst>
                <a:gd name="T0" fmla="*/ 397 w 2178"/>
                <a:gd name="T1" fmla="*/ 289 h 312"/>
                <a:gd name="T2" fmla="*/ 430 w 2178"/>
                <a:gd name="T3" fmla="*/ 253 h 312"/>
                <a:gd name="T4" fmla="*/ 493 w 2178"/>
                <a:gd name="T5" fmla="*/ 256 h 312"/>
                <a:gd name="T6" fmla="*/ 535 w 2178"/>
                <a:gd name="T7" fmla="*/ 289 h 312"/>
                <a:gd name="T8" fmla="*/ 608 w 2178"/>
                <a:gd name="T9" fmla="*/ 282 h 312"/>
                <a:gd name="T10" fmla="*/ 678 w 2178"/>
                <a:gd name="T11" fmla="*/ 225 h 312"/>
                <a:gd name="T12" fmla="*/ 660 w 2178"/>
                <a:gd name="T13" fmla="*/ 232 h 312"/>
                <a:gd name="T14" fmla="*/ 761 w 2178"/>
                <a:gd name="T15" fmla="*/ 289 h 312"/>
                <a:gd name="T16" fmla="*/ 814 w 2178"/>
                <a:gd name="T17" fmla="*/ 282 h 312"/>
                <a:gd name="T18" fmla="*/ 858 w 2178"/>
                <a:gd name="T19" fmla="*/ 225 h 312"/>
                <a:gd name="T20" fmla="*/ 923 w 2178"/>
                <a:gd name="T21" fmla="*/ 289 h 312"/>
                <a:gd name="T22" fmla="*/ 941 w 2178"/>
                <a:gd name="T23" fmla="*/ 257 h 312"/>
                <a:gd name="T24" fmla="*/ 1061 w 2178"/>
                <a:gd name="T25" fmla="*/ 289 h 312"/>
                <a:gd name="T26" fmla="*/ 1103 w 2178"/>
                <a:gd name="T27" fmla="*/ 282 h 312"/>
                <a:gd name="T28" fmla="*/ 1182 w 2178"/>
                <a:gd name="T29" fmla="*/ 277 h 312"/>
                <a:gd name="T30" fmla="*/ 1197 w 2178"/>
                <a:gd name="T31" fmla="*/ 232 h 312"/>
                <a:gd name="T32" fmla="*/ 1287 w 2178"/>
                <a:gd name="T33" fmla="*/ 289 h 312"/>
                <a:gd name="T34" fmla="*/ 1351 w 2178"/>
                <a:gd name="T35" fmla="*/ 225 h 312"/>
                <a:gd name="T36" fmla="*/ 1367 w 2178"/>
                <a:gd name="T37" fmla="*/ 232 h 312"/>
                <a:gd name="T38" fmla="*/ 1433 w 2178"/>
                <a:gd name="T39" fmla="*/ 264 h 312"/>
                <a:gd name="T40" fmla="*/ 59 w 2178"/>
                <a:gd name="T41" fmla="*/ 0 h 312"/>
                <a:gd name="T42" fmla="*/ 61 w 2178"/>
                <a:gd name="T43" fmla="*/ 307 h 312"/>
                <a:gd name="T44" fmla="*/ 150 w 2178"/>
                <a:gd name="T45" fmla="*/ 238 h 312"/>
                <a:gd name="T46" fmla="*/ 147 w 2178"/>
                <a:gd name="T47" fmla="*/ 80 h 312"/>
                <a:gd name="T48" fmla="*/ 1628 w 2178"/>
                <a:gd name="T49" fmla="*/ 46 h 312"/>
                <a:gd name="T50" fmla="*/ 1515 w 2178"/>
                <a:gd name="T51" fmla="*/ 107 h 312"/>
                <a:gd name="T52" fmla="*/ 1518 w 2178"/>
                <a:gd name="T53" fmla="*/ 39 h 312"/>
                <a:gd name="T54" fmla="*/ 1438 w 2178"/>
                <a:gd name="T55" fmla="*/ 117 h 312"/>
                <a:gd name="T56" fmla="*/ 1441 w 2178"/>
                <a:gd name="T57" fmla="*/ 107 h 312"/>
                <a:gd name="T58" fmla="*/ 1713 w 2178"/>
                <a:gd name="T59" fmla="*/ 48 h 312"/>
                <a:gd name="T60" fmla="*/ 1634 w 2178"/>
                <a:gd name="T61" fmla="*/ 46 h 312"/>
                <a:gd name="T62" fmla="*/ 1974 w 2178"/>
                <a:gd name="T63" fmla="*/ 107 h 312"/>
                <a:gd name="T64" fmla="*/ 2066 w 2178"/>
                <a:gd name="T65" fmla="*/ 109 h 312"/>
                <a:gd name="T66" fmla="*/ 2122 w 2178"/>
                <a:gd name="T67" fmla="*/ 82 h 312"/>
                <a:gd name="T68" fmla="*/ 2138 w 2178"/>
                <a:gd name="T69" fmla="*/ 39 h 312"/>
                <a:gd name="T70" fmla="*/ 1953 w 2178"/>
                <a:gd name="T71" fmla="*/ 94 h 312"/>
                <a:gd name="T72" fmla="*/ 1920 w 2178"/>
                <a:gd name="T73" fmla="*/ 107 h 312"/>
                <a:gd name="T74" fmla="*/ 1855 w 2178"/>
                <a:gd name="T75" fmla="*/ 98 h 312"/>
                <a:gd name="T76" fmla="*/ 1819 w 2178"/>
                <a:gd name="T77" fmla="*/ 48 h 312"/>
                <a:gd name="T78" fmla="*/ 1839 w 2178"/>
                <a:gd name="T79" fmla="*/ 73 h 312"/>
                <a:gd name="T80" fmla="*/ 1784 w 2178"/>
                <a:gd name="T81" fmla="*/ 61 h 312"/>
                <a:gd name="T82" fmla="*/ 1741 w 2178"/>
                <a:gd name="T83" fmla="*/ 48 h 312"/>
                <a:gd name="T84" fmla="*/ 1323 w 2178"/>
                <a:gd name="T85" fmla="*/ 80 h 312"/>
                <a:gd name="T86" fmla="*/ 1342 w 2178"/>
                <a:gd name="T87" fmla="*/ 39 h 312"/>
                <a:gd name="T88" fmla="*/ 557 w 2178"/>
                <a:gd name="T89" fmla="*/ 106 h 312"/>
                <a:gd name="T90" fmla="*/ 557 w 2178"/>
                <a:gd name="T91" fmla="*/ 49 h 312"/>
                <a:gd name="T92" fmla="*/ 566 w 2178"/>
                <a:gd name="T93" fmla="*/ 95 h 312"/>
                <a:gd name="T94" fmla="*/ 327 w 2178"/>
                <a:gd name="T95" fmla="*/ 28 h 312"/>
                <a:gd name="T96" fmla="*/ 399 w 2178"/>
                <a:gd name="T97" fmla="*/ 40 h 312"/>
                <a:gd name="T98" fmla="*/ 757 w 2178"/>
                <a:gd name="T99" fmla="*/ 109 h 312"/>
                <a:gd name="T100" fmla="*/ 768 w 2178"/>
                <a:gd name="T101" fmla="*/ 71 h 312"/>
                <a:gd name="T102" fmla="*/ 750 w 2178"/>
                <a:gd name="T103" fmla="*/ 116 h 312"/>
                <a:gd name="T104" fmla="*/ 480 w 2178"/>
                <a:gd name="T105" fmla="*/ 107 h 312"/>
                <a:gd name="T106" fmla="*/ 445 w 2178"/>
                <a:gd name="T107" fmla="*/ 39 h 312"/>
                <a:gd name="T108" fmla="*/ 1226 w 2178"/>
                <a:gd name="T109" fmla="*/ 107 h 312"/>
                <a:gd name="T110" fmla="*/ 1200 w 2178"/>
                <a:gd name="T111" fmla="*/ 39 h 312"/>
                <a:gd name="T112" fmla="*/ 1093 w 2178"/>
                <a:gd name="T113" fmla="*/ 107 h 312"/>
                <a:gd name="T114" fmla="*/ 1147 w 2178"/>
                <a:gd name="T115" fmla="*/ 116 h 312"/>
                <a:gd name="T116" fmla="*/ 1168 w 2178"/>
                <a:gd name="T117" fmla="*/ 39 h 312"/>
                <a:gd name="T118" fmla="*/ 1011 w 2178"/>
                <a:gd name="T119" fmla="*/ 27 h 312"/>
                <a:gd name="T120" fmla="*/ 984 w 2178"/>
                <a:gd name="T121" fmla="*/ 91 h 312"/>
                <a:gd name="T122" fmla="*/ 806 w 2178"/>
                <a:gd name="T123" fmla="*/ 46 h 312"/>
                <a:gd name="T124" fmla="*/ 890 w 2178"/>
                <a:gd name="T125" fmla="*/ 1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78" h="312">
                  <a:moveTo>
                    <a:pt x="393" y="278"/>
                  </a:moveTo>
                  <a:cubicBezTo>
                    <a:pt x="378" y="225"/>
                    <a:pt x="378" y="225"/>
                    <a:pt x="378" y="225"/>
                  </a:cubicBezTo>
                  <a:cubicBezTo>
                    <a:pt x="371" y="225"/>
                    <a:pt x="371" y="225"/>
                    <a:pt x="371" y="225"/>
                  </a:cubicBezTo>
                  <a:cubicBezTo>
                    <a:pt x="357" y="278"/>
                    <a:pt x="357" y="278"/>
                    <a:pt x="357" y="278"/>
                  </a:cubicBezTo>
                  <a:cubicBezTo>
                    <a:pt x="343" y="225"/>
                    <a:pt x="343" y="225"/>
                    <a:pt x="343" y="225"/>
                  </a:cubicBezTo>
                  <a:cubicBezTo>
                    <a:pt x="334" y="225"/>
                    <a:pt x="334" y="225"/>
                    <a:pt x="334" y="225"/>
                  </a:cubicBezTo>
                  <a:cubicBezTo>
                    <a:pt x="352" y="289"/>
                    <a:pt x="352" y="289"/>
                    <a:pt x="352" y="289"/>
                  </a:cubicBezTo>
                  <a:cubicBezTo>
                    <a:pt x="361" y="289"/>
                    <a:pt x="361" y="289"/>
                    <a:pt x="361" y="289"/>
                  </a:cubicBezTo>
                  <a:cubicBezTo>
                    <a:pt x="375" y="237"/>
                    <a:pt x="375" y="237"/>
                    <a:pt x="375" y="237"/>
                  </a:cubicBezTo>
                  <a:cubicBezTo>
                    <a:pt x="389" y="289"/>
                    <a:pt x="389" y="289"/>
                    <a:pt x="389" y="289"/>
                  </a:cubicBezTo>
                  <a:cubicBezTo>
                    <a:pt x="397" y="289"/>
                    <a:pt x="397" y="289"/>
                    <a:pt x="397" y="289"/>
                  </a:cubicBezTo>
                  <a:cubicBezTo>
                    <a:pt x="416" y="225"/>
                    <a:pt x="416" y="225"/>
                    <a:pt x="416" y="225"/>
                  </a:cubicBezTo>
                  <a:cubicBezTo>
                    <a:pt x="407" y="225"/>
                    <a:pt x="407" y="225"/>
                    <a:pt x="407" y="225"/>
                  </a:cubicBezTo>
                  <a:lnTo>
                    <a:pt x="393" y="278"/>
                  </a:lnTo>
                  <a:close/>
                  <a:moveTo>
                    <a:pt x="422" y="289"/>
                  </a:moveTo>
                  <a:cubicBezTo>
                    <a:pt x="464" y="289"/>
                    <a:pt x="464" y="289"/>
                    <a:pt x="464" y="289"/>
                  </a:cubicBezTo>
                  <a:cubicBezTo>
                    <a:pt x="464" y="282"/>
                    <a:pt x="464" y="282"/>
                    <a:pt x="464" y="282"/>
                  </a:cubicBezTo>
                  <a:cubicBezTo>
                    <a:pt x="430" y="282"/>
                    <a:pt x="430" y="282"/>
                    <a:pt x="430" y="282"/>
                  </a:cubicBezTo>
                  <a:cubicBezTo>
                    <a:pt x="430" y="260"/>
                    <a:pt x="430" y="260"/>
                    <a:pt x="430" y="260"/>
                  </a:cubicBezTo>
                  <a:cubicBezTo>
                    <a:pt x="463" y="260"/>
                    <a:pt x="463" y="260"/>
                    <a:pt x="463" y="260"/>
                  </a:cubicBezTo>
                  <a:cubicBezTo>
                    <a:pt x="463" y="253"/>
                    <a:pt x="463" y="253"/>
                    <a:pt x="463" y="253"/>
                  </a:cubicBezTo>
                  <a:cubicBezTo>
                    <a:pt x="430" y="253"/>
                    <a:pt x="430" y="253"/>
                    <a:pt x="430" y="253"/>
                  </a:cubicBezTo>
                  <a:cubicBezTo>
                    <a:pt x="430" y="232"/>
                    <a:pt x="430" y="232"/>
                    <a:pt x="430" y="232"/>
                  </a:cubicBezTo>
                  <a:cubicBezTo>
                    <a:pt x="464" y="232"/>
                    <a:pt x="464" y="232"/>
                    <a:pt x="464" y="232"/>
                  </a:cubicBezTo>
                  <a:cubicBezTo>
                    <a:pt x="464" y="225"/>
                    <a:pt x="464" y="225"/>
                    <a:pt x="464" y="225"/>
                  </a:cubicBezTo>
                  <a:cubicBezTo>
                    <a:pt x="422" y="225"/>
                    <a:pt x="422" y="225"/>
                    <a:pt x="422" y="225"/>
                  </a:cubicBezTo>
                  <a:lnTo>
                    <a:pt x="422" y="289"/>
                  </a:lnTo>
                  <a:close/>
                  <a:moveTo>
                    <a:pt x="527" y="225"/>
                  </a:moveTo>
                  <a:cubicBezTo>
                    <a:pt x="517" y="225"/>
                    <a:pt x="517" y="225"/>
                    <a:pt x="517" y="225"/>
                  </a:cubicBezTo>
                  <a:cubicBezTo>
                    <a:pt x="498" y="251"/>
                    <a:pt x="498" y="251"/>
                    <a:pt x="498" y="251"/>
                  </a:cubicBezTo>
                  <a:cubicBezTo>
                    <a:pt x="479" y="225"/>
                    <a:pt x="479" y="225"/>
                    <a:pt x="479" y="225"/>
                  </a:cubicBezTo>
                  <a:cubicBezTo>
                    <a:pt x="470" y="225"/>
                    <a:pt x="470" y="225"/>
                    <a:pt x="470" y="225"/>
                  </a:cubicBezTo>
                  <a:cubicBezTo>
                    <a:pt x="493" y="256"/>
                    <a:pt x="493" y="256"/>
                    <a:pt x="493" y="256"/>
                  </a:cubicBezTo>
                  <a:cubicBezTo>
                    <a:pt x="468" y="289"/>
                    <a:pt x="468" y="289"/>
                    <a:pt x="468" y="289"/>
                  </a:cubicBezTo>
                  <a:cubicBezTo>
                    <a:pt x="478" y="289"/>
                    <a:pt x="478" y="289"/>
                    <a:pt x="478" y="289"/>
                  </a:cubicBezTo>
                  <a:cubicBezTo>
                    <a:pt x="498" y="262"/>
                    <a:pt x="498" y="262"/>
                    <a:pt x="498" y="262"/>
                  </a:cubicBezTo>
                  <a:cubicBezTo>
                    <a:pt x="519" y="289"/>
                    <a:pt x="519" y="289"/>
                    <a:pt x="519" y="289"/>
                  </a:cubicBezTo>
                  <a:cubicBezTo>
                    <a:pt x="528" y="289"/>
                    <a:pt x="528" y="289"/>
                    <a:pt x="528" y="289"/>
                  </a:cubicBezTo>
                  <a:cubicBezTo>
                    <a:pt x="503" y="256"/>
                    <a:pt x="503" y="256"/>
                    <a:pt x="503" y="256"/>
                  </a:cubicBezTo>
                  <a:lnTo>
                    <a:pt x="527" y="225"/>
                  </a:lnTo>
                  <a:close/>
                  <a:moveTo>
                    <a:pt x="580" y="275"/>
                  </a:moveTo>
                  <a:cubicBezTo>
                    <a:pt x="543" y="225"/>
                    <a:pt x="543" y="225"/>
                    <a:pt x="543" y="225"/>
                  </a:cubicBezTo>
                  <a:cubicBezTo>
                    <a:pt x="535" y="225"/>
                    <a:pt x="535" y="225"/>
                    <a:pt x="535" y="225"/>
                  </a:cubicBezTo>
                  <a:cubicBezTo>
                    <a:pt x="535" y="289"/>
                    <a:pt x="535" y="289"/>
                    <a:pt x="535" y="289"/>
                  </a:cubicBezTo>
                  <a:cubicBezTo>
                    <a:pt x="543" y="289"/>
                    <a:pt x="543" y="289"/>
                    <a:pt x="543" y="289"/>
                  </a:cubicBezTo>
                  <a:cubicBezTo>
                    <a:pt x="543" y="238"/>
                    <a:pt x="543" y="238"/>
                    <a:pt x="543" y="238"/>
                  </a:cubicBezTo>
                  <a:cubicBezTo>
                    <a:pt x="580" y="289"/>
                    <a:pt x="580" y="289"/>
                    <a:pt x="580" y="289"/>
                  </a:cubicBezTo>
                  <a:cubicBezTo>
                    <a:pt x="588" y="289"/>
                    <a:pt x="588" y="289"/>
                    <a:pt x="588" y="289"/>
                  </a:cubicBezTo>
                  <a:cubicBezTo>
                    <a:pt x="588" y="225"/>
                    <a:pt x="588" y="225"/>
                    <a:pt x="588" y="225"/>
                  </a:cubicBezTo>
                  <a:cubicBezTo>
                    <a:pt x="580" y="225"/>
                    <a:pt x="580" y="225"/>
                    <a:pt x="580" y="225"/>
                  </a:cubicBezTo>
                  <a:lnTo>
                    <a:pt x="580" y="275"/>
                  </a:lnTo>
                  <a:close/>
                  <a:moveTo>
                    <a:pt x="600" y="289"/>
                  </a:moveTo>
                  <a:cubicBezTo>
                    <a:pt x="642" y="289"/>
                    <a:pt x="642" y="289"/>
                    <a:pt x="642" y="289"/>
                  </a:cubicBezTo>
                  <a:cubicBezTo>
                    <a:pt x="642" y="282"/>
                    <a:pt x="642" y="282"/>
                    <a:pt x="642" y="282"/>
                  </a:cubicBezTo>
                  <a:cubicBezTo>
                    <a:pt x="608" y="282"/>
                    <a:pt x="608" y="282"/>
                    <a:pt x="608" y="282"/>
                  </a:cubicBezTo>
                  <a:cubicBezTo>
                    <a:pt x="608" y="260"/>
                    <a:pt x="608" y="260"/>
                    <a:pt x="608" y="260"/>
                  </a:cubicBezTo>
                  <a:cubicBezTo>
                    <a:pt x="641" y="260"/>
                    <a:pt x="641" y="260"/>
                    <a:pt x="641" y="260"/>
                  </a:cubicBezTo>
                  <a:cubicBezTo>
                    <a:pt x="641" y="253"/>
                    <a:pt x="641" y="253"/>
                    <a:pt x="641" y="253"/>
                  </a:cubicBezTo>
                  <a:cubicBezTo>
                    <a:pt x="608" y="253"/>
                    <a:pt x="608" y="253"/>
                    <a:pt x="608" y="253"/>
                  </a:cubicBezTo>
                  <a:cubicBezTo>
                    <a:pt x="608" y="232"/>
                    <a:pt x="608" y="232"/>
                    <a:pt x="608" y="232"/>
                  </a:cubicBezTo>
                  <a:cubicBezTo>
                    <a:pt x="642" y="232"/>
                    <a:pt x="642" y="232"/>
                    <a:pt x="642" y="232"/>
                  </a:cubicBezTo>
                  <a:cubicBezTo>
                    <a:pt x="642" y="225"/>
                    <a:pt x="642" y="225"/>
                    <a:pt x="642" y="225"/>
                  </a:cubicBezTo>
                  <a:cubicBezTo>
                    <a:pt x="600" y="225"/>
                    <a:pt x="600" y="225"/>
                    <a:pt x="600" y="225"/>
                  </a:cubicBezTo>
                  <a:lnTo>
                    <a:pt x="600" y="289"/>
                  </a:lnTo>
                  <a:close/>
                  <a:moveTo>
                    <a:pt x="698" y="244"/>
                  </a:moveTo>
                  <a:cubicBezTo>
                    <a:pt x="698" y="233"/>
                    <a:pt x="690" y="225"/>
                    <a:pt x="678" y="225"/>
                  </a:cubicBezTo>
                  <a:cubicBezTo>
                    <a:pt x="652" y="225"/>
                    <a:pt x="652" y="225"/>
                    <a:pt x="652" y="225"/>
                  </a:cubicBezTo>
                  <a:cubicBezTo>
                    <a:pt x="652" y="289"/>
                    <a:pt x="652" y="289"/>
                    <a:pt x="652" y="289"/>
                  </a:cubicBezTo>
                  <a:cubicBezTo>
                    <a:pt x="660" y="289"/>
                    <a:pt x="660" y="289"/>
                    <a:pt x="660" y="289"/>
                  </a:cubicBezTo>
                  <a:cubicBezTo>
                    <a:pt x="660" y="264"/>
                    <a:pt x="660" y="264"/>
                    <a:pt x="660" y="264"/>
                  </a:cubicBezTo>
                  <a:cubicBezTo>
                    <a:pt x="673" y="264"/>
                    <a:pt x="673" y="264"/>
                    <a:pt x="673" y="264"/>
                  </a:cubicBezTo>
                  <a:cubicBezTo>
                    <a:pt x="689" y="289"/>
                    <a:pt x="689" y="289"/>
                    <a:pt x="689" y="289"/>
                  </a:cubicBezTo>
                  <a:cubicBezTo>
                    <a:pt x="699" y="289"/>
                    <a:pt x="699" y="289"/>
                    <a:pt x="699" y="289"/>
                  </a:cubicBezTo>
                  <a:cubicBezTo>
                    <a:pt x="682" y="263"/>
                    <a:pt x="682" y="263"/>
                    <a:pt x="682" y="263"/>
                  </a:cubicBezTo>
                  <a:cubicBezTo>
                    <a:pt x="690" y="262"/>
                    <a:pt x="698" y="256"/>
                    <a:pt x="698" y="244"/>
                  </a:cubicBezTo>
                  <a:close/>
                  <a:moveTo>
                    <a:pt x="660" y="257"/>
                  </a:moveTo>
                  <a:cubicBezTo>
                    <a:pt x="660" y="232"/>
                    <a:pt x="660" y="232"/>
                    <a:pt x="660" y="232"/>
                  </a:cubicBezTo>
                  <a:cubicBezTo>
                    <a:pt x="677" y="232"/>
                    <a:pt x="677" y="232"/>
                    <a:pt x="677" y="232"/>
                  </a:cubicBezTo>
                  <a:cubicBezTo>
                    <a:pt x="685" y="232"/>
                    <a:pt x="690" y="237"/>
                    <a:pt x="690" y="244"/>
                  </a:cubicBezTo>
                  <a:cubicBezTo>
                    <a:pt x="690" y="252"/>
                    <a:pt x="685" y="257"/>
                    <a:pt x="677" y="257"/>
                  </a:cubicBezTo>
                  <a:lnTo>
                    <a:pt x="660" y="257"/>
                  </a:lnTo>
                  <a:close/>
                  <a:moveTo>
                    <a:pt x="762" y="274"/>
                  </a:moveTo>
                  <a:cubicBezTo>
                    <a:pt x="742" y="225"/>
                    <a:pt x="742" y="225"/>
                    <a:pt x="742" y="225"/>
                  </a:cubicBezTo>
                  <a:cubicBezTo>
                    <a:pt x="731" y="225"/>
                    <a:pt x="731" y="225"/>
                    <a:pt x="731" y="225"/>
                  </a:cubicBezTo>
                  <a:cubicBezTo>
                    <a:pt x="731" y="289"/>
                    <a:pt x="731" y="289"/>
                    <a:pt x="731" y="289"/>
                  </a:cubicBezTo>
                  <a:cubicBezTo>
                    <a:pt x="739" y="289"/>
                    <a:pt x="739" y="289"/>
                    <a:pt x="739" y="289"/>
                  </a:cubicBezTo>
                  <a:cubicBezTo>
                    <a:pt x="739" y="235"/>
                    <a:pt x="739" y="235"/>
                    <a:pt x="739" y="235"/>
                  </a:cubicBezTo>
                  <a:cubicBezTo>
                    <a:pt x="761" y="289"/>
                    <a:pt x="761" y="289"/>
                    <a:pt x="761" y="289"/>
                  </a:cubicBezTo>
                  <a:cubicBezTo>
                    <a:pt x="764" y="289"/>
                    <a:pt x="764" y="289"/>
                    <a:pt x="764" y="289"/>
                  </a:cubicBezTo>
                  <a:cubicBezTo>
                    <a:pt x="786" y="235"/>
                    <a:pt x="786" y="235"/>
                    <a:pt x="786" y="235"/>
                  </a:cubicBezTo>
                  <a:cubicBezTo>
                    <a:pt x="786" y="289"/>
                    <a:pt x="786" y="289"/>
                    <a:pt x="786" y="289"/>
                  </a:cubicBezTo>
                  <a:cubicBezTo>
                    <a:pt x="794" y="289"/>
                    <a:pt x="794" y="289"/>
                    <a:pt x="794" y="289"/>
                  </a:cubicBezTo>
                  <a:cubicBezTo>
                    <a:pt x="794" y="225"/>
                    <a:pt x="794" y="225"/>
                    <a:pt x="794" y="225"/>
                  </a:cubicBezTo>
                  <a:cubicBezTo>
                    <a:pt x="782" y="225"/>
                    <a:pt x="782" y="225"/>
                    <a:pt x="782" y="225"/>
                  </a:cubicBezTo>
                  <a:lnTo>
                    <a:pt x="762" y="274"/>
                  </a:lnTo>
                  <a:close/>
                  <a:moveTo>
                    <a:pt x="806" y="289"/>
                  </a:moveTo>
                  <a:cubicBezTo>
                    <a:pt x="848" y="289"/>
                    <a:pt x="848" y="289"/>
                    <a:pt x="848" y="289"/>
                  </a:cubicBezTo>
                  <a:cubicBezTo>
                    <a:pt x="848" y="282"/>
                    <a:pt x="848" y="282"/>
                    <a:pt x="848" y="282"/>
                  </a:cubicBezTo>
                  <a:cubicBezTo>
                    <a:pt x="814" y="282"/>
                    <a:pt x="814" y="282"/>
                    <a:pt x="814" y="282"/>
                  </a:cubicBezTo>
                  <a:cubicBezTo>
                    <a:pt x="814" y="260"/>
                    <a:pt x="814" y="260"/>
                    <a:pt x="814" y="260"/>
                  </a:cubicBezTo>
                  <a:cubicBezTo>
                    <a:pt x="847" y="260"/>
                    <a:pt x="847" y="260"/>
                    <a:pt x="847" y="260"/>
                  </a:cubicBezTo>
                  <a:cubicBezTo>
                    <a:pt x="847" y="253"/>
                    <a:pt x="847" y="253"/>
                    <a:pt x="847" y="253"/>
                  </a:cubicBezTo>
                  <a:cubicBezTo>
                    <a:pt x="814" y="253"/>
                    <a:pt x="814" y="253"/>
                    <a:pt x="814" y="253"/>
                  </a:cubicBezTo>
                  <a:cubicBezTo>
                    <a:pt x="814" y="232"/>
                    <a:pt x="814" y="232"/>
                    <a:pt x="814" y="232"/>
                  </a:cubicBezTo>
                  <a:cubicBezTo>
                    <a:pt x="848" y="232"/>
                    <a:pt x="848" y="232"/>
                    <a:pt x="848" y="232"/>
                  </a:cubicBezTo>
                  <a:cubicBezTo>
                    <a:pt x="848" y="225"/>
                    <a:pt x="848" y="225"/>
                    <a:pt x="848" y="225"/>
                  </a:cubicBezTo>
                  <a:cubicBezTo>
                    <a:pt x="806" y="225"/>
                    <a:pt x="806" y="225"/>
                    <a:pt x="806" y="225"/>
                  </a:cubicBezTo>
                  <a:lnTo>
                    <a:pt x="806" y="289"/>
                  </a:lnTo>
                  <a:close/>
                  <a:moveTo>
                    <a:pt x="880" y="225"/>
                  </a:moveTo>
                  <a:cubicBezTo>
                    <a:pt x="858" y="225"/>
                    <a:pt x="858" y="225"/>
                    <a:pt x="858" y="225"/>
                  </a:cubicBezTo>
                  <a:cubicBezTo>
                    <a:pt x="858" y="289"/>
                    <a:pt x="858" y="289"/>
                    <a:pt x="858" y="289"/>
                  </a:cubicBezTo>
                  <a:cubicBezTo>
                    <a:pt x="880" y="289"/>
                    <a:pt x="880" y="289"/>
                    <a:pt x="880" y="289"/>
                  </a:cubicBezTo>
                  <a:cubicBezTo>
                    <a:pt x="900" y="289"/>
                    <a:pt x="913" y="275"/>
                    <a:pt x="913" y="257"/>
                  </a:cubicBezTo>
                  <a:cubicBezTo>
                    <a:pt x="913" y="239"/>
                    <a:pt x="900" y="225"/>
                    <a:pt x="880" y="225"/>
                  </a:cubicBezTo>
                  <a:close/>
                  <a:moveTo>
                    <a:pt x="880" y="282"/>
                  </a:moveTo>
                  <a:cubicBezTo>
                    <a:pt x="866" y="282"/>
                    <a:pt x="866" y="282"/>
                    <a:pt x="866" y="282"/>
                  </a:cubicBezTo>
                  <a:cubicBezTo>
                    <a:pt x="866" y="232"/>
                    <a:pt x="866" y="232"/>
                    <a:pt x="866" y="232"/>
                  </a:cubicBezTo>
                  <a:cubicBezTo>
                    <a:pt x="880" y="232"/>
                    <a:pt x="880" y="232"/>
                    <a:pt x="880" y="232"/>
                  </a:cubicBezTo>
                  <a:cubicBezTo>
                    <a:pt x="896" y="232"/>
                    <a:pt x="905" y="243"/>
                    <a:pt x="905" y="257"/>
                  </a:cubicBezTo>
                  <a:cubicBezTo>
                    <a:pt x="905" y="271"/>
                    <a:pt x="896" y="282"/>
                    <a:pt x="880" y="282"/>
                  </a:cubicBezTo>
                  <a:close/>
                  <a:moveTo>
                    <a:pt x="923" y="289"/>
                  </a:moveTo>
                  <a:cubicBezTo>
                    <a:pt x="931" y="289"/>
                    <a:pt x="931" y="289"/>
                    <a:pt x="931" y="289"/>
                  </a:cubicBezTo>
                  <a:cubicBezTo>
                    <a:pt x="931" y="225"/>
                    <a:pt x="931" y="225"/>
                    <a:pt x="931" y="225"/>
                  </a:cubicBezTo>
                  <a:cubicBezTo>
                    <a:pt x="923" y="225"/>
                    <a:pt x="923" y="225"/>
                    <a:pt x="923" y="225"/>
                  </a:cubicBezTo>
                  <a:lnTo>
                    <a:pt x="923" y="289"/>
                  </a:lnTo>
                  <a:close/>
                  <a:moveTo>
                    <a:pt x="974" y="283"/>
                  </a:moveTo>
                  <a:cubicBezTo>
                    <a:pt x="960" y="283"/>
                    <a:pt x="949" y="272"/>
                    <a:pt x="949" y="257"/>
                  </a:cubicBezTo>
                  <a:cubicBezTo>
                    <a:pt x="949" y="242"/>
                    <a:pt x="960" y="231"/>
                    <a:pt x="974" y="231"/>
                  </a:cubicBezTo>
                  <a:cubicBezTo>
                    <a:pt x="981" y="231"/>
                    <a:pt x="988" y="235"/>
                    <a:pt x="992" y="240"/>
                  </a:cubicBezTo>
                  <a:cubicBezTo>
                    <a:pt x="998" y="237"/>
                    <a:pt x="998" y="237"/>
                    <a:pt x="998" y="237"/>
                  </a:cubicBezTo>
                  <a:cubicBezTo>
                    <a:pt x="993" y="229"/>
                    <a:pt x="985" y="224"/>
                    <a:pt x="974" y="224"/>
                  </a:cubicBezTo>
                  <a:cubicBezTo>
                    <a:pt x="956" y="224"/>
                    <a:pt x="941" y="237"/>
                    <a:pt x="941" y="257"/>
                  </a:cubicBezTo>
                  <a:cubicBezTo>
                    <a:pt x="941" y="277"/>
                    <a:pt x="956" y="290"/>
                    <a:pt x="974" y="290"/>
                  </a:cubicBezTo>
                  <a:cubicBezTo>
                    <a:pt x="985" y="290"/>
                    <a:pt x="993" y="285"/>
                    <a:pt x="998" y="277"/>
                  </a:cubicBezTo>
                  <a:cubicBezTo>
                    <a:pt x="992" y="274"/>
                    <a:pt x="992" y="274"/>
                    <a:pt x="992" y="274"/>
                  </a:cubicBezTo>
                  <a:cubicBezTo>
                    <a:pt x="988" y="279"/>
                    <a:pt x="981" y="283"/>
                    <a:pt x="974" y="283"/>
                  </a:cubicBezTo>
                  <a:close/>
                  <a:moveTo>
                    <a:pt x="1025" y="225"/>
                  </a:moveTo>
                  <a:cubicBezTo>
                    <a:pt x="999" y="289"/>
                    <a:pt x="999" y="289"/>
                    <a:pt x="999" y="289"/>
                  </a:cubicBezTo>
                  <a:cubicBezTo>
                    <a:pt x="1008" y="289"/>
                    <a:pt x="1008" y="289"/>
                    <a:pt x="1008" y="289"/>
                  </a:cubicBezTo>
                  <a:cubicBezTo>
                    <a:pt x="1014" y="275"/>
                    <a:pt x="1014" y="275"/>
                    <a:pt x="1014" y="275"/>
                  </a:cubicBezTo>
                  <a:cubicBezTo>
                    <a:pt x="1046" y="275"/>
                    <a:pt x="1046" y="275"/>
                    <a:pt x="1046" y="275"/>
                  </a:cubicBezTo>
                  <a:cubicBezTo>
                    <a:pt x="1052" y="289"/>
                    <a:pt x="1052" y="289"/>
                    <a:pt x="1052" y="289"/>
                  </a:cubicBezTo>
                  <a:cubicBezTo>
                    <a:pt x="1061" y="289"/>
                    <a:pt x="1061" y="289"/>
                    <a:pt x="1061" y="289"/>
                  </a:cubicBezTo>
                  <a:cubicBezTo>
                    <a:pt x="1035" y="225"/>
                    <a:pt x="1035" y="225"/>
                    <a:pt x="1035" y="225"/>
                  </a:cubicBezTo>
                  <a:lnTo>
                    <a:pt x="1025" y="225"/>
                  </a:lnTo>
                  <a:close/>
                  <a:moveTo>
                    <a:pt x="1017" y="268"/>
                  </a:moveTo>
                  <a:cubicBezTo>
                    <a:pt x="1030" y="233"/>
                    <a:pt x="1030" y="233"/>
                    <a:pt x="1030" y="233"/>
                  </a:cubicBezTo>
                  <a:cubicBezTo>
                    <a:pt x="1044" y="268"/>
                    <a:pt x="1044" y="268"/>
                    <a:pt x="1044" y="268"/>
                  </a:cubicBezTo>
                  <a:lnTo>
                    <a:pt x="1017" y="268"/>
                  </a:lnTo>
                  <a:close/>
                  <a:moveTo>
                    <a:pt x="1074" y="225"/>
                  </a:moveTo>
                  <a:cubicBezTo>
                    <a:pt x="1066" y="225"/>
                    <a:pt x="1066" y="225"/>
                    <a:pt x="1066" y="225"/>
                  </a:cubicBezTo>
                  <a:cubicBezTo>
                    <a:pt x="1066" y="289"/>
                    <a:pt x="1066" y="289"/>
                    <a:pt x="1066" y="289"/>
                  </a:cubicBezTo>
                  <a:cubicBezTo>
                    <a:pt x="1103" y="289"/>
                    <a:pt x="1103" y="289"/>
                    <a:pt x="1103" y="289"/>
                  </a:cubicBezTo>
                  <a:cubicBezTo>
                    <a:pt x="1103" y="282"/>
                    <a:pt x="1103" y="282"/>
                    <a:pt x="1103" y="282"/>
                  </a:cubicBezTo>
                  <a:cubicBezTo>
                    <a:pt x="1074" y="282"/>
                    <a:pt x="1074" y="282"/>
                    <a:pt x="1074" y="282"/>
                  </a:cubicBezTo>
                  <a:lnTo>
                    <a:pt x="1074" y="225"/>
                  </a:lnTo>
                  <a:close/>
                  <a:moveTo>
                    <a:pt x="1157" y="283"/>
                  </a:moveTo>
                  <a:cubicBezTo>
                    <a:pt x="1143" y="283"/>
                    <a:pt x="1133" y="272"/>
                    <a:pt x="1133" y="257"/>
                  </a:cubicBezTo>
                  <a:cubicBezTo>
                    <a:pt x="1133" y="242"/>
                    <a:pt x="1143" y="231"/>
                    <a:pt x="1157" y="231"/>
                  </a:cubicBezTo>
                  <a:cubicBezTo>
                    <a:pt x="1165" y="231"/>
                    <a:pt x="1171" y="235"/>
                    <a:pt x="1175" y="240"/>
                  </a:cubicBezTo>
                  <a:cubicBezTo>
                    <a:pt x="1182" y="237"/>
                    <a:pt x="1182" y="237"/>
                    <a:pt x="1182" y="237"/>
                  </a:cubicBezTo>
                  <a:cubicBezTo>
                    <a:pt x="1176" y="229"/>
                    <a:pt x="1169" y="224"/>
                    <a:pt x="1157" y="224"/>
                  </a:cubicBezTo>
                  <a:cubicBezTo>
                    <a:pt x="1139" y="224"/>
                    <a:pt x="1124" y="237"/>
                    <a:pt x="1124" y="257"/>
                  </a:cubicBezTo>
                  <a:cubicBezTo>
                    <a:pt x="1124" y="277"/>
                    <a:pt x="1139" y="290"/>
                    <a:pt x="1157" y="290"/>
                  </a:cubicBezTo>
                  <a:cubicBezTo>
                    <a:pt x="1169" y="290"/>
                    <a:pt x="1176" y="285"/>
                    <a:pt x="1182" y="277"/>
                  </a:cubicBezTo>
                  <a:cubicBezTo>
                    <a:pt x="1175" y="274"/>
                    <a:pt x="1175" y="274"/>
                    <a:pt x="1175" y="274"/>
                  </a:cubicBezTo>
                  <a:cubicBezTo>
                    <a:pt x="1171" y="279"/>
                    <a:pt x="1165" y="283"/>
                    <a:pt x="1157" y="283"/>
                  </a:cubicBezTo>
                  <a:close/>
                  <a:moveTo>
                    <a:pt x="1189" y="289"/>
                  </a:moveTo>
                  <a:cubicBezTo>
                    <a:pt x="1231" y="289"/>
                    <a:pt x="1231" y="289"/>
                    <a:pt x="1231" y="289"/>
                  </a:cubicBezTo>
                  <a:cubicBezTo>
                    <a:pt x="1231" y="282"/>
                    <a:pt x="1231" y="282"/>
                    <a:pt x="1231" y="282"/>
                  </a:cubicBezTo>
                  <a:cubicBezTo>
                    <a:pt x="1197" y="282"/>
                    <a:pt x="1197" y="282"/>
                    <a:pt x="1197" y="282"/>
                  </a:cubicBezTo>
                  <a:cubicBezTo>
                    <a:pt x="1197" y="260"/>
                    <a:pt x="1197" y="260"/>
                    <a:pt x="1197" y="260"/>
                  </a:cubicBezTo>
                  <a:cubicBezTo>
                    <a:pt x="1231" y="260"/>
                    <a:pt x="1231" y="260"/>
                    <a:pt x="1231" y="260"/>
                  </a:cubicBezTo>
                  <a:cubicBezTo>
                    <a:pt x="1231" y="253"/>
                    <a:pt x="1231" y="253"/>
                    <a:pt x="1231" y="253"/>
                  </a:cubicBezTo>
                  <a:cubicBezTo>
                    <a:pt x="1197" y="253"/>
                    <a:pt x="1197" y="253"/>
                    <a:pt x="1197" y="253"/>
                  </a:cubicBezTo>
                  <a:cubicBezTo>
                    <a:pt x="1197" y="232"/>
                    <a:pt x="1197" y="232"/>
                    <a:pt x="1197" y="232"/>
                  </a:cubicBezTo>
                  <a:cubicBezTo>
                    <a:pt x="1231" y="232"/>
                    <a:pt x="1231" y="232"/>
                    <a:pt x="1231" y="232"/>
                  </a:cubicBezTo>
                  <a:cubicBezTo>
                    <a:pt x="1231" y="225"/>
                    <a:pt x="1231" y="225"/>
                    <a:pt x="1231" y="225"/>
                  </a:cubicBezTo>
                  <a:cubicBezTo>
                    <a:pt x="1189" y="225"/>
                    <a:pt x="1189" y="225"/>
                    <a:pt x="1189" y="225"/>
                  </a:cubicBezTo>
                  <a:lnTo>
                    <a:pt x="1189" y="289"/>
                  </a:lnTo>
                  <a:close/>
                  <a:moveTo>
                    <a:pt x="1287" y="275"/>
                  </a:moveTo>
                  <a:cubicBezTo>
                    <a:pt x="1250" y="225"/>
                    <a:pt x="1250" y="225"/>
                    <a:pt x="1250" y="225"/>
                  </a:cubicBezTo>
                  <a:cubicBezTo>
                    <a:pt x="1242" y="225"/>
                    <a:pt x="1242" y="225"/>
                    <a:pt x="1242" y="225"/>
                  </a:cubicBezTo>
                  <a:cubicBezTo>
                    <a:pt x="1242" y="289"/>
                    <a:pt x="1242" y="289"/>
                    <a:pt x="1242" y="289"/>
                  </a:cubicBezTo>
                  <a:cubicBezTo>
                    <a:pt x="1250" y="289"/>
                    <a:pt x="1250" y="289"/>
                    <a:pt x="1250" y="289"/>
                  </a:cubicBezTo>
                  <a:cubicBezTo>
                    <a:pt x="1250" y="238"/>
                    <a:pt x="1250" y="238"/>
                    <a:pt x="1250" y="238"/>
                  </a:cubicBezTo>
                  <a:cubicBezTo>
                    <a:pt x="1287" y="289"/>
                    <a:pt x="1287" y="289"/>
                    <a:pt x="1287" y="289"/>
                  </a:cubicBezTo>
                  <a:cubicBezTo>
                    <a:pt x="1295" y="289"/>
                    <a:pt x="1295" y="289"/>
                    <a:pt x="1295" y="289"/>
                  </a:cubicBezTo>
                  <a:cubicBezTo>
                    <a:pt x="1295" y="225"/>
                    <a:pt x="1295" y="225"/>
                    <a:pt x="1295" y="225"/>
                  </a:cubicBezTo>
                  <a:cubicBezTo>
                    <a:pt x="1287" y="225"/>
                    <a:pt x="1287" y="225"/>
                    <a:pt x="1287" y="225"/>
                  </a:cubicBezTo>
                  <a:lnTo>
                    <a:pt x="1287" y="275"/>
                  </a:lnTo>
                  <a:close/>
                  <a:moveTo>
                    <a:pt x="1303" y="232"/>
                  </a:moveTo>
                  <a:cubicBezTo>
                    <a:pt x="1323" y="232"/>
                    <a:pt x="1323" y="232"/>
                    <a:pt x="1323" y="232"/>
                  </a:cubicBezTo>
                  <a:cubicBezTo>
                    <a:pt x="1323" y="289"/>
                    <a:pt x="1323" y="289"/>
                    <a:pt x="1323" y="289"/>
                  </a:cubicBezTo>
                  <a:cubicBezTo>
                    <a:pt x="1331" y="289"/>
                    <a:pt x="1331" y="289"/>
                    <a:pt x="1331" y="289"/>
                  </a:cubicBezTo>
                  <a:cubicBezTo>
                    <a:pt x="1331" y="232"/>
                    <a:pt x="1331" y="232"/>
                    <a:pt x="1331" y="232"/>
                  </a:cubicBezTo>
                  <a:cubicBezTo>
                    <a:pt x="1351" y="232"/>
                    <a:pt x="1351" y="232"/>
                    <a:pt x="1351" y="232"/>
                  </a:cubicBezTo>
                  <a:cubicBezTo>
                    <a:pt x="1351" y="225"/>
                    <a:pt x="1351" y="225"/>
                    <a:pt x="1351" y="225"/>
                  </a:cubicBezTo>
                  <a:cubicBezTo>
                    <a:pt x="1303" y="225"/>
                    <a:pt x="1303" y="225"/>
                    <a:pt x="1303" y="225"/>
                  </a:cubicBezTo>
                  <a:lnTo>
                    <a:pt x="1303" y="232"/>
                  </a:lnTo>
                  <a:close/>
                  <a:moveTo>
                    <a:pt x="1360" y="289"/>
                  </a:moveTo>
                  <a:cubicBezTo>
                    <a:pt x="1401" y="289"/>
                    <a:pt x="1401" y="289"/>
                    <a:pt x="1401" y="289"/>
                  </a:cubicBezTo>
                  <a:cubicBezTo>
                    <a:pt x="1401" y="282"/>
                    <a:pt x="1401" y="282"/>
                    <a:pt x="1401" y="282"/>
                  </a:cubicBezTo>
                  <a:cubicBezTo>
                    <a:pt x="1367" y="282"/>
                    <a:pt x="1367" y="282"/>
                    <a:pt x="1367" y="282"/>
                  </a:cubicBezTo>
                  <a:cubicBezTo>
                    <a:pt x="1367" y="260"/>
                    <a:pt x="1367" y="260"/>
                    <a:pt x="1367" y="260"/>
                  </a:cubicBezTo>
                  <a:cubicBezTo>
                    <a:pt x="1401" y="260"/>
                    <a:pt x="1401" y="260"/>
                    <a:pt x="1401" y="260"/>
                  </a:cubicBezTo>
                  <a:cubicBezTo>
                    <a:pt x="1401" y="253"/>
                    <a:pt x="1401" y="253"/>
                    <a:pt x="1401" y="253"/>
                  </a:cubicBezTo>
                  <a:cubicBezTo>
                    <a:pt x="1367" y="253"/>
                    <a:pt x="1367" y="253"/>
                    <a:pt x="1367" y="253"/>
                  </a:cubicBezTo>
                  <a:cubicBezTo>
                    <a:pt x="1367" y="232"/>
                    <a:pt x="1367" y="232"/>
                    <a:pt x="1367" y="232"/>
                  </a:cubicBezTo>
                  <a:cubicBezTo>
                    <a:pt x="1401" y="232"/>
                    <a:pt x="1401" y="232"/>
                    <a:pt x="1401" y="232"/>
                  </a:cubicBezTo>
                  <a:cubicBezTo>
                    <a:pt x="1401" y="225"/>
                    <a:pt x="1401" y="225"/>
                    <a:pt x="1401" y="225"/>
                  </a:cubicBezTo>
                  <a:cubicBezTo>
                    <a:pt x="1360" y="225"/>
                    <a:pt x="1360" y="225"/>
                    <a:pt x="1360" y="225"/>
                  </a:cubicBezTo>
                  <a:lnTo>
                    <a:pt x="1360" y="289"/>
                  </a:lnTo>
                  <a:close/>
                  <a:moveTo>
                    <a:pt x="1458" y="244"/>
                  </a:moveTo>
                  <a:cubicBezTo>
                    <a:pt x="1458" y="233"/>
                    <a:pt x="1449" y="225"/>
                    <a:pt x="1437" y="225"/>
                  </a:cubicBezTo>
                  <a:cubicBezTo>
                    <a:pt x="1412" y="225"/>
                    <a:pt x="1412" y="225"/>
                    <a:pt x="1412" y="225"/>
                  </a:cubicBezTo>
                  <a:cubicBezTo>
                    <a:pt x="1412" y="289"/>
                    <a:pt x="1412" y="289"/>
                    <a:pt x="1412" y="289"/>
                  </a:cubicBezTo>
                  <a:cubicBezTo>
                    <a:pt x="1420" y="289"/>
                    <a:pt x="1420" y="289"/>
                    <a:pt x="1420" y="289"/>
                  </a:cubicBezTo>
                  <a:cubicBezTo>
                    <a:pt x="1420" y="264"/>
                    <a:pt x="1420" y="264"/>
                    <a:pt x="1420" y="264"/>
                  </a:cubicBezTo>
                  <a:cubicBezTo>
                    <a:pt x="1433" y="264"/>
                    <a:pt x="1433" y="264"/>
                    <a:pt x="1433" y="264"/>
                  </a:cubicBezTo>
                  <a:cubicBezTo>
                    <a:pt x="1449" y="289"/>
                    <a:pt x="1449" y="289"/>
                    <a:pt x="1449" y="289"/>
                  </a:cubicBezTo>
                  <a:cubicBezTo>
                    <a:pt x="1458" y="289"/>
                    <a:pt x="1458" y="289"/>
                    <a:pt x="1458" y="289"/>
                  </a:cubicBezTo>
                  <a:cubicBezTo>
                    <a:pt x="1441" y="263"/>
                    <a:pt x="1441" y="263"/>
                    <a:pt x="1441" y="263"/>
                  </a:cubicBezTo>
                  <a:cubicBezTo>
                    <a:pt x="1450" y="262"/>
                    <a:pt x="1458" y="256"/>
                    <a:pt x="1458" y="244"/>
                  </a:cubicBezTo>
                  <a:close/>
                  <a:moveTo>
                    <a:pt x="1420" y="257"/>
                  </a:moveTo>
                  <a:cubicBezTo>
                    <a:pt x="1420" y="232"/>
                    <a:pt x="1420" y="232"/>
                    <a:pt x="1420" y="232"/>
                  </a:cubicBezTo>
                  <a:cubicBezTo>
                    <a:pt x="1437" y="232"/>
                    <a:pt x="1437" y="232"/>
                    <a:pt x="1437" y="232"/>
                  </a:cubicBezTo>
                  <a:cubicBezTo>
                    <a:pt x="1444" y="232"/>
                    <a:pt x="1449" y="237"/>
                    <a:pt x="1449" y="244"/>
                  </a:cubicBezTo>
                  <a:cubicBezTo>
                    <a:pt x="1449" y="252"/>
                    <a:pt x="1444" y="257"/>
                    <a:pt x="1437" y="257"/>
                  </a:cubicBezTo>
                  <a:lnTo>
                    <a:pt x="1420" y="257"/>
                  </a:lnTo>
                  <a:close/>
                  <a:moveTo>
                    <a:pt x="59" y="0"/>
                  </a:moveTo>
                  <a:cubicBezTo>
                    <a:pt x="0" y="59"/>
                    <a:pt x="0" y="59"/>
                    <a:pt x="0" y="59"/>
                  </a:cubicBezTo>
                  <a:cubicBezTo>
                    <a:pt x="0" y="253"/>
                    <a:pt x="0" y="253"/>
                    <a:pt x="0" y="253"/>
                  </a:cubicBezTo>
                  <a:cubicBezTo>
                    <a:pt x="58" y="312"/>
                    <a:pt x="58" y="312"/>
                    <a:pt x="58" y="312"/>
                  </a:cubicBezTo>
                  <a:cubicBezTo>
                    <a:pt x="180" y="312"/>
                    <a:pt x="180" y="312"/>
                    <a:pt x="180" y="312"/>
                  </a:cubicBezTo>
                  <a:cubicBezTo>
                    <a:pt x="239" y="253"/>
                    <a:pt x="239" y="253"/>
                    <a:pt x="239" y="253"/>
                  </a:cubicBezTo>
                  <a:cubicBezTo>
                    <a:pt x="239" y="59"/>
                    <a:pt x="239" y="59"/>
                    <a:pt x="239" y="59"/>
                  </a:cubicBezTo>
                  <a:cubicBezTo>
                    <a:pt x="180" y="0"/>
                    <a:pt x="180" y="0"/>
                    <a:pt x="180" y="0"/>
                  </a:cubicBezTo>
                  <a:lnTo>
                    <a:pt x="59" y="0"/>
                  </a:lnTo>
                  <a:close/>
                  <a:moveTo>
                    <a:pt x="233" y="251"/>
                  </a:moveTo>
                  <a:cubicBezTo>
                    <a:pt x="178" y="307"/>
                    <a:pt x="178" y="307"/>
                    <a:pt x="178" y="307"/>
                  </a:cubicBezTo>
                  <a:cubicBezTo>
                    <a:pt x="61" y="307"/>
                    <a:pt x="61" y="307"/>
                    <a:pt x="61" y="307"/>
                  </a:cubicBezTo>
                  <a:cubicBezTo>
                    <a:pt x="5" y="251"/>
                    <a:pt x="5" y="251"/>
                    <a:pt x="5" y="251"/>
                  </a:cubicBezTo>
                  <a:cubicBezTo>
                    <a:pt x="5" y="61"/>
                    <a:pt x="5" y="61"/>
                    <a:pt x="5" y="61"/>
                  </a:cubicBezTo>
                  <a:cubicBezTo>
                    <a:pt x="61" y="5"/>
                    <a:pt x="61" y="5"/>
                    <a:pt x="61" y="5"/>
                  </a:cubicBezTo>
                  <a:cubicBezTo>
                    <a:pt x="178" y="5"/>
                    <a:pt x="178" y="5"/>
                    <a:pt x="178" y="5"/>
                  </a:cubicBezTo>
                  <a:cubicBezTo>
                    <a:pt x="233" y="60"/>
                    <a:pt x="233" y="60"/>
                    <a:pt x="233" y="60"/>
                  </a:cubicBezTo>
                  <a:lnTo>
                    <a:pt x="233" y="251"/>
                  </a:lnTo>
                  <a:close/>
                  <a:moveTo>
                    <a:pt x="89" y="75"/>
                  </a:moveTo>
                  <a:cubicBezTo>
                    <a:pt x="73" y="91"/>
                    <a:pt x="73" y="91"/>
                    <a:pt x="73" y="91"/>
                  </a:cubicBezTo>
                  <a:cubicBezTo>
                    <a:pt x="73" y="222"/>
                    <a:pt x="73" y="222"/>
                    <a:pt x="73" y="222"/>
                  </a:cubicBezTo>
                  <a:cubicBezTo>
                    <a:pt x="89" y="238"/>
                    <a:pt x="89" y="238"/>
                    <a:pt x="89" y="238"/>
                  </a:cubicBezTo>
                  <a:cubicBezTo>
                    <a:pt x="150" y="238"/>
                    <a:pt x="150" y="238"/>
                    <a:pt x="150" y="238"/>
                  </a:cubicBezTo>
                  <a:cubicBezTo>
                    <a:pt x="165" y="222"/>
                    <a:pt x="165" y="222"/>
                    <a:pt x="165" y="222"/>
                  </a:cubicBezTo>
                  <a:cubicBezTo>
                    <a:pt x="165" y="91"/>
                    <a:pt x="165" y="91"/>
                    <a:pt x="165" y="91"/>
                  </a:cubicBezTo>
                  <a:cubicBezTo>
                    <a:pt x="149" y="75"/>
                    <a:pt x="149" y="75"/>
                    <a:pt x="149" y="75"/>
                  </a:cubicBezTo>
                  <a:lnTo>
                    <a:pt x="89" y="75"/>
                  </a:lnTo>
                  <a:close/>
                  <a:moveTo>
                    <a:pt x="160" y="220"/>
                  </a:moveTo>
                  <a:cubicBezTo>
                    <a:pt x="147" y="233"/>
                    <a:pt x="147" y="233"/>
                    <a:pt x="147" y="233"/>
                  </a:cubicBezTo>
                  <a:cubicBezTo>
                    <a:pt x="91" y="233"/>
                    <a:pt x="91" y="233"/>
                    <a:pt x="91" y="233"/>
                  </a:cubicBezTo>
                  <a:cubicBezTo>
                    <a:pt x="79" y="220"/>
                    <a:pt x="79" y="220"/>
                    <a:pt x="79" y="220"/>
                  </a:cubicBezTo>
                  <a:cubicBezTo>
                    <a:pt x="79" y="93"/>
                    <a:pt x="79" y="93"/>
                    <a:pt x="79" y="93"/>
                  </a:cubicBezTo>
                  <a:cubicBezTo>
                    <a:pt x="92" y="80"/>
                    <a:pt x="92" y="80"/>
                    <a:pt x="92" y="80"/>
                  </a:cubicBezTo>
                  <a:cubicBezTo>
                    <a:pt x="147" y="80"/>
                    <a:pt x="147" y="80"/>
                    <a:pt x="147" y="80"/>
                  </a:cubicBezTo>
                  <a:cubicBezTo>
                    <a:pt x="160" y="93"/>
                    <a:pt x="160" y="93"/>
                    <a:pt x="160" y="93"/>
                  </a:cubicBezTo>
                  <a:lnTo>
                    <a:pt x="160" y="220"/>
                  </a:lnTo>
                  <a:close/>
                  <a:moveTo>
                    <a:pt x="318" y="169"/>
                  </a:moveTo>
                  <a:cubicBezTo>
                    <a:pt x="318" y="174"/>
                    <a:pt x="318" y="174"/>
                    <a:pt x="318" y="174"/>
                  </a:cubicBezTo>
                  <a:cubicBezTo>
                    <a:pt x="2178" y="174"/>
                    <a:pt x="2178" y="174"/>
                    <a:pt x="2178" y="174"/>
                  </a:cubicBezTo>
                  <a:cubicBezTo>
                    <a:pt x="2178" y="169"/>
                    <a:pt x="2178" y="169"/>
                    <a:pt x="2178" y="169"/>
                  </a:cubicBezTo>
                  <a:lnTo>
                    <a:pt x="318" y="169"/>
                  </a:lnTo>
                  <a:close/>
                  <a:moveTo>
                    <a:pt x="1628" y="109"/>
                  </a:moveTo>
                  <a:cubicBezTo>
                    <a:pt x="1616" y="107"/>
                    <a:pt x="1616" y="107"/>
                    <a:pt x="1616" y="107"/>
                  </a:cubicBezTo>
                  <a:cubicBezTo>
                    <a:pt x="1616" y="48"/>
                    <a:pt x="1616" y="48"/>
                    <a:pt x="1616" y="48"/>
                  </a:cubicBezTo>
                  <a:cubicBezTo>
                    <a:pt x="1628" y="46"/>
                    <a:pt x="1628" y="46"/>
                    <a:pt x="1628" y="46"/>
                  </a:cubicBezTo>
                  <a:cubicBezTo>
                    <a:pt x="1628" y="39"/>
                    <a:pt x="1628" y="39"/>
                    <a:pt x="1628" y="39"/>
                  </a:cubicBezTo>
                  <a:cubicBezTo>
                    <a:pt x="1587" y="39"/>
                    <a:pt x="1587" y="39"/>
                    <a:pt x="1587" y="39"/>
                  </a:cubicBezTo>
                  <a:cubicBezTo>
                    <a:pt x="1587" y="46"/>
                    <a:pt x="1587" y="46"/>
                    <a:pt x="1587" y="46"/>
                  </a:cubicBezTo>
                  <a:cubicBezTo>
                    <a:pt x="1599" y="48"/>
                    <a:pt x="1599" y="48"/>
                    <a:pt x="1599" y="48"/>
                  </a:cubicBezTo>
                  <a:cubicBezTo>
                    <a:pt x="1599" y="107"/>
                    <a:pt x="1599" y="107"/>
                    <a:pt x="1599" y="107"/>
                  </a:cubicBezTo>
                  <a:cubicBezTo>
                    <a:pt x="1587" y="109"/>
                    <a:pt x="1587" y="109"/>
                    <a:pt x="1587" y="109"/>
                  </a:cubicBezTo>
                  <a:cubicBezTo>
                    <a:pt x="1587" y="116"/>
                    <a:pt x="1587" y="116"/>
                    <a:pt x="1587" y="116"/>
                  </a:cubicBezTo>
                  <a:cubicBezTo>
                    <a:pt x="1628" y="116"/>
                    <a:pt x="1628" y="116"/>
                    <a:pt x="1628" y="116"/>
                  </a:cubicBezTo>
                  <a:lnTo>
                    <a:pt x="1628" y="109"/>
                  </a:lnTo>
                  <a:close/>
                  <a:moveTo>
                    <a:pt x="1526" y="109"/>
                  </a:moveTo>
                  <a:cubicBezTo>
                    <a:pt x="1515" y="107"/>
                    <a:pt x="1515" y="107"/>
                    <a:pt x="1515" y="107"/>
                  </a:cubicBezTo>
                  <a:cubicBezTo>
                    <a:pt x="1515" y="61"/>
                    <a:pt x="1515" y="61"/>
                    <a:pt x="1515" y="61"/>
                  </a:cubicBezTo>
                  <a:cubicBezTo>
                    <a:pt x="1553" y="116"/>
                    <a:pt x="1553" y="116"/>
                    <a:pt x="1553" y="116"/>
                  </a:cubicBezTo>
                  <a:cubicBezTo>
                    <a:pt x="1567" y="116"/>
                    <a:pt x="1567" y="116"/>
                    <a:pt x="1567" y="116"/>
                  </a:cubicBezTo>
                  <a:cubicBezTo>
                    <a:pt x="1567" y="48"/>
                    <a:pt x="1567" y="48"/>
                    <a:pt x="1567" y="48"/>
                  </a:cubicBezTo>
                  <a:cubicBezTo>
                    <a:pt x="1578" y="46"/>
                    <a:pt x="1578" y="46"/>
                    <a:pt x="1578" y="46"/>
                  </a:cubicBezTo>
                  <a:cubicBezTo>
                    <a:pt x="1578" y="39"/>
                    <a:pt x="1578" y="39"/>
                    <a:pt x="1578" y="39"/>
                  </a:cubicBezTo>
                  <a:cubicBezTo>
                    <a:pt x="1544" y="39"/>
                    <a:pt x="1544" y="39"/>
                    <a:pt x="1544" y="39"/>
                  </a:cubicBezTo>
                  <a:cubicBezTo>
                    <a:pt x="1544" y="46"/>
                    <a:pt x="1544" y="46"/>
                    <a:pt x="1544" y="46"/>
                  </a:cubicBezTo>
                  <a:cubicBezTo>
                    <a:pt x="1556" y="48"/>
                    <a:pt x="1556" y="48"/>
                    <a:pt x="1556" y="48"/>
                  </a:cubicBezTo>
                  <a:cubicBezTo>
                    <a:pt x="1556" y="91"/>
                    <a:pt x="1556" y="91"/>
                    <a:pt x="1556" y="91"/>
                  </a:cubicBezTo>
                  <a:cubicBezTo>
                    <a:pt x="1518" y="39"/>
                    <a:pt x="1518" y="39"/>
                    <a:pt x="1518" y="39"/>
                  </a:cubicBezTo>
                  <a:cubicBezTo>
                    <a:pt x="1492" y="39"/>
                    <a:pt x="1492" y="39"/>
                    <a:pt x="1492" y="39"/>
                  </a:cubicBezTo>
                  <a:cubicBezTo>
                    <a:pt x="1492" y="46"/>
                    <a:pt x="1492" y="46"/>
                    <a:pt x="1492" y="46"/>
                  </a:cubicBezTo>
                  <a:cubicBezTo>
                    <a:pt x="1503" y="48"/>
                    <a:pt x="1503" y="48"/>
                    <a:pt x="1503" y="48"/>
                  </a:cubicBezTo>
                  <a:cubicBezTo>
                    <a:pt x="1503" y="107"/>
                    <a:pt x="1503" y="107"/>
                    <a:pt x="1503" y="107"/>
                  </a:cubicBezTo>
                  <a:cubicBezTo>
                    <a:pt x="1492" y="109"/>
                    <a:pt x="1492" y="109"/>
                    <a:pt x="1492" y="109"/>
                  </a:cubicBezTo>
                  <a:cubicBezTo>
                    <a:pt x="1492" y="116"/>
                    <a:pt x="1492" y="116"/>
                    <a:pt x="1492" y="116"/>
                  </a:cubicBezTo>
                  <a:cubicBezTo>
                    <a:pt x="1526" y="116"/>
                    <a:pt x="1526" y="116"/>
                    <a:pt x="1526" y="116"/>
                  </a:cubicBezTo>
                  <a:lnTo>
                    <a:pt x="1526" y="109"/>
                  </a:lnTo>
                  <a:close/>
                  <a:moveTo>
                    <a:pt x="1400" y="76"/>
                  </a:moveTo>
                  <a:cubicBezTo>
                    <a:pt x="1400" y="86"/>
                    <a:pt x="1399" y="99"/>
                    <a:pt x="1407" y="107"/>
                  </a:cubicBezTo>
                  <a:cubicBezTo>
                    <a:pt x="1414" y="114"/>
                    <a:pt x="1424" y="117"/>
                    <a:pt x="1438" y="117"/>
                  </a:cubicBezTo>
                  <a:cubicBezTo>
                    <a:pt x="1451" y="117"/>
                    <a:pt x="1461" y="115"/>
                    <a:pt x="1466" y="109"/>
                  </a:cubicBezTo>
                  <a:cubicBezTo>
                    <a:pt x="1474" y="101"/>
                    <a:pt x="1475" y="94"/>
                    <a:pt x="1475" y="77"/>
                  </a:cubicBezTo>
                  <a:cubicBezTo>
                    <a:pt x="1475" y="27"/>
                    <a:pt x="1475" y="27"/>
                    <a:pt x="1475" y="27"/>
                  </a:cubicBezTo>
                  <a:cubicBezTo>
                    <a:pt x="1487" y="26"/>
                    <a:pt x="1487" y="26"/>
                    <a:pt x="1487" y="26"/>
                  </a:cubicBezTo>
                  <a:cubicBezTo>
                    <a:pt x="1487" y="18"/>
                    <a:pt x="1487" y="18"/>
                    <a:pt x="1487" y="18"/>
                  </a:cubicBezTo>
                  <a:cubicBezTo>
                    <a:pt x="1452" y="18"/>
                    <a:pt x="1452" y="18"/>
                    <a:pt x="1452" y="18"/>
                  </a:cubicBezTo>
                  <a:cubicBezTo>
                    <a:pt x="1452" y="26"/>
                    <a:pt x="1452" y="26"/>
                    <a:pt x="1452" y="26"/>
                  </a:cubicBezTo>
                  <a:cubicBezTo>
                    <a:pt x="1463" y="27"/>
                    <a:pt x="1463" y="27"/>
                    <a:pt x="1463" y="27"/>
                  </a:cubicBezTo>
                  <a:cubicBezTo>
                    <a:pt x="1463" y="84"/>
                    <a:pt x="1463" y="84"/>
                    <a:pt x="1463" y="84"/>
                  </a:cubicBezTo>
                  <a:cubicBezTo>
                    <a:pt x="1463" y="92"/>
                    <a:pt x="1461" y="97"/>
                    <a:pt x="1458" y="101"/>
                  </a:cubicBezTo>
                  <a:cubicBezTo>
                    <a:pt x="1454" y="105"/>
                    <a:pt x="1448" y="107"/>
                    <a:pt x="1441" y="107"/>
                  </a:cubicBezTo>
                  <a:cubicBezTo>
                    <a:pt x="1427" y="107"/>
                    <a:pt x="1418" y="100"/>
                    <a:pt x="1418" y="84"/>
                  </a:cubicBezTo>
                  <a:cubicBezTo>
                    <a:pt x="1418" y="27"/>
                    <a:pt x="1418" y="27"/>
                    <a:pt x="1418" y="27"/>
                  </a:cubicBezTo>
                  <a:cubicBezTo>
                    <a:pt x="1430" y="26"/>
                    <a:pt x="1430" y="26"/>
                    <a:pt x="1430" y="26"/>
                  </a:cubicBezTo>
                  <a:cubicBezTo>
                    <a:pt x="1430" y="18"/>
                    <a:pt x="1430" y="18"/>
                    <a:pt x="1430" y="18"/>
                  </a:cubicBezTo>
                  <a:cubicBezTo>
                    <a:pt x="1388" y="18"/>
                    <a:pt x="1388" y="18"/>
                    <a:pt x="1388" y="18"/>
                  </a:cubicBezTo>
                  <a:cubicBezTo>
                    <a:pt x="1388" y="26"/>
                    <a:pt x="1388" y="26"/>
                    <a:pt x="1388" y="26"/>
                  </a:cubicBezTo>
                  <a:cubicBezTo>
                    <a:pt x="1400" y="27"/>
                    <a:pt x="1400" y="27"/>
                    <a:pt x="1400" y="27"/>
                  </a:cubicBezTo>
                  <a:lnTo>
                    <a:pt x="1400" y="76"/>
                  </a:lnTo>
                  <a:close/>
                  <a:moveTo>
                    <a:pt x="1671" y="116"/>
                  </a:moveTo>
                  <a:cubicBezTo>
                    <a:pt x="1687" y="116"/>
                    <a:pt x="1687" y="116"/>
                    <a:pt x="1687" y="116"/>
                  </a:cubicBezTo>
                  <a:cubicBezTo>
                    <a:pt x="1713" y="48"/>
                    <a:pt x="1713" y="48"/>
                    <a:pt x="1713" y="48"/>
                  </a:cubicBezTo>
                  <a:cubicBezTo>
                    <a:pt x="1724" y="46"/>
                    <a:pt x="1724" y="46"/>
                    <a:pt x="1724" y="46"/>
                  </a:cubicBezTo>
                  <a:cubicBezTo>
                    <a:pt x="1724" y="39"/>
                    <a:pt x="1724" y="39"/>
                    <a:pt x="1724" y="39"/>
                  </a:cubicBezTo>
                  <a:cubicBezTo>
                    <a:pt x="1690" y="39"/>
                    <a:pt x="1690" y="39"/>
                    <a:pt x="1690" y="39"/>
                  </a:cubicBezTo>
                  <a:cubicBezTo>
                    <a:pt x="1690" y="46"/>
                    <a:pt x="1690" y="46"/>
                    <a:pt x="1690" y="46"/>
                  </a:cubicBezTo>
                  <a:cubicBezTo>
                    <a:pt x="1701" y="48"/>
                    <a:pt x="1701" y="48"/>
                    <a:pt x="1701" y="48"/>
                  </a:cubicBezTo>
                  <a:cubicBezTo>
                    <a:pt x="1682" y="100"/>
                    <a:pt x="1682" y="100"/>
                    <a:pt x="1682" y="100"/>
                  </a:cubicBezTo>
                  <a:cubicBezTo>
                    <a:pt x="1663" y="48"/>
                    <a:pt x="1663" y="48"/>
                    <a:pt x="1663" y="48"/>
                  </a:cubicBezTo>
                  <a:cubicBezTo>
                    <a:pt x="1674" y="46"/>
                    <a:pt x="1674" y="46"/>
                    <a:pt x="1674" y="46"/>
                  </a:cubicBezTo>
                  <a:cubicBezTo>
                    <a:pt x="1674" y="39"/>
                    <a:pt x="1674" y="39"/>
                    <a:pt x="1674" y="39"/>
                  </a:cubicBezTo>
                  <a:cubicBezTo>
                    <a:pt x="1634" y="39"/>
                    <a:pt x="1634" y="39"/>
                    <a:pt x="1634" y="39"/>
                  </a:cubicBezTo>
                  <a:cubicBezTo>
                    <a:pt x="1634" y="46"/>
                    <a:pt x="1634" y="46"/>
                    <a:pt x="1634" y="46"/>
                  </a:cubicBezTo>
                  <a:cubicBezTo>
                    <a:pt x="1645" y="48"/>
                    <a:pt x="1645" y="48"/>
                    <a:pt x="1645" y="48"/>
                  </a:cubicBezTo>
                  <a:lnTo>
                    <a:pt x="1671" y="116"/>
                  </a:lnTo>
                  <a:close/>
                  <a:moveTo>
                    <a:pt x="2003" y="109"/>
                  </a:moveTo>
                  <a:cubicBezTo>
                    <a:pt x="1992" y="107"/>
                    <a:pt x="1992" y="107"/>
                    <a:pt x="1992" y="107"/>
                  </a:cubicBezTo>
                  <a:cubicBezTo>
                    <a:pt x="1992" y="48"/>
                    <a:pt x="1992" y="48"/>
                    <a:pt x="1992" y="48"/>
                  </a:cubicBezTo>
                  <a:cubicBezTo>
                    <a:pt x="2003" y="46"/>
                    <a:pt x="2003" y="46"/>
                    <a:pt x="2003" y="46"/>
                  </a:cubicBezTo>
                  <a:cubicBezTo>
                    <a:pt x="2003" y="39"/>
                    <a:pt x="2003" y="39"/>
                    <a:pt x="2003" y="39"/>
                  </a:cubicBezTo>
                  <a:cubicBezTo>
                    <a:pt x="1963" y="39"/>
                    <a:pt x="1963" y="39"/>
                    <a:pt x="1963" y="39"/>
                  </a:cubicBezTo>
                  <a:cubicBezTo>
                    <a:pt x="1963" y="46"/>
                    <a:pt x="1963" y="46"/>
                    <a:pt x="1963" y="46"/>
                  </a:cubicBezTo>
                  <a:cubicBezTo>
                    <a:pt x="1974" y="48"/>
                    <a:pt x="1974" y="48"/>
                    <a:pt x="1974" y="48"/>
                  </a:cubicBezTo>
                  <a:cubicBezTo>
                    <a:pt x="1974" y="107"/>
                    <a:pt x="1974" y="107"/>
                    <a:pt x="1974" y="107"/>
                  </a:cubicBezTo>
                  <a:cubicBezTo>
                    <a:pt x="1963" y="109"/>
                    <a:pt x="1963" y="109"/>
                    <a:pt x="1963" y="109"/>
                  </a:cubicBezTo>
                  <a:cubicBezTo>
                    <a:pt x="1963" y="116"/>
                    <a:pt x="1963" y="116"/>
                    <a:pt x="1963" y="116"/>
                  </a:cubicBezTo>
                  <a:cubicBezTo>
                    <a:pt x="2003" y="116"/>
                    <a:pt x="2003" y="116"/>
                    <a:pt x="2003" y="116"/>
                  </a:cubicBezTo>
                  <a:lnTo>
                    <a:pt x="2003" y="109"/>
                  </a:lnTo>
                  <a:close/>
                  <a:moveTo>
                    <a:pt x="2021" y="49"/>
                  </a:moveTo>
                  <a:cubicBezTo>
                    <a:pt x="2037" y="49"/>
                    <a:pt x="2037" y="49"/>
                    <a:pt x="2037" y="49"/>
                  </a:cubicBezTo>
                  <a:cubicBezTo>
                    <a:pt x="2037" y="107"/>
                    <a:pt x="2037" y="107"/>
                    <a:pt x="2037" y="107"/>
                  </a:cubicBezTo>
                  <a:cubicBezTo>
                    <a:pt x="2026" y="109"/>
                    <a:pt x="2026" y="109"/>
                    <a:pt x="2026" y="109"/>
                  </a:cubicBezTo>
                  <a:cubicBezTo>
                    <a:pt x="2026" y="116"/>
                    <a:pt x="2026" y="116"/>
                    <a:pt x="2026" y="116"/>
                  </a:cubicBezTo>
                  <a:cubicBezTo>
                    <a:pt x="2066" y="116"/>
                    <a:pt x="2066" y="116"/>
                    <a:pt x="2066" y="116"/>
                  </a:cubicBezTo>
                  <a:cubicBezTo>
                    <a:pt x="2066" y="109"/>
                    <a:pt x="2066" y="109"/>
                    <a:pt x="2066" y="109"/>
                  </a:cubicBezTo>
                  <a:cubicBezTo>
                    <a:pt x="2055" y="107"/>
                    <a:pt x="2055" y="107"/>
                    <a:pt x="2055" y="107"/>
                  </a:cubicBezTo>
                  <a:cubicBezTo>
                    <a:pt x="2055" y="49"/>
                    <a:pt x="2055" y="49"/>
                    <a:pt x="2055" y="49"/>
                  </a:cubicBezTo>
                  <a:cubicBezTo>
                    <a:pt x="2072" y="49"/>
                    <a:pt x="2072" y="49"/>
                    <a:pt x="2072" y="49"/>
                  </a:cubicBezTo>
                  <a:cubicBezTo>
                    <a:pt x="2074" y="60"/>
                    <a:pt x="2074" y="60"/>
                    <a:pt x="2074" y="60"/>
                  </a:cubicBezTo>
                  <a:cubicBezTo>
                    <a:pt x="2081" y="60"/>
                    <a:pt x="2081" y="60"/>
                    <a:pt x="2081" y="60"/>
                  </a:cubicBezTo>
                  <a:cubicBezTo>
                    <a:pt x="2081" y="39"/>
                    <a:pt x="2081" y="39"/>
                    <a:pt x="2081" y="39"/>
                  </a:cubicBezTo>
                  <a:cubicBezTo>
                    <a:pt x="2011" y="39"/>
                    <a:pt x="2011" y="39"/>
                    <a:pt x="2011" y="39"/>
                  </a:cubicBezTo>
                  <a:cubicBezTo>
                    <a:pt x="2011" y="60"/>
                    <a:pt x="2011" y="60"/>
                    <a:pt x="2011" y="60"/>
                  </a:cubicBezTo>
                  <a:cubicBezTo>
                    <a:pt x="2019" y="60"/>
                    <a:pt x="2019" y="60"/>
                    <a:pt x="2019" y="60"/>
                  </a:cubicBezTo>
                  <a:lnTo>
                    <a:pt x="2021" y="49"/>
                  </a:lnTo>
                  <a:close/>
                  <a:moveTo>
                    <a:pt x="2122" y="82"/>
                  </a:moveTo>
                  <a:cubicBezTo>
                    <a:pt x="2122" y="107"/>
                    <a:pt x="2122" y="107"/>
                    <a:pt x="2122" y="107"/>
                  </a:cubicBezTo>
                  <a:cubicBezTo>
                    <a:pt x="2110" y="109"/>
                    <a:pt x="2110" y="109"/>
                    <a:pt x="2110" y="109"/>
                  </a:cubicBezTo>
                  <a:cubicBezTo>
                    <a:pt x="2110" y="116"/>
                    <a:pt x="2110" y="116"/>
                    <a:pt x="2110" y="116"/>
                  </a:cubicBezTo>
                  <a:cubicBezTo>
                    <a:pt x="2150" y="116"/>
                    <a:pt x="2150" y="116"/>
                    <a:pt x="2150" y="116"/>
                  </a:cubicBezTo>
                  <a:cubicBezTo>
                    <a:pt x="2150" y="109"/>
                    <a:pt x="2150" y="109"/>
                    <a:pt x="2150" y="109"/>
                  </a:cubicBezTo>
                  <a:cubicBezTo>
                    <a:pt x="2139" y="107"/>
                    <a:pt x="2139" y="107"/>
                    <a:pt x="2139" y="107"/>
                  </a:cubicBezTo>
                  <a:cubicBezTo>
                    <a:pt x="2139" y="82"/>
                    <a:pt x="2139" y="82"/>
                    <a:pt x="2139" y="82"/>
                  </a:cubicBezTo>
                  <a:cubicBezTo>
                    <a:pt x="2161" y="48"/>
                    <a:pt x="2161" y="48"/>
                    <a:pt x="2161" y="48"/>
                  </a:cubicBezTo>
                  <a:cubicBezTo>
                    <a:pt x="2172" y="46"/>
                    <a:pt x="2172" y="46"/>
                    <a:pt x="2172" y="46"/>
                  </a:cubicBezTo>
                  <a:cubicBezTo>
                    <a:pt x="2172" y="39"/>
                    <a:pt x="2172" y="39"/>
                    <a:pt x="2172" y="39"/>
                  </a:cubicBezTo>
                  <a:cubicBezTo>
                    <a:pt x="2138" y="39"/>
                    <a:pt x="2138" y="39"/>
                    <a:pt x="2138" y="39"/>
                  </a:cubicBezTo>
                  <a:cubicBezTo>
                    <a:pt x="2138" y="46"/>
                    <a:pt x="2138" y="46"/>
                    <a:pt x="2138" y="46"/>
                  </a:cubicBezTo>
                  <a:cubicBezTo>
                    <a:pt x="2149" y="48"/>
                    <a:pt x="2149" y="48"/>
                    <a:pt x="2149" y="48"/>
                  </a:cubicBezTo>
                  <a:cubicBezTo>
                    <a:pt x="2133" y="73"/>
                    <a:pt x="2133" y="73"/>
                    <a:pt x="2133" y="73"/>
                  </a:cubicBezTo>
                  <a:cubicBezTo>
                    <a:pt x="2118" y="48"/>
                    <a:pt x="2118" y="48"/>
                    <a:pt x="2118" y="48"/>
                  </a:cubicBezTo>
                  <a:cubicBezTo>
                    <a:pt x="2129" y="46"/>
                    <a:pt x="2129" y="46"/>
                    <a:pt x="2129" y="46"/>
                  </a:cubicBezTo>
                  <a:cubicBezTo>
                    <a:pt x="2129" y="39"/>
                    <a:pt x="2129" y="39"/>
                    <a:pt x="2129" y="39"/>
                  </a:cubicBezTo>
                  <a:cubicBezTo>
                    <a:pt x="2088" y="39"/>
                    <a:pt x="2088" y="39"/>
                    <a:pt x="2088" y="39"/>
                  </a:cubicBezTo>
                  <a:cubicBezTo>
                    <a:pt x="2088" y="46"/>
                    <a:pt x="2088" y="46"/>
                    <a:pt x="2088" y="46"/>
                  </a:cubicBezTo>
                  <a:cubicBezTo>
                    <a:pt x="2099" y="48"/>
                    <a:pt x="2099" y="48"/>
                    <a:pt x="2099" y="48"/>
                  </a:cubicBezTo>
                  <a:lnTo>
                    <a:pt x="2122" y="82"/>
                  </a:lnTo>
                  <a:close/>
                  <a:moveTo>
                    <a:pt x="1953" y="94"/>
                  </a:moveTo>
                  <a:cubicBezTo>
                    <a:pt x="1953" y="63"/>
                    <a:pt x="1913" y="75"/>
                    <a:pt x="1913" y="58"/>
                  </a:cubicBezTo>
                  <a:cubicBezTo>
                    <a:pt x="1913" y="50"/>
                    <a:pt x="1919" y="48"/>
                    <a:pt x="1926" y="48"/>
                  </a:cubicBezTo>
                  <a:cubicBezTo>
                    <a:pt x="1933" y="48"/>
                    <a:pt x="1939" y="49"/>
                    <a:pt x="1939" y="49"/>
                  </a:cubicBezTo>
                  <a:cubicBezTo>
                    <a:pt x="1941" y="61"/>
                    <a:pt x="1941" y="61"/>
                    <a:pt x="1941" y="61"/>
                  </a:cubicBezTo>
                  <a:cubicBezTo>
                    <a:pt x="1949" y="61"/>
                    <a:pt x="1949" y="61"/>
                    <a:pt x="1949" y="61"/>
                  </a:cubicBezTo>
                  <a:cubicBezTo>
                    <a:pt x="1949" y="42"/>
                    <a:pt x="1949" y="42"/>
                    <a:pt x="1949" y="42"/>
                  </a:cubicBezTo>
                  <a:cubicBezTo>
                    <a:pt x="1941" y="40"/>
                    <a:pt x="1933" y="38"/>
                    <a:pt x="1924" y="38"/>
                  </a:cubicBezTo>
                  <a:cubicBezTo>
                    <a:pt x="1905" y="38"/>
                    <a:pt x="1896" y="46"/>
                    <a:pt x="1896" y="60"/>
                  </a:cubicBezTo>
                  <a:cubicBezTo>
                    <a:pt x="1896" y="79"/>
                    <a:pt x="1914" y="81"/>
                    <a:pt x="1928" y="86"/>
                  </a:cubicBezTo>
                  <a:cubicBezTo>
                    <a:pt x="1933" y="87"/>
                    <a:pt x="1936" y="89"/>
                    <a:pt x="1936" y="95"/>
                  </a:cubicBezTo>
                  <a:cubicBezTo>
                    <a:pt x="1936" y="104"/>
                    <a:pt x="1929" y="107"/>
                    <a:pt x="1920" y="107"/>
                  </a:cubicBezTo>
                  <a:cubicBezTo>
                    <a:pt x="1911" y="107"/>
                    <a:pt x="1905" y="105"/>
                    <a:pt x="1905" y="105"/>
                  </a:cubicBezTo>
                  <a:cubicBezTo>
                    <a:pt x="1903" y="92"/>
                    <a:pt x="1903" y="92"/>
                    <a:pt x="1903" y="92"/>
                  </a:cubicBezTo>
                  <a:cubicBezTo>
                    <a:pt x="1896" y="92"/>
                    <a:pt x="1896" y="92"/>
                    <a:pt x="1896" y="92"/>
                  </a:cubicBezTo>
                  <a:cubicBezTo>
                    <a:pt x="1896" y="112"/>
                    <a:pt x="1896" y="112"/>
                    <a:pt x="1896" y="112"/>
                  </a:cubicBezTo>
                  <a:cubicBezTo>
                    <a:pt x="1896" y="112"/>
                    <a:pt x="1908" y="117"/>
                    <a:pt x="1922" y="117"/>
                  </a:cubicBezTo>
                  <a:cubicBezTo>
                    <a:pt x="1942" y="117"/>
                    <a:pt x="1953" y="109"/>
                    <a:pt x="1953" y="94"/>
                  </a:cubicBezTo>
                  <a:close/>
                  <a:moveTo>
                    <a:pt x="1847" y="109"/>
                  </a:moveTo>
                  <a:cubicBezTo>
                    <a:pt x="1836" y="107"/>
                    <a:pt x="1836" y="107"/>
                    <a:pt x="1836" y="107"/>
                  </a:cubicBezTo>
                  <a:cubicBezTo>
                    <a:pt x="1836" y="81"/>
                    <a:pt x="1836" y="81"/>
                    <a:pt x="1836" y="81"/>
                  </a:cubicBezTo>
                  <a:cubicBezTo>
                    <a:pt x="1838" y="81"/>
                    <a:pt x="1838" y="81"/>
                    <a:pt x="1838" y="81"/>
                  </a:cubicBezTo>
                  <a:cubicBezTo>
                    <a:pt x="1848" y="81"/>
                    <a:pt x="1851" y="86"/>
                    <a:pt x="1855" y="98"/>
                  </a:cubicBezTo>
                  <a:cubicBezTo>
                    <a:pt x="1863" y="116"/>
                    <a:pt x="1863" y="116"/>
                    <a:pt x="1863" y="116"/>
                  </a:cubicBezTo>
                  <a:cubicBezTo>
                    <a:pt x="1887" y="116"/>
                    <a:pt x="1887" y="116"/>
                    <a:pt x="1887" y="116"/>
                  </a:cubicBezTo>
                  <a:cubicBezTo>
                    <a:pt x="1887" y="109"/>
                    <a:pt x="1887" y="109"/>
                    <a:pt x="1887" y="109"/>
                  </a:cubicBezTo>
                  <a:cubicBezTo>
                    <a:pt x="1876" y="107"/>
                    <a:pt x="1876" y="107"/>
                    <a:pt x="1876" y="107"/>
                  </a:cubicBezTo>
                  <a:cubicBezTo>
                    <a:pt x="1873" y="99"/>
                    <a:pt x="1868" y="84"/>
                    <a:pt x="1861" y="79"/>
                  </a:cubicBezTo>
                  <a:cubicBezTo>
                    <a:pt x="1869" y="76"/>
                    <a:pt x="1875" y="68"/>
                    <a:pt x="1875" y="59"/>
                  </a:cubicBezTo>
                  <a:cubicBezTo>
                    <a:pt x="1875" y="54"/>
                    <a:pt x="1873" y="49"/>
                    <a:pt x="1869" y="45"/>
                  </a:cubicBezTo>
                  <a:cubicBezTo>
                    <a:pt x="1863" y="40"/>
                    <a:pt x="1854" y="39"/>
                    <a:pt x="1846" y="39"/>
                  </a:cubicBezTo>
                  <a:cubicBezTo>
                    <a:pt x="1807" y="39"/>
                    <a:pt x="1807" y="39"/>
                    <a:pt x="1807" y="39"/>
                  </a:cubicBezTo>
                  <a:cubicBezTo>
                    <a:pt x="1807" y="46"/>
                    <a:pt x="1807" y="46"/>
                    <a:pt x="1807" y="46"/>
                  </a:cubicBezTo>
                  <a:cubicBezTo>
                    <a:pt x="1819" y="48"/>
                    <a:pt x="1819" y="48"/>
                    <a:pt x="1819" y="48"/>
                  </a:cubicBezTo>
                  <a:cubicBezTo>
                    <a:pt x="1819" y="107"/>
                    <a:pt x="1819" y="107"/>
                    <a:pt x="1819" y="107"/>
                  </a:cubicBezTo>
                  <a:cubicBezTo>
                    <a:pt x="1807" y="109"/>
                    <a:pt x="1807" y="109"/>
                    <a:pt x="1807" y="109"/>
                  </a:cubicBezTo>
                  <a:cubicBezTo>
                    <a:pt x="1807" y="116"/>
                    <a:pt x="1807" y="116"/>
                    <a:pt x="1807" y="116"/>
                  </a:cubicBezTo>
                  <a:cubicBezTo>
                    <a:pt x="1847" y="116"/>
                    <a:pt x="1847" y="116"/>
                    <a:pt x="1847" y="116"/>
                  </a:cubicBezTo>
                  <a:lnTo>
                    <a:pt x="1847" y="109"/>
                  </a:lnTo>
                  <a:close/>
                  <a:moveTo>
                    <a:pt x="1836" y="48"/>
                  </a:moveTo>
                  <a:cubicBezTo>
                    <a:pt x="1841" y="48"/>
                    <a:pt x="1841" y="48"/>
                    <a:pt x="1841" y="48"/>
                  </a:cubicBezTo>
                  <a:cubicBezTo>
                    <a:pt x="1845" y="48"/>
                    <a:pt x="1852" y="48"/>
                    <a:pt x="1854" y="51"/>
                  </a:cubicBezTo>
                  <a:cubicBezTo>
                    <a:pt x="1857" y="53"/>
                    <a:pt x="1858" y="57"/>
                    <a:pt x="1858" y="60"/>
                  </a:cubicBezTo>
                  <a:cubicBezTo>
                    <a:pt x="1858" y="63"/>
                    <a:pt x="1857" y="66"/>
                    <a:pt x="1855" y="69"/>
                  </a:cubicBezTo>
                  <a:cubicBezTo>
                    <a:pt x="1851" y="73"/>
                    <a:pt x="1844" y="73"/>
                    <a:pt x="1839" y="73"/>
                  </a:cubicBezTo>
                  <a:cubicBezTo>
                    <a:pt x="1836" y="73"/>
                    <a:pt x="1836" y="73"/>
                    <a:pt x="1836" y="73"/>
                  </a:cubicBezTo>
                  <a:lnTo>
                    <a:pt x="1836" y="48"/>
                  </a:lnTo>
                  <a:close/>
                  <a:moveTo>
                    <a:pt x="1796" y="95"/>
                  </a:moveTo>
                  <a:cubicBezTo>
                    <a:pt x="1788" y="95"/>
                    <a:pt x="1788" y="95"/>
                    <a:pt x="1788" y="95"/>
                  </a:cubicBezTo>
                  <a:cubicBezTo>
                    <a:pt x="1787" y="106"/>
                    <a:pt x="1787" y="106"/>
                    <a:pt x="1787" y="106"/>
                  </a:cubicBezTo>
                  <a:cubicBezTo>
                    <a:pt x="1759" y="106"/>
                    <a:pt x="1759" y="106"/>
                    <a:pt x="1759" y="106"/>
                  </a:cubicBezTo>
                  <a:cubicBezTo>
                    <a:pt x="1759" y="80"/>
                    <a:pt x="1759" y="80"/>
                    <a:pt x="1759" y="80"/>
                  </a:cubicBezTo>
                  <a:cubicBezTo>
                    <a:pt x="1776" y="80"/>
                    <a:pt x="1776" y="80"/>
                    <a:pt x="1776" y="80"/>
                  </a:cubicBezTo>
                  <a:cubicBezTo>
                    <a:pt x="1778" y="90"/>
                    <a:pt x="1778" y="90"/>
                    <a:pt x="1778" y="90"/>
                  </a:cubicBezTo>
                  <a:cubicBezTo>
                    <a:pt x="1784" y="90"/>
                    <a:pt x="1784" y="90"/>
                    <a:pt x="1784" y="90"/>
                  </a:cubicBezTo>
                  <a:cubicBezTo>
                    <a:pt x="1784" y="61"/>
                    <a:pt x="1784" y="61"/>
                    <a:pt x="1784" y="61"/>
                  </a:cubicBezTo>
                  <a:cubicBezTo>
                    <a:pt x="1778" y="61"/>
                    <a:pt x="1778" y="61"/>
                    <a:pt x="1778" y="61"/>
                  </a:cubicBezTo>
                  <a:cubicBezTo>
                    <a:pt x="1776" y="71"/>
                    <a:pt x="1776" y="71"/>
                    <a:pt x="1776" y="71"/>
                  </a:cubicBezTo>
                  <a:cubicBezTo>
                    <a:pt x="1759" y="71"/>
                    <a:pt x="1759" y="71"/>
                    <a:pt x="1759" y="71"/>
                  </a:cubicBezTo>
                  <a:cubicBezTo>
                    <a:pt x="1759" y="49"/>
                    <a:pt x="1759" y="49"/>
                    <a:pt x="1759" y="49"/>
                  </a:cubicBezTo>
                  <a:cubicBezTo>
                    <a:pt x="1787" y="49"/>
                    <a:pt x="1787" y="49"/>
                    <a:pt x="1787" y="49"/>
                  </a:cubicBezTo>
                  <a:cubicBezTo>
                    <a:pt x="1788" y="59"/>
                    <a:pt x="1788" y="59"/>
                    <a:pt x="1788" y="59"/>
                  </a:cubicBezTo>
                  <a:cubicBezTo>
                    <a:pt x="1796" y="59"/>
                    <a:pt x="1796" y="59"/>
                    <a:pt x="1796" y="59"/>
                  </a:cubicBezTo>
                  <a:cubicBezTo>
                    <a:pt x="1796" y="39"/>
                    <a:pt x="1796" y="39"/>
                    <a:pt x="1796" y="39"/>
                  </a:cubicBezTo>
                  <a:cubicBezTo>
                    <a:pt x="1730" y="39"/>
                    <a:pt x="1730" y="39"/>
                    <a:pt x="1730" y="39"/>
                  </a:cubicBezTo>
                  <a:cubicBezTo>
                    <a:pt x="1730" y="46"/>
                    <a:pt x="1730" y="46"/>
                    <a:pt x="1730" y="46"/>
                  </a:cubicBezTo>
                  <a:cubicBezTo>
                    <a:pt x="1741" y="48"/>
                    <a:pt x="1741" y="48"/>
                    <a:pt x="1741" y="48"/>
                  </a:cubicBezTo>
                  <a:cubicBezTo>
                    <a:pt x="1741" y="107"/>
                    <a:pt x="1741" y="107"/>
                    <a:pt x="1741" y="107"/>
                  </a:cubicBezTo>
                  <a:cubicBezTo>
                    <a:pt x="1730" y="109"/>
                    <a:pt x="1730" y="109"/>
                    <a:pt x="1730" y="109"/>
                  </a:cubicBezTo>
                  <a:cubicBezTo>
                    <a:pt x="1730" y="116"/>
                    <a:pt x="1730" y="116"/>
                    <a:pt x="1730" y="116"/>
                  </a:cubicBezTo>
                  <a:cubicBezTo>
                    <a:pt x="1796" y="116"/>
                    <a:pt x="1796" y="116"/>
                    <a:pt x="1796" y="116"/>
                  </a:cubicBezTo>
                  <a:lnTo>
                    <a:pt x="1796" y="95"/>
                  </a:lnTo>
                  <a:close/>
                  <a:moveTo>
                    <a:pt x="1342" y="95"/>
                  </a:moveTo>
                  <a:cubicBezTo>
                    <a:pt x="1335" y="95"/>
                    <a:pt x="1335" y="95"/>
                    <a:pt x="1335" y="95"/>
                  </a:cubicBezTo>
                  <a:cubicBezTo>
                    <a:pt x="1333" y="106"/>
                    <a:pt x="1333" y="106"/>
                    <a:pt x="1333" y="106"/>
                  </a:cubicBezTo>
                  <a:cubicBezTo>
                    <a:pt x="1305" y="106"/>
                    <a:pt x="1305" y="106"/>
                    <a:pt x="1305" y="106"/>
                  </a:cubicBezTo>
                  <a:cubicBezTo>
                    <a:pt x="1305" y="80"/>
                    <a:pt x="1305" y="80"/>
                    <a:pt x="1305" y="80"/>
                  </a:cubicBezTo>
                  <a:cubicBezTo>
                    <a:pt x="1323" y="80"/>
                    <a:pt x="1323" y="80"/>
                    <a:pt x="1323" y="80"/>
                  </a:cubicBezTo>
                  <a:cubicBezTo>
                    <a:pt x="1325" y="90"/>
                    <a:pt x="1325" y="90"/>
                    <a:pt x="1325" y="90"/>
                  </a:cubicBezTo>
                  <a:cubicBezTo>
                    <a:pt x="1331" y="90"/>
                    <a:pt x="1331" y="90"/>
                    <a:pt x="1331" y="90"/>
                  </a:cubicBezTo>
                  <a:cubicBezTo>
                    <a:pt x="1331" y="61"/>
                    <a:pt x="1331" y="61"/>
                    <a:pt x="1331" y="61"/>
                  </a:cubicBezTo>
                  <a:cubicBezTo>
                    <a:pt x="1325" y="61"/>
                    <a:pt x="1325" y="61"/>
                    <a:pt x="1325" y="61"/>
                  </a:cubicBezTo>
                  <a:cubicBezTo>
                    <a:pt x="1323" y="71"/>
                    <a:pt x="1323" y="71"/>
                    <a:pt x="1323" y="71"/>
                  </a:cubicBezTo>
                  <a:cubicBezTo>
                    <a:pt x="1305" y="71"/>
                    <a:pt x="1305" y="71"/>
                    <a:pt x="1305" y="71"/>
                  </a:cubicBezTo>
                  <a:cubicBezTo>
                    <a:pt x="1305" y="49"/>
                    <a:pt x="1305" y="49"/>
                    <a:pt x="1305" y="49"/>
                  </a:cubicBezTo>
                  <a:cubicBezTo>
                    <a:pt x="1333" y="49"/>
                    <a:pt x="1333" y="49"/>
                    <a:pt x="1333" y="49"/>
                  </a:cubicBezTo>
                  <a:cubicBezTo>
                    <a:pt x="1335" y="59"/>
                    <a:pt x="1335" y="59"/>
                    <a:pt x="1335" y="59"/>
                  </a:cubicBezTo>
                  <a:cubicBezTo>
                    <a:pt x="1342" y="59"/>
                    <a:pt x="1342" y="59"/>
                    <a:pt x="1342" y="59"/>
                  </a:cubicBezTo>
                  <a:cubicBezTo>
                    <a:pt x="1342" y="39"/>
                    <a:pt x="1342" y="39"/>
                    <a:pt x="1342" y="39"/>
                  </a:cubicBezTo>
                  <a:cubicBezTo>
                    <a:pt x="1277" y="39"/>
                    <a:pt x="1277" y="39"/>
                    <a:pt x="1277" y="39"/>
                  </a:cubicBezTo>
                  <a:cubicBezTo>
                    <a:pt x="1277" y="46"/>
                    <a:pt x="1277" y="46"/>
                    <a:pt x="1277" y="46"/>
                  </a:cubicBezTo>
                  <a:cubicBezTo>
                    <a:pt x="1288" y="48"/>
                    <a:pt x="1288" y="48"/>
                    <a:pt x="1288" y="48"/>
                  </a:cubicBezTo>
                  <a:cubicBezTo>
                    <a:pt x="1288" y="107"/>
                    <a:pt x="1288" y="107"/>
                    <a:pt x="1288" y="107"/>
                  </a:cubicBezTo>
                  <a:cubicBezTo>
                    <a:pt x="1277" y="109"/>
                    <a:pt x="1277" y="109"/>
                    <a:pt x="1277" y="109"/>
                  </a:cubicBezTo>
                  <a:cubicBezTo>
                    <a:pt x="1277" y="116"/>
                    <a:pt x="1277" y="116"/>
                    <a:pt x="1277" y="116"/>
                  </a:cubicBezTo>
                  <a:cubicBezTo>
                    <a:pt x="1342" y="116"/>
                    <a:pt x="1342" y="116"/>
                    <a:pt x="1342" y="116"/>
                  </a:cubicBezTo>
                  <a:lnTo>
                    <a:pt x="1342" y="95"/>
                  </a:lnTo>
                  <a:close/>
                  <a:moveTo>
                    <a:pt x="566" y="95"/>
                  </a:moveTo>
                  <a:cubicBezTo>
                    <a:pt x="559" y="95"/>
                    <a:pt x="559" y="95"/>
                    <a:pt x="559" y="95"/>
                  </a:cubicBezTo>
                  <a:cubicBezTo>
                    <a:pt x="557" y="106"/>
                    <a:pt x="557" y="106"/>
                    <a:pt x="557" y="106"/>
                  </a:cubicBezTo>
                  <a:cubicBezTo>
                    <a:pt x="529" y="106"/>
                    <a:pt x="529" y="106"/>
                    <a:pt x="529" y="106"/>
                  </a:cubicBezTo>
                  <a:cubicBezTo>
                    <a:pt x="529" y="80"/>
                    <a:pt x="529" y="80"/>
                    <a:pt x="529" y="80"/>
                  </a:cubicBezTo>
                  <a:cubicBezTo>
                    <a:pt x="546" y="80"/>
                    <a:pt x="546" y="80"/>
                    <a:pt x="546" y="80"/>
                  </a:cubicBezTo>
                  <a:cubicBezTo>
                    <a:pt x="548" y="90"/>
                    <a:pt x="548" y="90"/>
                    <a:pt x="548" y="90"/>
                  </a:cubicBezTo>
                  <a:cubicBezTo>
                    <a:pt x="555" y="90"/>
                    <a:pt x="555" y="90"/>
                    <a:pt x="555" y="90"/>
                  </a:cubicBezTo>
                  <a:cubicBezTo>
                    <a:pt x="555" y="61"/>
                    <a:pt x="555" y="61"/>
                    <a:pt x="555" y="61"/>
                  </a:cubicBezTo>
                  <a:cubicBezTo>
                    <a:pt x="548" y="61"/>
                    <a:pt x="548" y="61"/>
                    <a:pt x="548" y="61"/>
                  </a:cubicBezTo>
                  <a:cubicBezTo>
                    <a:pt x="546" y="71"/>
                    <a:pt x="546" y="71"/>
                    <a:pt x="546" y="71"/>
                  </a:cubicBezTo>
                  <a:cubicBezTo>
                    <a:pt x="529" y="71"/>
                    <a:pt x="529" y="71"/>
                    <a:pt x="529" y="71"/>
                  </a:cubicBezTo>
                  <a:cubicBezTo>
                    <a:pt x="529" y="49"/>
                    <a:pt x="529" y="49"/>
                    <a:pt x="529" y="49"/>
                  </a:cubicBezTo>
                  <a:cubicBezTo>
                    <a:pt x="557" y="49"/>
                    <a:pt x="557" y="49"/>
                    <a:pt x="557" y="49"/>
                  </a:cubicBezTo>
                  <a:cubicBezTo>
                    <a:pt x="559" y="59"/>
                    <a:pt x="559" y="59"/>
                    <a:pt x="559" y="59"/>
                  </a:cubicBezTo>
                  <a:cubicBezTo>
                    <a:pt x="566" y="59"/>
                    <a:pt x="566" y="59"/>
                    <a:pt x="566" y="59"/>
                  </a:cubicBezTo>
                  <a:cubicBezTo>
                    <a:pt x="566" y="39"/>
                    <a:pt x="566" y="39"/>
                    <a:pt x="566" y="39"/>
                  </a:cubicBezTo>
                  <a:cubicBezTo>
                    <a:pt x="500" y="39"/>
                    <a:pt x="500" y="39"/>
                    <a:pt x="500" y="39"/>
                  </a:cubicBezTo>
                  <a:cubicBezTo>
                    <a:pt x="500" y="46"/>
                    <a:pt x="500" y="46"/>
                    <a:pt x="500" y="46"/>
                  </a:cubicBezTo>
                  <a:cubicBezTo>
                    <a:pt x="511" y="48"/>
                    <a:pt x="511" y="48"/>
                    <a:pt x="511" y="48"/>
                  </a:cubicBezTo>
                  <a:cubicBezTo>
                    <a:pt x="511" y="107"/>
                    <a:pt x="511" y="107"/>
                    <a:pt x="511" y="107"/>
                  </a:cubicBezTo>
                  <a:cubicBezTo>
                    <a:pt x="500" y="109"/>
                    <a:pt x="500" y="109"/>
                    <a:pt x="500" y="109"/>
                  </a:cubicBezTo>
                  <a:cubicBezTo>
                    <a:pt x="500" y="116"/>
                    <a:pt x="500" y="116"/>
                    <a:pt x="500" y="116"/>
                  </a:cubicBezTo>
                  <a:cubicBezTo>
                    <a:pt x="566" y="116"/>
                    <a:pt x="566" y="116"/>
                    <a:pt x="566" y="116"/>
                  </a:cubicBezTo>
                  <a:lnTo>
                    <a:pt x="566" y="95"/>
                  </a:lnTo>
                  <a:close/>
                  <a:moveTo>
                    <a:pt x="659" y="117"/>
                  </a:moveTo>
                  <a:cubicBezTo>
                    <a:pt x="689" y="117"/>
                    <a:pt x="702" y="100"/>
                    <a:pt x="702" y="67"/>
                  </a:cubicBezTo>
                  <a:cubicBezTo>
                    <a:pt x="702" y="34"/>
                    <a:pt x="689" y="16"/>
                    <a:pt x="659" y="16"/>
                  </a:cubicBezTo>
                  <a:cubicBezTo>
                    <a:pt x="629" y="16"/>
                    <a:pt x="615" y="34"/>
                    <a:pt x="615" y="67"/>
                  </a:cubicBezTo>
                  <a:cubicBezTo>
                    <a:pt x="615" y="99"/>
                    <a:pt x="628" y="117"/>
                    <a:pt x="659" y="117"/>
                  </a:cubicBezTo>
                  <a:close/>
                  <a:moveTo>
                    <a:pt x="659" y="27"/>
                  </a:moveTo>
                  <a:cubicBezTo>
                    <a:pt x="675" y="27"/>
                    <a:pt x="683" y="40"/>
                    <a:pt x="683" y="67"/>
                  </a:cubicBezTo>
                  <a:cubicBezTo>
                    <a:pt x="683" y="94"/>
                    <a:pt x="675" y="107"/>
                    <a:pt x="659" y="107"/>
                  </a:cubicBezTo>
                  <a:cubicBezTo>
                    <a:pt x="642" y="107"/>
                    <a:pt x="634" y="94"/>
                    <a:pt x="634" y="67"/>
                  </a:cubicBezTo>
                  <a:cubicBezTo>
                    <a:pt x="634" y="40"/>
                    <a:pt x="643" y="27"/>
                    <a:pt x="659" y="27"/>
                  </a:cubicBezTo>
                  <a:close/>
                  <a:moveTo>
                    <a:pt x="327" y="28"/>
                  </a:moveTo>
                  <a:cubicBezTo>
                    <a:pt x="349" y="28"/>
                    <a:pt x="349" y="28"/>
                    <a:pt x="349" y="28"/>
                  </a:cubicBezTo>
                  <a:cubicBezTo>
                    <a:pt x="349" y="106"/>
                    <a:pt x="349" y="106"/>
                    <a:pt x="349" y="106"/>
                  </a:cubicBezTo>
                  <a:cubicBezTo>
                    <a:pt x="337" y="108"/>
                    <a:pt x="337" y="108"/>
                    <a:pt x="337" y="108"/>
                  </a:cubicBezTo>
                  <a:cubicBezTo>
                    <a:pt x="337" y="116"/>
                    <a:pt x="337" y="116"/>
                    <a:pt x="337" y="116"/>
                  </a:cubicBezTo>
                  <a:cubicBezTo>
                    <a:pt x="379" y="116"/>
                    <a:pt x="379" y="116"/>
                    <a:pt x="379" y="116"/>
                  </a:cubicBezTo>
                  <a:cubicBezTo>
                    <a:pt x="379" y="108"/>
                    <a:pt x="379" y="108"/>
                    <a:pt x="379" y="108"/>
                  </a:cubicBezTo>
                  <a:cubicBezTo>
                    <a:pt x="367" y="106"/>
                    <a:pt x="367" y="106"/>
                    <a:pt x="367" y="106"/>
                  </a:cubicBezTo>
                  <a:cubicBezTo>
                    <a:pt x="367" y="28"/>
                    <a:pt x="367" y="28"/>
                    <a:pt x="367" y="28"/>
                  </a:cubicBezTo>
                  <a:cubicBezTo>
                    <a:pt x="390" y="28"/>
                    <a:pt x="390" y="28"/>
                    <a:pt x="390" y="28"/>
                  </a:cubicBezTo>
                  <a:cubicBezTo>
                    <a:pt x="391" y="40"/>
                    <a:pt x="391" y="40"/>
                    <a:pt x="391" y="40"/>
                  </a:cubicBezTo>
                  <a:cubicBezTo>
                    <a:pt x="399" y="40"/>
                    <a:pt x="399" y="40"/>
                    <a:pt x="399" y="40"/>
                  </a:cubicBezTo>
                  <a:cubicBezTo>
                    <a:pt x="399" y="18"/>
                    <a:pt x="399" y="18"/>
                    <a:pt x="399" y="18"/>
                  </a:cubicBezTo>
                  <a:cubicBezTo>
                    <a:pt x="317" y="18"/>
                    <a:pt x="317" y="18"/>
                    <a:pt x="317" y="18"/>
                  </a:cubicBezTo>
                  <a:cubicBezTo>
                    <a:pt x="317" y="40"/>
                    <a:pt x="317" y="40"/>
                    <a:pt x="317" y="40"/>
                  </a:cubicBezTo>
                  <a:cubicBezTo>
                    <a:pt x="325" y="40"/>
                    <a:pt x="325" y="40"/>
                    <a:pt x="325" y="40"/>
                  </a:cubicBezTo>
                  <a:lnTo>
                    <a:pt x="327" y="28"/>
                  </a:lnTo>
                  <a:close/>
                  <a:moveTo>
                    <a:pt x="750" y="109"/>
                  </a:moveTo>
                  <a:cubicBezTo>
                    <a:pt x="739" y="107"/>
                    <a:pt x="739" y="107"/>
                    <a:pt x="739" y="107"/>
                  </a:cubicBezTo>
                  <a:cubicBezTo>
                    <a:pt x="739" y="80"/>
                    <a:pt x="739" y="80"/>
                    <a:pt x="739" y="80"/>
                  </a:cubicBezTo>
                  <a:cubicBezTo>
                    <a:pt x="768" y="80"/>
                    <a:pt x="768" y="80"/>
                    <a:pt x="768" y="80"/>
                  </a:cubicBezTo>
                  <a:cubicBezTo>
                    <a:pt x="768" y="107"/>
                    <a:pt x="768" y="107"/>
                    <a:pt x="768" y="107"/>
                  </a:cubicBezTo>
                  <a:cubicBezTo>
                    <a:pt x="757" y="109"/>
                    <a:pt x="757" y="109"/>
                    <a:pt x="757" y="109"/>
                  </a:cubicBezTo>
                  <a:cubicBezTo>
                    <a:pt x="757" y="116"/>
                    <a:pt x="757" y="116"/>
                    <a:pt x="757" y="116"/>
                  </a:cubicBezTo>
                  <a:cubicBezTo>
                    <a:pt x="797" y="116"/>
                    <a:pt x="797" y="116"/>
                    <a:pt x="797" y="116"/>
                  </a:cubicBezTo>
                  <a:cubicBezTo>
                    <a:pt x="797" y="109"/>
                    <a:pt x="797" y="109"/>
                    <a:pt x="797" y="109"/>
                  </a:cubicBezTo>
                  <a:cubicBezTo>
                    <a:pt x="786" y="107"/>
                    <a:pt x="786" y="107"/>
                    <a:pt x="786" y="107"/>
                  </a:cubicBezTo>
                  <a:cubicBezTo>
                    <a:pt x="786" y="48"/>
                    <a:pt x="786" y="48"/>
                    <a:pt x="786" y="48"/>
                  </a:cubicBezTo>
                  <a:cubicBezTo>
                    <a:pt x="797" y="46"/>
                    <a:pt x="797" y="46"/>
                    <a:pt x="797" y="46"/>
                  </a:cubicBezTo>
                  <a:cubicBezTo>
                    <a:pt x="797" y="39"/>
                    <a:pt x="797" y="39"/>
                    <a:pt x="797" y="39"/>
                  </a:cubicBezTo>
                  <a:cubicBezTo>
                    <a:pt x="757" y="39"/>
                    <a:pt x="757" y="39"/>
                    <a:pt x="757" y="39"/>
                  </a:cubicBezTo>
                  <a:cubicBezTo>
                    <a:pt x="757" y="46"/>
                    <a:pt x="757" y="46"/>
                    <a:pt x="757" y="46"/>
                  </a:cubicBezTo>
                  <a:cubicBezTo>
                    <a:pt x="768" y="48"/>
                    <a:pt x="768" y="48"/>
                    <a:pt x="768" y="48"/>
                  </a:cubicBezTo>
                  <a:cubicBezTo>
                    <a:pt x="768" y="71"/>
                    <a:pt x="768" y="71"/>
                    <a:pt x="768" y="71"/>
                  </a:cubicBezTo>
                  <a:cubicBezTo>
                    <a:pt x="739" y="71"/>
                    <a:pt x="739" y="71"/>
                    <a:pt x="739" y="71"/>
                  </a:cubicBezTo>
                  <a:cubicBezTo>
                    <a:pt x="739" y="48"/>
                    <a:pt x="739" y="48"/>
                    <a:pt x="739" y="48"/>
                  </a:cubicBezTo>
                  <a:cubicBezTo>
                    <a:pt x="750" y="46"/>
                    <a:pt x="750" y="46"/>
                    <a:pt x="750" y="46"/>
                  </a:cubicBezTo>
                  <a:cubicBezTo>
                    <a:pt x="750" y="39"/>
                    <a:pt x="750" y="39"/>
                    <a:pt x="750" y="39"/>
                  </a:cubicBezTo>
                  <a:cubicBezTo>
                    <a:pt x="710" y="39"/>
                    <a:pt x="710" y="39"/>
                    <a:pt x="710" y="39"/>
                  </a:cubicBezTo>
                  <a:cubicBezTo>
                    <a:pt x="710" y="46"/>
                    <a:pt x="710" y="46"/>
                    <a:pt x="710" y="46"/>
                  </a:cubicBezTo>
                  <a:cubicBezTo>
                    <a:pt x="722" y="48"/>
                    <a:pt x="722" y="48"/>
                    <a:pt x="722" y="48"/>
                  </a:cubicBezTo>
                  <a:cubicBezTo>
                    <a:pt x="722" y="107"/>
                    <a:pt x="722" y="107"/>
                    <a:pt x="722" y="107"/>
                  </a:cubicBezTo>
                  <a:cubicBezTo>
                    <a:pt x="710" y="109"/>
                    <a:pt x="710" y="109"/>
                    <a:pt x="710" y="109"/>
                  </a:cubicBezTo>
                  <a:cubicBezTo>
                    <a:pt x="710" y="116"/>
                    <a:pt x="710" y="116"/>
                    <a:pt x="710" y="116"/>
                  </a:cubicBezTo>
                  <a:cubicBezTo>
                    <a:pt x="750" y="116"/>
                    <a:pt x="750" y="116"/>
                    <a:pt x="750" y="116"/>
                  </a:cubicBezTo>
                  <a:lnTo>
                    <a:pt x="750" y="109"/>
                  </a:lnTo>
                  <a:close/>
                  <a:moveTo>
                    <a:pt x="445" y="109"/>
                  </a:moveTo>
                  <a:cubicBezTo>
                    <a:pt x="434" y="107"/>
                    <a:pt x="434" y="107"/>
                    <a:pt x="434" y="107"/>
                  </a:cubicBezTo>
                  <a:cubicBezTo>
                    <a:pt x="434" y="80"/>
                    <a:pt x="434" y="80"/>
                    <a:pt x="434" y="80"/>
                  </a:cubicBezTo>
                  <a:cubicBezTo>
                    <a:pt x="463" y="80"/>
                    <a:pt x="463" y="80"/>
                    <a:pt x="463" y="80"/>
                  </a:cubicBezTo>
                  <a:cubicBezTo>
                    <a:pt x="463" y="107"/>
                    <a:pt x="463" y="107"/>
                    <a:pt x="463" y="107"/>
                  </a:cubicBezTo>
                  <a:cubicBezTo>
                    <a:pt x="452" y="109"/>
                    <a:pt x="452" y="109"/>
                    <a:pt x="452" y="109"/>
                  </a:cubicBezTo>
                  <a:cubicBezTo>
                    <a:pt x="452" y="116"/>
                    <a:pt x="452" y="116"/>
                    <a:pt x="452" y="116"/>
                  </a:cubicBezTo>
                  <a:cubicBezTo>
                    <a:pt x="492" y="116"/>
                    <a:pt x="492" y="116"/>
                    <a:pt x="492" y="116"/>
                  </a:cubicBezTo>
                  <a:cubicBezTo>
                    <a:pt x="492" y="109"/>
                    <a:pt x="492" y="109"/>
                    <a:pt x="492" y="109"/>
                  </a:cubicBezTo>
                  <a:cubicBezTo>
                    <a:pt x="480" y="107"/>
                    <a:pt x="480" y="107"/>
                    <a:pt x="480" y="107"/>
                  </a:cubicBezTo>
                  <a:cubicBezTo>
                    <a:pt x="480" y="48"/>
                    <a:pt x="480" y="48"/>
                    <a:pt x="480" y="48"/>
                  </a:cubicBezTo>
                  <a:cubicBezTo>
                    <a:pt x="492" y="46"/>
                    <a:pt x="492" y="46"/>
                    <a:pt x="492" y="46"/>
                  </a:cubicBezTo>
                  <a:cubicBezTo>
                    <a:pt x="492" y="39"/>
                    <a:pt x="492" y="39"/>
                    <a:pt x="492" y="39"/>
                  </a:cubicBezTo>
                  <a:cubicBezTo>
                    <a:pt x="452" y="39"/>
                    <a:pt x="452" y="39"/>
                    <a:pt x="452" y="39"/>
                  </a:cubicBezTo>
                  <a:cubicBezTo>
                    <a:pt x="452" y="46"/>
                    <a:pt x="452" y="46"/>
                    <a:pt x="452" y="46"/>
                  </a:cubicBezTo>
                  <a:cubicBezTo>
                    <a:pt x="463" y="48"/>
                    <a:pt x="463" y="48"/>
                    <a:pt x="463" y="48"/>
                  </a:cubicBezTo>
                  <a:cubicBezTo>
                    <a:pt x="463" y="71"/>
                    <a:pt x="463" y="71"/>
                    <a:pt x="463" y="71"/>
                  </a:cubicBezTo>
                  <a:cubicBezTo>
                    <a:pt x="434" y="71"/>
                    <a:pt x="434" y="71"/>
                    <a:pt x="434" y="71"/>
                  </a:cubicBezTo>
                  <a:cubicBezTo>
                    <a:pt x="434" y="48"/>
                    <a:pt x="434" y="48"/>
                    <a:pt x="434" y="48"/>
                  </a:cubicBezTo>
                  <a:cubicBezTo>
                    <a:pt x="445" y="46"/>
                    <a:pt x="445" y="46"/>
                    <a:pt x="445" y="46"/>
                  </a:cubicBezTo>
                  <a:cubicBezTo>
                    <a:pt x="445" y="39"/>
                    <a:pt x="445" y="39"/>
                    <a:pt x="445" y="39"/>
                  </a:cubicBezTo>
                  <a:cubicBezTo>
                    <a:pt x="405" y="39"/>
                    <a:pt x="405" y="39"/>
                    <a:pt x="405" y="39"/>
                  </a:cubicBezTo>
                  <a:cubicBezTo>
                    <a:pt x="405" y="46"/>
                    <a:pt x="405" y="46"/>
                    <a:pt x="405" y="46"/>
                  </a:cubicBezTo>
                  <a:cubicBezTo>
                    <a:pt x="416" y="48"/>
                    <a:pt x="416" y="48"/>
                    <a:pt x="416" y="48"/>
                  </a:cubicBezTo>
                  <a:cubicBezTo>
                    <a:pt x="416" y="107"/>
                    <a:pt x="416" y="107"/>
                    <a:pt x="416" y="107"/>
                  </a:cubicBezTo>
                  <a:cubicBezTo>
                    <a:pt x="405" y="109"/>
                    <a:pt x="405" y="109"/>
                    <a:pt x="405" y="109"/>
                  </a:cubicBezTo>
                  <a:cubicBezTo>
                    <a:pt x="405" y="116"/>
                    <a:pt x="405" y="116"/>
                    <a:pt x="405" y="116"/>
                  </a:cubicBezTo>
                  <a:cubicBezTo>
                    <a:pt x="445" y="116"/>
                    <a:pt x="445" y="116"/>
                    <a:pt x="445" y="116"/>
                  </a:cubicBezTo>
                  <a:lnTo>
                    <a:pt x="445" y="109"/>
                  </a:lnTo>
                  <a:close/>
                  <a:moveTo>
                    <a:pt x="1209" y="49"/>
                  </a:moveTo>
                  <a:cubicBezTo>
                    <a:pt x="1226" y="49"/>
                    <a:pt x="1226" y="49"/>
                    <a:pt x="1226" y="49"/>
                  </a:cubicBezTo>
                  <a:cubicBezTo>
                    <a:pt x="1226" y="107"/>
                    <a:pt x="1226" y="107"/>
                    <a:pt x="1226" y="107"/>
                  </a:cubicBezTo>
                  <a:cubicBezTo>
                    <a:pt x="1215" y="109"/>
                    <a:pt x="1215" y="109"/>
                    <a:pt x="1215" y="109"/>
                  </a:cubicBezTo>
                  <a:cubicBezTo>
                    <a:pt x="1215" y="116"/>
                    <a:pt x="1215" y="116"/>
                    <a:pt x="1215" y="116"/>
                  </a:cubicBezTo>
                  <a:cubicBezTo>
                    <a:pt x="1255" y="116"/>
                    <a:pt x="1255" y="116"/>
                    <a:pt x="1255" y="116"/>
                  </a:cubicBezTo>
                  <a:cubicBezTo>
                    <a:pt x="1255" y="109"/>
                    <a:pt x="1255" y="109"/>
                    <a:pt x="1255" y="109"/>
                  </a:cubicBezTo>
                  <a:cubicBezTo>
                    <a:pt x="1244" y="107"/>
                    <a:pt x="1244" y="107"/>
                    <a:pt x="1244" y="107"/>
                  </a:cubicBezTo>
                  <a:cubicBezTo>
                    <a:pt x="1244" y="49"/>
                    <a:pt x="1244" y="49"/>
                    <a:pt x="1244" y="49"/>
                  </a:cubicBezTo>
                  <a:cubicBezTo>
                    <a:pt x="1261" y="49"/>
                    <a:pt x="1261" y="49"/>
                    <a:pt x="1261" y="49"/>
                  </a:cubicBezTo>
                  <a:cubicBezTo>
                    <a:pt x="1262" y="60"/>
                    <a:pt x="1262" y="60"/>
                    <a:pt x="1262" y="60"/>
                  </a:cubicBezTo>
                  <a:cubicBezTo>
                    <a:pt x="1270" y="60"/>
                    <a:pt x="1270" y="60"/>
                    <a:pt x="1270" y="60"/>
                  </a:cubicBezTo>
                  <a:cubicBezTo>
                    <a:pt x="1270" y="39"/>
                    <a:pt x="1270" y="39"/>
                    <a:pt x="1270" y="39"/>
                  </a:cubicBezTo>
                  <a:cubicBezTo>
                    <a:pt x="1200" y="39"/>
                    <a:pt x="1200" y="39"/>
                    <a:pt x="1200" y="39"/>
                  </a:cubicBezTo>
                  <a:cubicBezTo>
                    <a:pt x="1200" y="60"/>
                    <a:pt x="1200" y="60"/>
                    <a:pt x="1200" y="60"/>
                  </a:cubicBezTo>
                  <a:cubicBezTo>
                    <a:pt x="1208" y="60"/>
                    <a:pt x="1208" y="60"/>
                    <a:pt x="1208" y="60"/>
                  </a:cubicBezTo>
                  <a:lnTo>
                    <a:pt x="1209" y="49"/>
                  </a:lnTo>
                  <a:close/>
                  <a:moveTo>
                    <a:pt x="1058" y="49"/>
                  </a:moveTo>
                  <a:cubicBezTo>
                    <a:pt x="1075" y="49"/>
                    <a:pt x="1075" y="49"/>
                    <a:pt x="1075" y="49"/>
                  </a:cubicBezTo>
                  <a:cubicBezTo>
                    <a:pt x="1075" y="107"/>
                    <a:pt x="1075" y="107"/>
                    <a:pt x="1075" y="107"/>
                  </a:cubicBezTo>
                  <a:cubicBezTo>
                    <a:pt x="1064" y="109"/>
                    <a:pt x="1064" y="109"/>
                    <a:pt x="1064" y="109"/>
                  </a:cubicBezTo>
                  <a:cubicBezTo>
                    <a:pt x="1064" y="116"/>
                    <a:pt x="1064" y="116"/>
                    <a:pt x="1064" y="116"/>
                  </a:cubicBezTo>
                  <a:cubicBezTo>
                    <a:pt x="1104" y="116"/>
                    <a:pt x="1104" y="116"/>
                    <a:pt x="1104" y="116"/>
                  </a:cubicBezTo>
                  <a:cubicBezTo>
                    <a:pt x="1104" y="109"/>
                    <a:pt x="1104" y="109"/>
                    <a:pt x="1104" y="109"/>
                  </a:cubicBezTo>
                  <a:cubicBezTo>
                    <a:pt x="1093" y="107"/>
                    <a:pt x="1093" y="107"/>
                    <a:pt x="1093" y="107"/>
                  </a:cubicBezTo>
                  <a:cubicBezTo>
                    <a:pt x="1093" y="49"/>
                    <a:pt x="1093" y="49"/>
                    <a:pt x="1093" y="49"/>
                  </a:cubicBezTo>
                  <a:cubicBezTo>
                    <a:pt x="1110" y="49"/>
                    <a:pt x="1110" y="49"/>
                    <a:pt x="1110" y="49"/>
                  </a:cubicBezTo>
                  <a:cubicBezTo>
                    <a:pt x="1111" y="60"/>
                    <a:pt x="1111" y="60"/>
                    <a:pt x="1111" y="60"/>
                  </a:cubicBezTo>
                  <a:cubicBezTo>
                    <a:pt x="1119" y="60"/>
                    <a:pt x="1119" y="60"/>
                    <a:pt x="1119" y="60"/>
                  </a:cubicBezTo>
                  <a:cubicBezTo>
                    <a:pt x="1119" y="39"/>
                    <a:pt x="1119" y="39"/>
                    <a:pt x="1119" y="39"/>
                  </a:cubicBezTo>
                  <a:cubicBezTo>
                    <a:pt x="1049" y="39"/>
                    <a:pt x="1049" y="39"/>
                    <a:pt x="1049" y="39"/>
                  </a:cubicBezTo>
                  <a:cubicBezTo>
                    <a:pt x="1049" y="60"/>
                    <a:pt x="1049" y="60"/>
                    <a:pt x="1049" y="60"/>
                  </a:cubicBezTo>
                  <a:cubicBezTo>
                    <a:pt x="1057" y="60"/>
                    <a:pt x="1057" y="60"/>
                    <a:pt x="1057" y="60"/>
                  </a:cubicBezTo>
                  <a:lnTo>
                    <a:pt x="1058" y="49"/>
                  </a:lnTo>
                  <a:close/>
                  <a:moveTo>
                    <a:pt x="1114" y="116"/>
                  </a:moveTo>
                  <a:cubicBezTo>
                    <a:pt x="1147" y="116"/>
                    <a:pt x="1147" y="116"/>
                    <a:pt x="1147" y="116"/>
                  </a:cubicBezTo>
                  <a:cubicBezTo>
                    <a:pt x="1147" y="109"/>
                    <a:pt x="1147" y="109"/>
                    <a:pt x="1147" y="109"/>
                  </a:cubicBezTo>
                  <a:cubicBezTo>
                    <a:pt x="1136" y="107"/>
                    <a:pt x="1136" y="107"/>
                    <a:pt x="1136" y="107"/>
                  </a:cubicBezTo>
                  <a:cubicBezTo>
                    <a:pt x="1142" y="93"/>
                    <a:pt x="1142" y="93"/>
                    <a:pt x="1142" y="93"/>
                  </a:cubicBezTo>
                  <a:cubicBezTo>
                    <a:pt x="1171" y="93"/>
                    <a:pt x="1171" y="93"/>
                    <a:pt x="1171" y="93"/>
                  </a:cubicBezTo>
                  <a:cubicBezTo>
                    <a:pt x="1176" y="107"/>
                    <a:pt x="1176" y="107"/>
                    <a:pt x="1176" y="107"/>
                  </a:cubicBezTo>
                  <a:cubicBezTo>
                    <a:pt x="1165" y="109"/>
                    <a:pt x="1165" y="109"/>
                    <a:pt x="1165" y="109"/>
                  </a:cubicBezTo>
                  <a:cubicBezTo>
                    <a:pt x="1165" y="116"/>
                    <a:pt x="1165" y="116"/>
                    <a:pt x="1165" y="116"/>
                  </a:cubicBezTo>
                  <a:cubicBezTo>
                    <a:pt x="1205" y="116"/>
                    <a:pt x="1205" y="116"/>
                    <a:pt x="1205" y="116"/>
                  </a:cubicBezTo>
                  <a:cubicBezTo>
                    <a:pt x="1205" y="109"/>
                    <a:pt x="1205" y="109"/>
                    <a:pt x="1205" y="109"/>
                  </a:cubicBezTo>
                  <a:cubicBezTo>
                    <a:pt x="1194" y="107"/>
                    <a:pt x="1194" y="107"/>
                    <a:pt x="1194" y="107"/>
                  </a:cubicBezTo>
                  <a:cubicBezTo>
                    <a:pt x="1168" y="39"/>
                    <a:pt x="1168" y="39"/>
                    <a:pt x="1168" y="39"/>
                  </a:cubicBezTo>
                  <a:cubicBezTo>
                    <a:pt x="1151" y="39"/>
                    <a:pt x="1151" y="39"/>
                    <a:pt x="1151" y="39"/>
                  </a:cubicBezTo>
                  <a:cubicBezTo>
                    <a:pt x="1125" y="107"/>
                    <a:pt x="1125" y="107"/>
                    <a:pt x="1125" y="107"/>
                  </a:cubicBezTo>
                  <a:cubicBezTo>
                    <a:pt x="1114" y="109"/>
                    <a:pt x="1114" y="109"/>
                    <a:pt x="1114" y="109"/>
                  </a:cubicBezTo>
                  <a:lnTo>
                    <a:pt x="1114" y="116"/>
                  </a:lnTo>
                  <a:close/>
                  <a:moveTo>
                    <a:pt x="1156" y="54"/>
                  </a:moveTo>
                  <a:cubicBezTo>
                    <a:pt x="1167" y="84"/>
                    <a:pt x="1167" y="84"/>
                    <a:pt x="1167" y="84"/>
                  </a:cubicBezTo>
                  <a:cubicBezTo>
                    <a:pt x="1145" y="84"/>
                    <a:pt x="1145" y="84"/>
                    <a:pt x="1145" y="84"/>
                  </a:cubicBezTo>
                  <a:lnTo>
                    <a:pt x="1156" y="54"/>
                  </a:lnTo>
                  <a:close/>
                  <a:moveTo>
                    <a:pt x="1042" y="88"/>
                  </a:moveTo>
                  <a:cubicBezTo>
                    <a:pt x="1042" y="49"/>
                    <a:pt x="993" y="65"/>
                    <a:pt x="993" y="41"/>
                  </a:cubicBezTo>
                  <a:cubicBezTo>
                    <a:pt x="993" y="30"/>
                    <a:pt x="1002" y="27"/>
                    <a:pt x="1011" y="27"/>
                  </a:cubicBezTo>
                  <a:cubicBezTo>
                    <a:pt x="1019" y="27"/>
                    <a:pt x="1028" y="29"/>
                    <a:pt x="1028" y="29"/>
                  </a:cubicBezTo>
                  <a:cubicBezTo>
                    <a:pt x="1030" y="41"/>
                    <a:pt x="1030" y="41"/>
                    <a:pt x="1030" y="41"/>
                  </a:cubicBezTo>
                  <a:cubicBezTo>
                    <a:pt x="1038" y="41"/>
                    <a:pt x="1038" y="41"/>
                    <a:pt x="1038" y="41"/>
                  </a:cubicBezTo>
                  <a:cubicBezTo>
                    <a:pt x="1038" y="22"/>
                    <a:pt x="1038" y="22"/>
                    <a:pt x="1038" y="22"/>
                  </a:cubicBezTo>
                  <a:cubicBezTo>
                    <a:pt x="1030" y="19"/>
                    <a:pt x="1019" y="16"/>
                    <a:pt x="1009" y="16"/>
                  </a:cubicBezTo>
                  <a:cubicBezTo>
                    <a:pt x="987" y="16"/>
                    <a:pt x="976" y="27"/>
                    <a:pt x="976" y="44"/>
                  </a:cubicBezTo>
                  <a:cubicBezTo>
                    <a:pt x="976" y="65"/>
                    <a:pt x="992" y="69"/>
                    <a:pt x="1007" y="74"/>
                  </a:cubicBezTo>
                  <a:cubicBezTo>
                    <a:pt x="1017" y="77"/>
                    <a:pt x="1025" y="79"/>
                    <a:pt x="1025" y="90"/>
                  </a:cubicBezTo>
                  <a:cubicBezTo>
                    <a:pt x="1025" y="102"/>
                    <a:pt x="1015" y="106"/>
                    <a:pt x="1003" y="106"/>
                  </a:cubicBezTo>
                  <a:cubicBezTo>
                    <a:pt x="992" y="106"/>
                    <a:pt x="986" y="104"/>
                    <a:pt x="986" y="104"/>
                  </a:cubicBezTo>
                  <a:cubicBezTo>
                    <a:pt x="984" y="91"/>
                    <a:pt x="984" y="91"/>
                    <a:pt x="984" y="91"/>
                  </a:cubicBezTo>
                  <a:cubicBezTo>
                    <a:pt x="976" y="91"/>
                    <a:pt x="976" y="91"/>
                    <a:pt x="976" y="91"/>
                  </a:cubicBezTo>
                  <a:cubicBezTo>
                    <a:pt x="976" y="112"/>
                    <a:pt x="976" y="112"/>
                    <a:pt x="976" y="112"/>
                  </a:cubicBezTo>
                  <a:cubicBezTo>
                    <a:pt x="976" y="112"/>
                    <a:pt x="989" y="117"/>
                    <a:pt x="1006" y="117"/>
                  </a:cubicBezTo>
                  <a:cubicBezTo>
                    <a:pt x="1030" y="117"/>
                    <a:pt x="1042" y="107"/>
                    <a:pt x="1042" y="88"/>
                  </a:cubicBezTo>
                  <a:close/>
                  <a:moveTo>
                    <a:pt x="847" y="109"/>
                  </a:moveTo>
                  <a:cubicBezTo>
                    <a:pt x="835" y="107"/>
                    <a:pt x="835" y="107"/>
                    <a:pt x="835" y="107"/>
                  </a:cubicBezTo>
                  <a:cubicBezTo>
                    <a:pt x="835" y="48"/>
                    <a:pt x="835" y="48"/>
                    <a:pt x="835" y="48"/>
                  </a:cubicBezTo>
                  <a:cubicBezTo>
                    <a:pt x="847" y="46"/>
                    <a:pt x="847" y="46"/>
                    <a:pt x="847" y="46"/>
                  </a:cubicBezTo>
                  <a:cubicBezTo>
                    <a:pt x="847" y="39"/>
                    <a:pt x="847" y="39"/>
                    <a:pt x="847" y="39"/>
                  </a:cubicBezTo>
                  <a:cubicBezTo>
                    <a:pt x="806" y="39"/>
                    <a:pt x="806" y="39"/>
                    <a:pt x="806" y="39"/>
                  </a:cubicBezTo>
                  <a:cubicBezTo>
                    <a:pt x="806" y="46"/>
                    <a:pt x="806" y="46"/>
                    <a:pt x="806" y="46"/>
                  </a:cubicBezTo>
                  <a:cubicBezTo>
                    <a:pt x="818" y="48"/>
                    <a:pt x="818" y="48"/>
                    <a:pt x="818" y="48"/>
                  </a:cubicBezTo>
                  <a:cubicBezTo>
                    <a:pt x="818" y="107"/>
                    <a:pt x="818" y="107"/>
                    <a:pt x="818" y="107"/>
                  </a:cubicBezTo>
                  <a:cubicBezTo>
                    <a:pt x="806" y="109"/>
                    <a:pt x="806" y="109"/>
                    <a:pt x="806" y="109"/>
                  </a:cubicBezTo>
                  <a:cubicBezTo>
                    <a:pt x="806" y="116"/>
                    <a:pt x="806" y="116"/>
                    <a:pt x="806" y="116"/>
                  </a:cubicBezTo>
                  <a:cubicBezTo>
                    <a:pt x="847" y="116"/>
                    <a:pt x="847" y="116"/>
                    <a:pt x="847" y="116"/>
                  </a:cubicBezTo>
                  <a:lnTo>
                    <a:pt x="847" y="109"/>
                  </a:lnTo>
                  <a:close/>
                  <a:moveTo>
                    <a:pt x="890" y="117"/>
                  </a:moveTo>
                  <a:cubicBezTo>
                    <a:pt x="915" y="117"/>
                    <a:pt x="927" y="103"/>
                    <a:pt x="927" y="78"/>
                  </a:cubicBezTo>
                  <a:cubicBezTo>
                    <a:pt x="927" y="52"/>
                    <a:pt x="915" y="38"/>
                    <a:pt x="890" y="38"/>
                  </a:cubicBezTo>
                  <a:cubicBezTo>
                    <a:pt x="864" y="38"/>
                    <a:pt x="853" y="52"/>
                    <a:pt x="853" y="77"/>
                  </a:cubicBezTo>
                  <a:cubicBezTo>
                    <a:pt x="853" y="103"/>
                    <a:pt x="864" y="117"/>
                    <a:pt x="890" y="117"/>
                  </a:cubicBezTo>
                  <a:close/>
                  <a:moveTo>
                    <a:pt x="890" y="48"/>
                  </a:moveTo>
                  <a:cubicBezTo>
                    <a:pt x="902" y="48"/>
                    <a:pt x="908" y="57"/>
                    <a:pt x="908" y="78"/>
                  </a:cubicBezTo>
                  <a:cubicBezTo>
                    <a:pt x="908" y="98"/>
                    <a:pt x="902" y="107"/>
                    <a:pt x="889" y="107"/>
                  </a:cubicBezTo>
                  <a:cubicBezTo>
                    <a:pt x="877" y="107"/>
                    <a:pt x="871" y="98"/>
                    <a:pt x="871" y="77"/>
                  </a:cubicBezTo>
                  <a:cubicBezTo>
                    <a:pt x="871" y="57"/>
                    <a:pt x="877" y="48"/>
                    <a:pt x="890"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spTree>
    <p:extLst>
      <p:ext uri="{BB962C8B-B14F-4D97-AF65-F5344CB8AC3E}">
        <p14:creationId xmlns:p14="http://schemas.microsoft.com/office/powerpoint/2010/main" val="345646879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Lst>
  <p:hf hdr="0" ftr="0" dt="0"/>
  <p:txStyles>
    <p:titleStyle>
      <a:lvl1pPr algn="l" rtl="0" eaLnBrk="0" fontAlgn="base" hangingPunct="0">
        <a:lnSpc>
          <a:spcPct val="85000"/>
        </a:lnSpc>
        <a:spcBef>
          <a:spcPct val="0"/>
        </a:spcBef>
        <a:spcAft>
          <a:spcPct val="0"/>
        </a:spcAft>
        <a:defRPr sz="3200"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3200">
          <a:solidFill>
            <a:schemeClr val="tx1"/>
          </a:solidFill>
          <a:latin typeface="Arial" charset="0"/>
          <a:cs typeface="Arial" charset="0"/>
        </a:defRPr>
      </a:lvl2pPr>
      <a:lvl3pPr algn="l" rtl="0" eaLnBrk="0" fontAlgn="base" hangingPunct="0">
        <a:lnSpc>
          <a:spcPct val="85000"/>
        </a:lnSpc>
        <a:spcBef>
          <a:spcPct val="0"/>
        </a:spcBef>
        <a:spcAft>
          <a:spcPct val="0"/>
        </a:spcAft>
        <a:defRPr sz="3200">
          <a:solidFill>
            <a:schemeClr val="tx1"/>
          </a:solidFill>
          <a:latin typeface="Arial" charset="0"/>
          <a:cs typeface="Arial" charset="0"/>
        </a:defRPr>
      </a:lvl3pPr>
      <a:lvl4pPr algn="l" rtl="0" eaLnBrk="0" fontAlgn="base" hangingPunct="0">
        <a:lnSpc>
          <a:spcPct val="85000"/>
        </a:lnSpc>
        <a:spcBef>
          <a:spcPct val="0"/>
        </a:spcBef>
        <a:spcAft>
          <a:spcPct val="0"/>
        </a:spcAft>
        <a:defRPr sz="3200">
          <a:solidFill>
            <a:schemeClr val="tx1"/>
          </a:solidFill>
          <a:latin typeface="Arial" charset="0"/>
          <a:cs typeface="Arial" charset="0"/>
        </a:defRPr>
      </a:lvl4pPr>
      <a:lvl5pPr algn="l" rtl="0" eaLnBrk="0" fontAlgn="base" hangingPunct="0">
        <a:lnSpc>
          <a:spcPct val="85000"/>
        </a:lnSpc>
        <a:spcBef>
          <a:spcPct val="0"/>
        </a:spcBef>
        <a:spcAft>
          <a:spcPct val="0"/>
        </a:spcAft>
        <a:defRPr sz="3200">
          <a:solidFill>
            <a:schemeClr val="tx1"/>
          </a:solidFill>
          <a:latin typeface="Arial" charset="0"/>
          <a:cs typeface="Arial" charset="0"/>
        </a:defRPr>
      </a:lvl5pPr>
      <a:lvl6pPr marL="457200" algn="l" rtl="0" fontAlgn="base">
        <a:lnSpc>
          <a:spcPct val="85000"/>
        </a:lnSpc>
        <a:spcBef>
          <a:spcPct val="0"/>
        </a:spcBef>
        <a:spcAft>
          <a:spcPct val="0"/>
        </a:spcAft>
        <a:defRPr sz="3200">
          <a:solidFill>
            <a:schemeClr val="tx1"/>
          </a:solidFill>
          <a:latin typeface="Arial" charset="0"/>
          <a:cs typeface="Arial" charset="0"/>
        </a:defRPr>
      </a:lvl6pPr>
      <a:lvl7pPr marL="914400" algn="l" rtl="0" fontAlgn="base">
        <a:lnSpc>
          <a:spcPct val="85000"/>
        </a:lnSpc>
        <a:spcBef>
          <a:spcPct val="0"/>
        </a:spcBef>
        <a:spcAft>
          <a:spcPct val="0"/>
        </a:spcAft>
        <a:defRPr sz="3200">
          <a:solidFill>
            <a:schemeClr val="tx1"/>
          </a:solidFill>
          <a:latin typeface="Arial" charset="0"/>
          <a:cs typeface="Arial" charset="0"/>
        </a:defRPr>
      </a:lvl7pPr>
      <a:lvl8pPr marL="1371600" algn="l" rtl="0" fontAlgn="base">
        <a:lnSpc>
          <a:spcPct val="85000"/>
        </a:lnSpc>
        <a:spcBef>
          <a:spcPct val="0"/>
        </a:spcBef>
        <a:spcAft>
          <a:spcPct val="0"/>
        </a:spcAft>
        <a:defRPr sz="3200">
          <a:solidFill>
            <a:schemeClr val="tx1"/>
          </a:solidFill>
          <a:latin typeface="Arial" charset="0"/>
          <a:cs typeface="Arial" charset="0"/>
        </a:defRPr>
      </a:lvl8pPr>
      <a:lvl9pPr marL="1828800" algn="l" rtl="0" fontAlgn="base">
        <a:lnSpc>
          <a:spcPct val="85000"/>
        </a:lnSpc>
        <a:spcBef>
          <a:spcPct val="0"/>
        </a:spcBef>
        <a:spcAft>
          <a:spcPct val="0"/>
        </a:spcAft>
        <a:defRPr sz="3200">
          <a:solidFill>
            <a:schemeClr val="tx1"/>
          </a:solidFill>
          <a:latin typeface="Arial" charset="0"/>
          <a:cs typeface="Arial" charset="0"/>
        </a:defRPr>
      </a:lvl9pPr>
    </p:titleStyle>
    <p:body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6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4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4"/>
          <p:cNvSpPr>
            <a:spLocks noGrp="1"/>
          </p:cNvSpPr>
          <p:nvPr>
            <p:ph type="ftr" sz="quarter" idx="3"/>
          </p:nvPr>
        </p:nvSpPr>
        <p:spPr>
          <a:xfrm>
            <a:off x="65854" y="6583365"/>
            <a:ext cx="5906911" cy="274637"/>
          </a:xfrm>
          <a:prstGeom prst="rect">
            <a:avLst/>
          </a:prstGeom>
        </p:spPr>
        <p:txBody>
          <a:bodyPr/>
          <a:lstStyle>
            <a:lvl1pPr>
              <a:defRPr sz="600">
                <a:solidFill>
                  <a:srgbClr val="666666"/>
                </a:solidFill>
              </a:defRPr>
            </a:lvl1pPr>
          </a:lstStyle>
          <a:p>
            <a:r>
              <a:rPr lang="en-US" dirty="0">
                <a:latin typeface="Arial"/>
              </a:rPr>
              <a:t>Trade Secret, Confidential, Proprietary, Do Not Copy  |  OSU Wexner Medical Center  © 2017</a:t>
            </a:r>
          </a:p>
        </p:txBody>
      </p:sp>
      <p:sp>
        <p:nvSpPr>
          <p:cNvPr id="12" name="Slide Number Placeholder 5"/>
          <p:cNvSpPr>
            <a:spLocks noGrp="1"/>
          </p:cNvSpPr>
          <p:nvPr>
            <p:ph type="sldNum" sz="quarter" idx="4"/>
          </p:nvPr>
        </p:nvSpPr>
        <p:spPr>
          <a:xfrm>
            <a:off x="8532519" y="6583365"/>
            <a:ext cx="502356" cy="274637"/>
          </a:xfrm>
          <a:prstGeom prst="rect">
            <a:avLst/>
          </a:prstGeom>
        </p:spPr>
        <p:txBody>
          <a:bodyPr/>
          <a:lstStyle>
            <a:lvl1pPr algn="r">
              <a:defRPr sz="600">
                <a:solidFill>
                  <a:srgbClr val="666666"/>
                </a:solidFill>
              </a:defRPr>
            </a:lvl1pPr>
          </a:lstStyle>
          <a:p>
            <a:fld id="{7E993FB2-EC5E-684F-95B2-25F06CCD4945}" type="slidenum">
              <a:rPr lang="en-US" smtClean="0">
                <a:latin typeface="Arial"/>
              </a:rPr>
              <a:pPr/>
              <a:t>‹#›</a:t>
            </a:fld>
            <a:endParaRPr lang="en-US">
              <a:latin typeface="Arial"/>
            </a:endParaRPr>
          </a:p>
        </p:txBody>
      </p:sp>
    </p:spTree>
    <p:extLst>
      <p:ext uri="{BB962C8B-B14F-4D97-AF65-F5344CB8AC3E}">
        <p14:creationId xmlns:p14="http://schemas.microsoft.com/office/powerpoint/2010/main" val="363565821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hdr="0" ftr="0" dt="0"/>
  <p:txStyles>
    <p:titleStyle>
      <a:lvl1pPr algn="l" rtl="0" eaLnBrk="0" fontAlgn="base" hangingPunct="0">
        <a:lnSpc>
          <a:spcPct val="85000"/>
        </a:lnSpc>
        <a:spcBef>
          <a:spcPct val="0"/>
        </a:spcBef>
        <a:spcAft>
          <a:spcPct val="0"/>
        </a:spcAft>
        <a:defRPr sz="2100" kern="1200">
          <a:solidFill>
            <a:schemeClr val="accent1"/>
          </a:solidFill>
          <a:latin typeface="Arial" pitchFamily="34" charset="0"/>
          <a:ea typeface="+mj-ea"/>
          <a:cs typeface="Arial" pitchFamily="34" charset="0"/>
        </a:defRPr>
      </a:lvl1pPr>
      <a:lvl2pPr algn="l" rtl="0" eaLnBrk="0" fontAlgn="base" hangingPunct="0">
        <a:lnSpc>
          <a:spcPct val="85000"/>
        </a:lnSpc>
        <a:spcBef>
          <a:spcPct val="0"/>
        </a:spcBef>
        <a:spcAft>
          <a:spcPct val="0"/>
        </a:spcAft>
        <a:defRPr sz="2400">
          <a:solidFill>
            <a:schemeClr val="tx1"/>
          </a:solidFill>
          <a:latin typeface="Arial" charset="0"/>
          <a:cs typeface="Arial" charset="0"/>
        </a:defRPr>
      </a:lvl2pPr>
      <a:lvl3pPr algn="l" rtl="0" eaLnBrk="0" fontAlgn="base" hangingPunct="0">
        <a:lnSpc>
          <a:spcPct val="85000"/>
        </a:lnSpc>
        <a:spcBef>
          <a:spcPct val="0"/>
        </a:spcBef>
        <a:spcAft>
          <a:spcPct val="0"/>
        </a:spcAft>
        <a:defRPr sz="2400">
          <a:solidFill>
            <a:schemeClr val="tx1"/>
          </a:solidFill>
          <a:latin typeface="Arial" charset="0"/>
          <a:cs typeface="Arial" charset="0"/>
        </a:defRPr>
      </a:lvl3pPr>
      <a:lvl4pPr algn="l" rtl="0" eaLnBrk="0" fontAlgn="base" hangingPunct="0">
        <a:lnSpc>
          <a:spcPct val="85000"/>
        </a:lnSpc>
        <a:spcBef>
          <a:spcPct val="0"/>
        </a:spcBef>
        <a:spcAft>
          <a:spcPct val="0"/>
        </a:spcAft>
        <a:defRPr sz="2400">
          <a:solidFill>
            <a:schemeClr val="tx1"/>
          </a:solidFill>
          <a:latin typeface="Arial" charset="0"/>
          <a:cs typeface="Arial" charset="0"/>
        </a:defRPr>
      </a:lvl4pPr>
      <a:lvl5pPr algn="l" rtl="0" eaLnBrk="0" fontAlgn="base" hangingPunct="0">
        <a:lnSpc>
          <a:spcPct val="85000"/>
        </a:lnSpc>
        <a:spcBef>
          <a:spcPct val="0"/>
        </a:spcBef>
        <a:spcAft>
          <a:spcPct val="0"/>
        </a:spcAft>
        <a:defRPr sz="2400">
          <a:solidFill>
            <a:schemeClr val="tx1"/>
          </a:solidFill>
          <a:latin typeface="Arial" charset="0"/>
          <a:cs typeface="Arial" charset="0"/>
        </a:defRPr>
      </a:lvl5pPr>
      <a:lvl6pPr marL="342900" algn="l" rtl="0" fontAlgn="base">
        <a:lnSpc>
          <a:spcPct val="85000"/>
        </a:lnSpc>
        <a:spcBef>
          <a:spcPct val="0"/>
        </a:spcBef>
        <a:spcAft>
          <a:spcPct val="0"/>
        </a:spcAft>
        <a:defRPr sz="2400">
          <a:solidFill>
            <a:schemeClr val="tx1"/>
          </a:solidFill>
          <a:latin typeface="Arial" charset="0"/>
          <a:cs typeface="Arial" charset="0"/>
        </a:defRPr>
      </a:lvl6pPr>
      <a:lvl7pPr marL="685800" algn="l" rtl="0" fontAlgn="base">
        <a:lnSpc>
          <a:spcPct val="85000"/>
        </a:lnSpc>
        <a:spcBef>
          <a:spcPct val="0"/>
        </a:spcBef>
        <a:spcAft>
          <a:spcPct val="0"/>
        </a:spcAft>
        <a:defRPr sz="2400">
          <a:solidFill>
            <a:schemeClr val="tx1"/>
          </a:solidFill>
          <a:latin typeface="Arial" charset="0"/>
          <a:cs typeface="Arial" charset="0"/>
        </a:defRPr>
      </a:lvl7pPr>
      <a:lvl8pPr marL="1028700" algn="l" rtl="0" fontAlgn="base">
        <a:lnSpc>
          <a:spcPct val="85000"/>
        </a:lnSpc>
        <a:spcBef>
          <a:spcPct val="0"/>
        </a:spcBef>
        <a:spcAft>
          <a:spcPct val="0"/>
        </a:spcAft>
        <a:defRPr sz="2400">
          <a:solidFill>
            <a:schemeClr val="tx1"/>
          </a:solidFill>
          <a:latin typeface="Arial" charset="0"/>
          <a:cs typeface="Arial" charset="0"/>
        </a:defRPr>
      </a:lvl8pPr>
      <a:lvl9pPr marL="1371600" algn="l" rtl="0" fontAlgn="base">
        <a:lnSpc>
          <a:spcPct val="85000"/>
        </a:lnSpc>
        <a:spcBef>
          <a:spcPct val="0"/>
        </a:spcBef>
        <a:spcAft>
          <a:spcPct val="0"/>
        </a:spcAft>
        <a:defRPr sz="2400">
          <a:solidFill>
            <a:schemeClr val="tx1"/>
          </a:solidFill>
          <a:latin typeface="Arial" charset="0"/>
          <a:cs typeface="Arial" charset="0"/>
        </a:defRPr>
      </a:lvl9pPr>
    </p:titleStyle>
    <p:bodyStyle>
      <a:lvl1pPr marL="217885" indent="-217885" algn="l" rtl="0" eaLnBrk="0" fontAlgn="base" hangingPunct="0">
        <a:lnSpc>
          <a:spcPct val="85000"/>
        </a:lnSpc>
        <a:spcBef>
          <a:spcPts val="900"/>
        </a:spcBef>
        <a:spcAft>
          <a:spcPct val="0"/>
        </a:spcAft>
        <a:buClr>
          <a:srgbClr val="B2B2B2"/>
        </a:buClr>
        <a:buFont typeface="Arial" panose="020B0604020202020204" pitchFamily="34" charset="0"/>
        <a:buChar char="•"/>
        <a:defRPr sz="1800" kern="1200">
          <a:solidFill>
            <a:schemeClr val="tx2"/>
          </a:solidFill>
          <a:latin typeface="+mn-lt"/>
          <a:ea typeface="+mn-ea"/>
          <a:cs typeface="+mn-cs"/>
        </a:defRPr>
      </a:lvl1pPr>
      <a:lvl2pPr marL="557213" indent="-214313" algn="l" rtl="0" eaLnBrk="0" fontAlgn="base" hangingPunct="0">
        <a:lnSpc>
          <a:spcPct val="85000"/>
        </a:lnSpc>
        <a:spcBef>
          <a:spcPts val="450"/>
        </a:spcBef>
        <a:spcAft>
          <a:spcPct val="0"/>
        </a:spcAft>
        <a:buClr>
          <a:srgbClr val="B2B2B2"/>
        </a:buClr>
        <a:buFont typeface="Arial" panose="020B0604020202020204" pitchFamily="34" charset="0"/>
        <a:buChar char="‒"/>
        <a:defRPr sz="1650" kern="1200">
          <a:solidFill>
            <a:schemeClr val="tx2"/>
          </a:solidFill>
          <a:latin typeface="+mn-lt"/>
          <a:ea typeface="+mn-ea"/>
          <a:cs typeface="+mn-cs"/>
        </a:defRPr>
      </a:lvl2pPr>
      <a:lvl3pPr marL="857250" indent="-171450" algn="l" rtl="0" eaLnBrk="0" fontAlgn="base" hangingPunct="0">
        <a:lnSpc>
          <a:spcPct val="85000"/>
        </a:lnSpc>
        <a:spcBef>
          <a:spcPts val="450"/>
        </a:spcBef>
        <a:spcAft>
          <a:spcPct val="0"/>
        </a:spcAft>
        <a:buClr>
          <a:srgbClr val="B2B2B2"/>
        </a:buClr>
        <a:buFont typeface="Arial" panose="020B0604020202020204" pitchFamily="34" charset="0"/>
        <a:buChar char="•"/>
        <a:defRPr sz="1650" kern="1200">
          <a:solidFill>
            <a:schemeClr val="tx2"/>
          </a:solidFill>
          <a:latin typeface="+mn-lt"/>
          <a:ea typeface="+mn-ea"/>
          <a:cs typeface="+mn-cs"/>
        </a:defRPr>
      </a:lvl3pPr>
      <a:lvl4pPr marL="1200150" indent="-171450" algn="l" rtl="0" eaLnBrk="0" fontAlgn="base" hangingPunct="0">
        <a:lnSpc>
          <a:spcPct val="85000"/>
        </a:lnSpc>
        <a:spcBef>
          <a:spcPct val="35000"/>
        </a:spcBef>
        <a:spcAft>
          <a:spcPct val="0"/>
        </a:spcAft>
        <a:buClr>
          <a:srgbClr val="B2B2B2"/>
        </a:buClr>
        <a:buFont typeface="Arial" panose="020B0604020202020204" pitchFamily="34" charset="0"/>
        <a:buChar char="•"/>
        <a:defRPr kern="1200">
          <a:solidFill>
            <a:schemeClr val="tx2"/>
          </a:solidFill>
          <a:latin typeface="+mn-lt"/>
          <a:ea typeface="+mn-ea"/>
          <a:cs typeface="+mn-cs"/>
        </a:defRPr>
      </a:lvl4pPr>
      <a:lvl5pPr marL="1543050" indent="-171450" algn="l" rtl="0" eaLnBrk="0" fontAlgn="base" hangingPunct="0">
        <a:lnSpc>
          <a:spcPct val="85000"/>
        </a:lnSpc>
        <a:spcBef>
          <a:spcPct val="35000"/>
        </a:spcBef>
        <a:spcAft>
          <a:spcPct val="0"/>
        </a:spcAft>
        <a:buClr>
          <a:srgbClr val="B2B2B2"/>
        </a:buClr>
        <a:buFont typeface="Arial" panose="020B0604020202020204" pitchFamily="34" charset="0"/>
        <a:buChar char="•"/>
        <a:defRPr kern="1200">
          <a:solidFill>
            <a:schemeClr val="tx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BD6D51-B1BF-4715-A036-004D317A57E8}" type="datetimeFigureOut">
              <a:rPr lang="en-US" smtClean="0"/>
              <a:t>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BA9B48-D0CA-41FD-A227-DEEB8ACFB85B}" type="slidenum">
              <a:rPr lang="en-US" smtClean="0"/>
              <a:t>‹#›</a:t>
            </a:fld>
            <a:endParaRPr lang="en-US"/>
          </a:p>
        </p:txBody>
      </p:sp>
    </p:spTree>
    <p:extLst>
      <p:ext uri="{BB962C8B-B14F-4D97-AF65-F5344CB8AC3E}">
        <p14:creationId xmlns:p14="http://schemas.microsoft.com/office/powerpoint/2010/main" val="52282735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hyperlink" Target="https://urldefense.proofpoint.com/v2/url?u=http-3A__dx.doi.org_10.1521_jscp.2018.37.10.751&amp;d=DwMCAw&amp;c=k9MF1d71ITtkuJx-PdWme51dKbmfPEvxwt8SFEkBfs4&amp;r=UEHvz8C9NiSyHb_2e-o1Q5xgeHxqPcVN1JhNvZ6K2tY&amp;m=jUw790OA0T2CKMFmSfXNwy8k5bFpn7LaUEXwh6sUivA&amp;s=-vhyuNqIvG0S_YwATyG1IU7Xa5YNoau-1sYMXnQTHj0&amp;e="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s://www.cambridge.org/core/journals/british-journal-of-nutrition/issue/C50441E3B68DFABFF2EC9756BFD55563" TargetMode="External"/><Relationship Id="rId2" Type="http://schemas.openxmlformats.org/officeDocument/2006/relationships/hyperlink" Target="https://www.cambridge.org/core/journals/british-journal-of-nutrition/volume/5A91D8ACCDCA893FF338096DDD7A6527" TargetMode="Externa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Citation for this Presentation</a:t>
            </a:r>
          </a:p>
        </p:txBody>
      </p:sp>
      <p:sp>
        <p:nvSpPr>
          <p:cNvPr id="3" name="Content Placeholder 2"/>
          <p:cNvSpPr>
            <a:spLocks noGrp="1"/>
          </p:cNvSpPr>
          <p:nvPr>
            <p:ph idx="1"/>
          </p:nvPr>
        </p:nvSpPr>
        <p:spPr>
          <a:xfrm>
            <a:off x="628650" y="2358152"/>
            <a:ext cx="7886700" cy="2945845"/>
          </a:xfrm>
        </p:spPr>
        <p:txBody>
          <a:bodyPr>
            <a:normAutofit/>
          </a:bodyPr>
          <a:lstStyle/>
          <a:p>
            <a:pPr marL="0" indent="0" algn="ctr">
              <a:buNone/>
            </a:pPr>
            <a:endParaRPr lang="en-US" i="1" dirty="0"/>
          </a:p>
          <a:p>
            <a:pPr marL="0" indent="0" algn="ctr">
              <a:buNone/>
            </a:pPr>
            <a:endParaRPr lang="en-US" i="1" dirty="0"/>
          </a:p>
          <a:p>
            <a:pPr marL="0" indent="0" algn="ctr">
              <a:buNone/>
            </a:pPr>
            <a:r>
              <a:rPr lang="en-US" i="1"/>
              <a:t> Fristad</a:t>
            </a:r>
            <a:r>
              <a:rPr lang="en-US" i="1" dirty="0"/>
              <a:t>, M.A. (2019). </a:t>
            </a:r>
            <a:r>
              <a:rPr lang="en-US" dirty="0"/>
              <a:t>Anxiety, Depression, and Social Media in Adolescents: What to Do?</a:t>
            </a:r>
            <a:r>
              <a:rPr lang="en-US" i="1" dirty="0"/>
              <a:t> Webinar sponsored by the Society of Clinical Child and Adolescent Psychology, Division 53 of the American Psychological Association.  Washington, District of Columbia.</a:t>
            </a:r>
          </a:p>
          <a:p>
            <a:pPr marL="0" indent="0" algn="ctr">
              <a:buNone/>
            </a:pPr>
            <a:endParaRPr lang="en-US" i="1" dirty="0"/>
          </a:p>
          <a:p>
            <a:pPr marL="0" indent="0">
              <a:buNone/>
            </a:pPr>
            <a:endParaRPr lang="en-US" dirty="0"/>
          </a:p>
        </p:txBody>
      </p:sp>
    </p:spTree>
    <p:extLst>
      <p:ext uri="{BB962C8B-B14F-4D97-AF65-F5344CB8AC3E}">
        <p14:creationId xmlns:p14="http://schemas.microsoft.com/office/powerpoint/2010/main" val="391794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6400" y="760155"/>
            <a:ext cx="8199494" cy="321469"/>
          </a:xfrm>
        </p:spPr>
        <p:txBody>
          <a:bodyPr/>
          <a:lstStyle/>
          <a:p>
            <a:pPr algn="ctr"/>
            <a:r>
              <a:rPr lang="en-US" sz="2800" dirty="0"/>
              <a:t>Normative Development</a:t>
            </a:r>
          </a:p>
        </p:txBody>
      </p:sp>
      <p:sp>
        <p:nvSpPr>
          <p:cNvPr id="3" name="Content Placeholder 2"/>
          <p:cNvSpPr>
            <a:spLocks noGrp="1"/>
          </p:cNvSpPr>
          <p:nvPr>
            <p:ph sz="quarter" idx="10"/>
          </p:nvPr>
        </p:nvSpPr>
        <p:spPr>
          <a:xfrm>
            <a:off x="0" y="1729841"/>
            <a:ext cx="8688680" cy="4135911"/>
          </a:xfrm>
        </p:spPr>
        <p:txBody>
          <a:bodyPr/>
          <a:lstStyle/>
          <a:p>
            <a:pPr marL="285750" indent="-285750">
              <a:buFont typeface="Arial" panose="020B0604020202020204" pitchFamily="34" charset="0"/>
              <a:buChar char="•"/>
            </a:pPr>
            <a:r>
              <a:rPr lang="en-US" sz="2800" dirty="0"/>
              <a:t>Establish and maintain more complex, intimate peer relationships</a:t>
            </a:r>
          </a:p>
          <a:p>
            <a:pPr marL="285750" indent="-285750">
              <a:buFont typeface="Arial" panose="020B0604020202020204" pitchFamily="34" charset="0"/>
              <a:buChar char="•"/>
            </a:pPr>
            <a:r>
              <a:rPr lang="en-US" sz="2800" dirty="0"/>
              <a:t>Navigate emerging sexuality and romantic relationships</a:t>
            </a:r>
          </a:p>
          <a:p>
            <a:pPr marL="285750" indent="-285750">
              <a:buFont typeface="Arial" panose="020B0604020202020204" pitchFamily="34" charset="0"/>
              <a:buChar char="•"/>
            </a:pPr>
            <a:r>
              <a:rPr lang="en-US" sz="2800" dirty="0"/>
              <a:t>Develop cohesive self-identity</a:t>
            </a:r>
          </a:p>
          <a:p>
            <a:pPr marL="285750" indent="-285750">
              <a:buFont typeface="Arial" panose="020B0604020202020204" pitchFamily="34" charset="0"/>
              <a:buChar char="•"/>
            </a:pPr>
            <a:r>
              <a:rPr lang="en-US" sz="2800" dirty="0"/>
              <a:t>Strive for autonomy from parents and other adults</a:t>
            </a:r>
            <a:br>
              <a:rPr lang="en-US" sz="2800" dirty="0"/>
            </a:br>
            <a:endParaRPr lang="en-US" sz="2800" dirty="0"/>
          </a:p>
          <a:p>
            <a:pPr marL="285750" indent="-285750">
              <a:buFont typeface="Arial" panose="020B0604020202020204" pitchFamily="34" charset="0"/>
              <a:buChar char="•"/>
            </a:pPr>
            <a:r>
              <a:rPr lang="en-US" sz="2800" dirty="0"/>
              <a:t>↑ focus on peer status and approval</a:t>
            </a:r>
          </a:p>
          <a:p>
            <a:pPr marL="285750" indent="-285750">
              <a:buFont typeface="Arial" panose="020B0604020202020204" pitchFamily="34" charset="0"/>
              <a:buChar char="•"/>
            </a:pPr>
            <a:r>
              <a:rPr lang="en-US" sz="2800" dirty="0"/>
              <a:t>↑ social comparison, reflected appraisal, feedback-seeking</a:t>
            </a:r>
          </a:p>
          <a:p>
            <a:pPr marL="285750" indent="-285750">
              <a:buFont typeface="Arial" panose="020B0604020202020204" pitchFamily="34" charset="0"/>
              <a:buChar char="•"/>
            </a:pPr>
            <a:endParaRPr lang="en-US" sz="2800" dirty="0"/>
          </a:p>
        </p:txBody>
      </p:sp>
      <p:sp>
        <p:nvSpPr>
          <p:cNvPr id="4" name="Title 3"/>
          <p:cNvSpPr>
            <a:spLocks noGrp="1"/>
          </p:cNvSpPr>
          <p:nvPr>
            <p:ph type="title"/>
          </p:nvPr>
        </p:nvSpPr>
        <p:spPr>
          <a:xfrm>
            <a:off x="16933" y="198957"/>
            <a:ext cx="9144000" cy="412021"/>
          </a:xfrm>
        </p:spPr>
        <p:txBody>
          <a:bodyPr/>
          <a:lstStyle/>
          <a:p>
            <a:pPr algn="ctr"/>
            <a:r>
              <a:rPr lang="en-US" sz="4000" dirty="0"/>
              <a:t>Social Tasks of Adolescence</a:t>
            </a:r>
          </a:p>
        </p:txBody>
      </p:sp>
    </p:spTree>
    <p:extLst>
      <p:ext uri="{BB962C8B-B14F-4D97-AF65-F5344CB8AC3E}">
        <p14:creationId xmlns:p14="http://schemas.microsoft.com/office/powerpoint/2010/main" val="1758754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7195" y="1729841"/>
            <a:ext cx="9096805" cy="4135911"/>
          </a:xfrm>
        </p:spPr>
        <p:txBody>
          <a:bodyPr/>
          <a:lstStyle/>
          <a:p>
            <a:pPr marL="285750" indent="-285750">
              <a:buFont typeface="Arial" panose="020B0604020202020204" pitchFamily="34" charset="0"/>
              <a:buChar char="•"/>
            </a:pPr>
            <a:r>
              <a:rPr lang="en-US" sz="2800" dirty="0"/>
              <a:t>Social-affective brain circuits develop before cognitive emotion-regulation circuitry (the gas comes before the brakes)</a:t>
            </a:r>
          </a:p>
          <a:p>
            <a:pPr marL="742950" lvl="1" indent="-285750">
              <a:buFont typeface="Arial" panose="020B0604020202020204" pitchFamily="34" charset="0"/>
              <a:buChar char="•"/>
            </a:pPr>
            <a:r>
              <a:rPr lang="en-US" sz="2800" dirty="0"/>
              <a:t>↑ motivation to engage in socially rewarding behavior</a:t>
            </a:r>
          </a:p>
          <a:p>
            <a:pPr marL="742950" lvl="1" indent="-285750">
              <a:buFont typeface="Arial" panose="020B0604020202020204" pitchFamily="34" charset="0"/>
              <a:buChar char="•"/>
            </a:pPr>
            <a:r>
              <a:rPr lang="en-US" sz="2800" dirty="0"/>
              <a:t>↓ interest in evaluating potential negative consequences of behavior</a:t>
            </a:r>
          </a:p>
          <a:p>
            <a:pPr marL="742950" lvl="1" indent="-285750">
              <a:buFont typeface="Arial" panose="020B0604020202020204" pitchFamily="34" charset="0"/>
              <a:buChar char="•"/>
            </a:pPr>
            <a:r>
              <a:rPr lang="en-US" sz="2800" dirty="0"/>
              <a:t>Risk-taking increases when with peers</a:t>
            </a:r>
            <a:br>
              <a:rPr lang="en-US" sz="2800" dirty="0"/>
            </a:br>
            <a:endParaRPr lang="en-US" sz="2800" dirty="0"/>
          </a:p>
          <a:p>
            <a:pPr marL="285750" indent="-285750">
              <a:buFont typeface="Arial" panose="020B0604020202020204" pitchFamily="34" charset="0"/>
              <a:buChar char="•"/>
            </a:pPr>
            <a:r>
              <a:rPr lang="en-US" sz="2800" dirty="0"/>
              <a:t>Puberty (not age) affects parental buffering of HPA reactivity; while potent in earlier childhood, parental buffering loses its effectiveness by puberty</a:t>
            </a:r>
          </a:p>
          <a:p>
            <a:pPr marL="285750"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dirty="0"/>
          </a:p>
        </p:txBody>
      </p:sp>
      <p:sp>
        <p:nvSpPr>
          <p:cNvPr id="4" name="Title 3"/>
          <p:cNvSpPr>
            <a:spLocks noGrp="1"/>
          </p:cNvSpPr>
          <p:nvPr>
            <p:ph type="title"/>
          </p:nvPr>
        </p:nvSpPr>
        <p:spPr>
          <a:xfrm>
            <a:off x="0" y="517934"/>
            <a:ext cx="9144000" cy="412021"/>
          </a:xfrm>
        </p:spPr>
        <p:txBody>
          <a:bodyPr/>
          <a:lstStyle/>
          <a:p>
            <a:pPr algn="ctr"/>
            <a:r>
              <a:rPr lang="en-US" sz="3200" dirty="0"/>
              <a:t>Normative Aspects of </a:t>
            </a:r>
            <a:br>
              <a:rPr lang="en-US" sz="3200" dirty="0"/>
            </a:br>
            <a:r>
              <a:rPr lang="en-US" sz="3200" dirty="0"/>
              <a:t>Adolescent Development</a:t>
            </a:r>
          </a:p>
        </p:txBody>
      </p:sp>
    </p:spTree>
    <p:extLst>
      <p:ext uri="{BB962C8B-B14F-4D97-AF65-F5344CB8AC3E}">
        <p14:creationId xmlns:p14="http://schemas.microsoft.com/office/powerpoint/2010/main" val="54357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1295" y="1729841"/>
            <a:ext cx="9102705" cy="4135911"/>
          </a:xfrm>
        </p:spPr>
        <p:txBody>
          <a:bodyPr/>
          <a:lstStyle/>
          <a:p>
            <a:pPr marL="285750" indent="-285750">
              <a:buFont typeface="Arial" panose="020B0604020202020204" pitchFamily="34" charset="0"/>
              <a:buChar char="•"/>
            </a:pPr>
            <a:r>
              <a:rPr lang="en-US" sz="3600" dirty="0"/>
              <a:t>Current rates of anxiety and depression in adolescents</a:t>
            </a:r>
          </a:p>
          <a:p>
            <a:pPr marL="285750" indent="-285750">
              <a:buFont typeface="Arial" panose="020B0604020202020204" pitchFamily="34" charset="0"/>
              <a:buChar char="•"/>
            </a:pPr>
            <a:r>
              <a:rPr lang="en-US" sz="3600" dirty="0"/>
              <a:t>Normative adolescent development</a:t>
            </a:r>
          </a:p>
          <a:p>
            <a:pPr marL="285750" indent="-285750">
              <a:buFont typeface="Arial" panose="020B0604020202020204" pitchFamily="34" charset="0"/>
              <a:buChar char="•"/>
            </a:pPr>
            <a:r>
              <a:rPr lang="en-US" sz="3600" b="1" i="1" u="sng" dirty="0"/>
              <a:t>Characteristics of social media</a:t>
            </a:r>
          </a:p>
          <a:p>
            <a:pPr marL="285750" indent="-285750">
              <a:buFont typeface="Arial" panose="020B0604020202020204" pitchFamily="34" charset="0"/>
              <a:buChar char="•"/>
            </a:pPr>
            <a:r>
              <a:rPr lang="en-US" sz="3600" dirty="0"/>
              <a:t>Current use of social media by adolescents</a:t>
            </a:r>
          </a:p>
          <a:p>
            <a:pPr marL="285750" indent="-285750">
              <a:buFont typeface="Arial" panose="020B0604020202020204" pitchFamily="34" charset="0"/>
              <a:buChar char="•"/>
            </a:pPr>
            <a:r>
              <a:rPr lang="en-US" sz="3600" dirty="0"/>
              <a:t>Research findings on the impact of social media on adolescent mental health</a:t>
            </a:r>
          </a:p>
          <a:p>
            <a:pPr marL="285750" indent="-285750">
              <a:buFont typeface="Arial" panose="020B0604020202020204" pitchFamily="34" charset="0"/>
              <a:buChar char="•"/>
            </a:pPr>
            <a:r>
              <a:rPr lang="en-US" sz="3600" dirty="0"/>
              <a:t>Prevention strategies</a:t>
            </a:r>
          </a:p>
        </p:txBody>
      </p:sp>
      <p:sp>
        <p:nvSpPr>
          <p:cNvPr id="4" name="Title 3"/>
          <p:cNvSpPr>
            <a:spLocks noGrp="1"/>
          </p:cNvSpPr>
          <p:nvPr>
            <p:ph type="title"/>
          </p:nvPr>
        </p:nvSpPr>
        <p:spPr/>
        <p:txBody>
          <a:bodyPr/>
          <a:lstStyle/>
          <a:p>
            <a:pPr algn="ctr"/>
            <a:r>
              <a:rPr lang="en-US" sz="4000" dirty="0"/>
              <a:t>Overview</a:t>
            </a:r>
          </a:p>
        </p:txBody>
      </p:sp>
    </p:spTree>
    <p:extLst>
      <p:ext uri="{BB962C8B-B14F-4D97-AF65-F5344CB8AC3E}">
        <p14:creationId xmlns:p14="http://schemas.microsoft.com/office/powerpoint/2010/main" val="4216849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err="1"/>
              <a:t>Nesi</a:t>
            </a:r>
            <a:r>
              <a:rPr lang="en-US" dirty="0"/>
              <a:t> et al (2018) Clinical Child &amp; Family Psychology Review</a:t>
            </a:r>
          </a:p>
        </p:txBody>
      </p:sp>
      <p:sp>
        <p:nvSpPr>
          <p:cNvPr id="3" name="Content Placeholder 2"/>
          <p:cNvSpPr>
            <a:spLocks noGrp="1"/>
          </p:cNvSpPr>
          <p:nvPr>
            <p:ph sz="quarter" idx="10"/>
          </p:nvPr>
        </p:nvSpPr>
        <p:spPr>
          <a:xfrm>
            <a:off x="0" y="1729841"/>
            <a:ext cx="9144000" cy="4135911"/>
          </a:xfrm>
        </p:spPr>
        <p:txBody>
          <a:bodyPr/>
          <a:lstStyle/>
          <a:p>
            <a:pPr marL="342900" indent="-342900">
              <a:buAutoNum type="arabicParenR"/>
            </a:pPr>
            <a:r>
              <a:rPr lang="en-US" sz="2800" dirty="0"/>
              <a:t>Changes the frequency or immediacy of experiences</a:t>
            </a:r>
          </a:p>
          <a:p>
            <a:pPr marL="342900" indent="-342900">
              <a:buAutoNum type="arabicParenR"/>
            </a:pPr>
            <a:r>
              <a:rPr lang="en-US" sz="2800" dirty="0"/>
              <a:t>Amplifies experiences and demands</a:t>
            </a:r>
          </a:p>
          <a:p>
            <a:pPr marL="342900" indent="-342900">
              <a:buAutoNum type="arabicParenR"/>
            </a:pPr>
            <a:r>
              <a:rPr lang="en-US" sz="2800" dirty="0"/>
              <a:t>Alters the qualitative nature of interactions</a:t>
            </a:r>
          </a:p>
          <a:p>
            <a:pPr marL="342900" indent="-342900">
              <a:buAutoNum type="arabicParenR"/>
            </a:pPr>
            <a:r>
              <a:rPr lang="en-US" sz="2800" dirty="0"/>
              <a:t>Facilitates new opportunities for compensatory behaviors</a:t>
            </a:r>
          </a:p>
          <a:p>
            <a:pPr marL="342900" indent="-342900">
              <a:buAutoNum type="arabicParenR"/>
            </a:pPr>
            <a:r>
              <a:rPr lang="en-US" sz="2800" dirty="0"/>
              <a:t>Creates entirely novel behaviors </a:t>
            </a:r>
          </a:p>
        </p:txBody>
      </p:sp>
      <p:sp>
        <p:nvSpPr>
          <p:cNvPr id="4" name="Title 3"/>
          <p:cNvSpPr>
            <a:spLocks noGrp="1"/>
          </p:cNvSpPr>
          <p:nvPr>
            <p:ph type="title"/>
          </p:nvPr>
        </p:nvSpPr>
        <p:spPr/>
        <p:txBody>
          <a:bodyPr/>
          <a:lstStyle/>
          <a:p>
            <a:r>
              <a:rPr lang="en-US" dirty="0"/>
              <a:t>Social Media Transforms Teen Peer Relations</a:t>
            </a:r>
          </a:p>
        </p:txBody>
      </p:sp>
      <p:pic>
        <p:nvPicPr>
          <p:cNvPr id="5" name="Picture 4"/>
          <p:cNvPicPr>
            <a:picLocks noChangeAspect="1"/>
          </p:cNvPicPr>
          <p:nvPr/>
        </p:nvPicPr>
        <p:blipFill>
          <a:blip r:embed="rId2"/>
          <a:stretch>
            <a:fillRect/>
          </a:stretch>
        </p:blipFill>
        <p:spPr>
          <a:xfrm>
            <a:off x="5587409" y="3934047"/>
            <a:ext cx="3556591" cy="2990155"/>
          </a:xfrm>
          <a:prstGeom prst="rect">
            <a:avLst/>
          </a:prstGeom>
        </p:spPr>
      </p:pic>
    </p:spTree>
    <p:extLst>
      <p:ext uri="{BB962C8B-B14F-4D97-AF65-F5344CB8AC3E}">
        <p14:creationId xmlns:p14="http://schemas.microsoft.com/office/powerpoint/2010/main" val="2828092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956858"/>
            <a:ext cx="9144000" cy="321469"/>
          </a:xfrm>
        </p:spPr>
        <p:txBody>
          <a:bodyPr/>
          <a:lstStyle/>
          <a:p>
            <a:pPr algn="ctr"/>
            <a:r>
              <a:rPr lang="en-US" sz="2400" dirty="0"/>
              <a:t>Peer experiences aren’t inherently better or worse </a:t>
            </a:r>
          </a:p>
          <a:p>
            <a:pPr algn="ctr"/>
            <a:r>
              <a:rPr lang="en-US" sz="2400" dirty="0"/>
              <a:t>on social media, just different</a:t>
            </a:r>
          </a:p>
          <a:p>
            <a:pPr algn="ctr"/>
            <a:endParaRPr lang="en-US" sz="2400" dirty="0"/>
          </a:p>
        </p:txBody>
      </p:sp>
      <p:sp>
        <p:nvSpPr>
          <p:cNvPr id="6" name="Content Placeholder 5"/>
          <p:cNvSpPr>
            <a:spLocks noGrp="1"/>
          </p:cNvSpPr>
          <p:nvPr>
            <p:ph sz="quarter" idx="10"/>
          </p:nvPr>
        </p:nvSpPr>
        <p:spPr/>
        <p:txBody>
          <a:bodyPr/>
          <a:lstStyle/>
          <a:p>
            <a:pPr marL="285750" indent="-285750">
              <a:buFont typeface="Arial" panose="020B0604020202020204" pitchFamily="34" charset="0"/>
              <a:buChar char="•"/>
            </a:pPr>
            <a:r>
              <a:rPr lang="en-US" sz="2800" dirty="0"/>
              <a:t> </a:t>
            </a:r>
            <a:r>
              <a:rPr lang="en-US" sz="2800" i="1" u="sng" dirty="0" err="1"/>
              <a:t>Asynchronicity</a:t>
            </a:r>
            <a:r>
              <a:rPr lang="en-US" sz="2800" i="1" u="sng" dirty="0"/>
              <a:t> </a:t>
            </a:r>
            <a:br>
              <a:rPr lang="en-US" sz="2800" dirty="0"/>
            </a:br>
            <a:r>
              <a:rPr lang="en-US" sz="2800" dirty="0"/>
              <a:t>+ time to think of a response</a:t>
            </a:r>
            <a:br>
              <a:rPr lang="en-US" sz="2800" dirty="0"/>
            </a:br>
            <a:r>
              <a:rPr lang="en-US" sz="2800" dirty="0"/>
              <a:t>-  time to wonder about the response</a:t>
            </a:r>
          </a:p>
          <a:p>
            <a:pPr marL="285750" indent="-285750">
              <a:buFont typeface="Arial" panose="020B0604020202020204" pitchFamily="34" charset="0"/>
              <a:buChar char="•"/>
            </a:pPr>
            <a:r>
              <a:rPr lang="en-US" sz="2800" i="1" u="sng" dirty="0"/>
              <a:t>Permanence</a:t>
            </a:r>
            <a:br>
              <a:rPr lang="en-US" sz="2800" dirty="0"/>
            </a:br>
            <a:r>
              <a:rPr lang="en-US" sz="2800" dirty="0"/>
              <a:t>- poor judgement doesn’t go away</a:t>
            </a:r>
            <a:br>
              <a:rPr lang="en-US" sz="2800" dirty="0"/>
            </a:br>
            <a:r>
              <a:rPr lang="en-US" sz="2800" dirty="0"/>
              <a:t>- more time to ruminate/compare</a:t>
            </a:r>
          </a:p>
          <a:p>
            <a:pPr marL="285750" indent="-285750">
              <a:buFont typeface="Arial" panose="020B0604020202020204" pitchFamily="34" charset="0"/>
              <a:buChar char="•"/>
            </a:pPr>
            <a:r>
              <a:rPr lang="en-US" sz="2800" i="1" u="sng" dirty="0"/>
              <a:t>Publicness</a:t>
            </a:r>
            <a:br>
              <a:rPr lang="en-US" sz="2800" dirty="0"/>
            </a:br>
            <a:r>
              <a:rPr lang="en-US" sz="2800" dirty="0"/>
              <a:t>+ can receive support</a:t>
            </a:r>
            <a:br>
              <a:rPr lang="en-US" sz="2800" dirty="0"/>
            </a:br>
            <a:r>
              <a:rPr lang="en-US" sz="2800" dirty="0"/>
              <a:t>-  need to “prove” competence</a:t>
            </a:r>
            <a:br>
              <a:rPr lang="en-US" sz="2800" dirty="0"/>
            </a:br>
            <a:r>
              <a:rPr lang="en-US" sz="2800" dirty="0"/>
              <a:t>-  social flaws are seen by all</a:t>
            </a:r>
          </a:p>
        </p:txBody>
      </p:sp>
      <p:sp>
        <p:nvSpPr>
          <p:cNvPr id="4" name="Title 3"/>
          <p:cNvSpPr>
            <a:spLocks noGrp="1"/>
          </p:cNvSpPr>
          <p:nvPr>
            <p:ph type="title"/>
          </p:nvPr>
        </p:nvSpPr>
        <p:spPr/>
        <p:txBody>
          <a:bodyPr/>
          <a:lstStyle/>
          <a:p>
            <a:pPr algn="ctr"/>
            <a:r>
              <a:rPr lang="en-US" sz="3200" dirty="0"/>
              <a:t>Characteristics of Social Media</a:t>
            </a:r>
            <a:r>
              <a:rPr lang="en-US" dirty="0"/>
              <a:t>	</a:t>
            </a:r>
          </a:p>
        </p:txBody>
      </p:sp>
      <p:pic>
        <p:nvPicPr>
          <p:cNvPr id="2" name="Picture 1"/>
          <p:cNvPicPr>
            <a:picLocks noChangeAspect="1"/>
          </p:cNvPicPr>
          <p:nvPr/>
        </p:nvPicPr>
        <p:blipFill>
          <a:blip r:embed="rId2"/>
          <a:stretch>
            <a:fillRect/>
          </a:stretch>
        </p:blipFill>
        <p:spPr>
          <a:xfrm>
            <a:off x="5683104" y="4146698"/>
            <a:ext cx="3365204" cy="2711302"/>
          </a:xfrm>
          <a:prstGeom prst="rect">
            <a:avLst/>
          </a:prstGeom>
        </p:spPr>
      </p:pic>
    </p:spTree>
    <p:extLst>
      <p:ext uri="{BB962C8B-B14F-4D97-AF65-F5344CB8AC3E}">
        <p14:creationId xmlns:p14="http://schemas.microsoft.com/office/powerpoint/2010/main" val="3610520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485292"/>
            <a:ext cx="9144000" cy="4135911"/>
          </a:xfrm>
        </p:spPr>
        <p:txBody>
          <a:bodyPr/>
          <a:lstStyle/>
          <a:p>
            <a:pPr marL="285750" indent="-285750">
              <a:buFont typeface="Arial" panose="020B0604020202020204" pitchFamily="34" charset="0"/>
              <a:buChar char="•"/>
            </a:pPr>
            <a:r>
              <a:rPr lang="en-US" sz="2800" i="1" u="sng" dirty="0"/>
              <a:t>Availability</a:t>
            </a:r>
            <a:br>
              <a:rPr lang="en-US" sz="2800" dirty="0"/>
            </a:br>
            <a:r>
              <a:rPr lang="en-US" sz="2800" dirty="0"/>
              <a:t>+immediate, frequent access</a:t>
            </a:r>
            <a:br>
              <a:rPr lang="en-US" sz="2800" dirty="0"/>
            </a:br>
            <a:r>
              <a:rPr lang="en-US" sz="2800" dirty="0"/>
              <a:t>- expectations go up for availability</a:t>
            </a:r>
            <a:br>
              <a:rPr lang="en-US" sz="2800" dirty="0"/>
            </a:br>
            <a:r>
              <a:rPr lang="en-US" sz="2800" dirty="0"/>
              <a:t>- increases multi-tasking</a:t>
            </a:r>
            <a:br>
              <a:rPr lang="en-US" sz="2800" dirty="0"/>
            </a:br>
            <a:r>
              <a:rPr lang="en-US" sz="2800" dirty="0"/>
              <a:t>+/- can have “on-line only” friends (might be adults “posing” but could be groups with common interests)</a:t>
            </a:r>
            <a:br>
              <a:rPr lang="en-US" sz="2800" dirty="0"/>
            </a:br>
            <a:r>
              <a:rPr lang="en-US" sz="2800" dirty="0"/>
              <a:t>+ can stay in touch with friends who move away</a:t>
            </a:r>
          </a:p>
          <a:p>
            <a:pPr marL="285750" indent="-285750">
              <a:buFont typeface="Arial" panose="020B0604020202020204" pitchFamily="34" charset="0"/>
              <a:buChar char="•"/>
            </a:pPr>
            <a:r>
              <a:rPr lang="en-US" sz="2800" i="1" u="sng" dirty="0"/>
              <a:t>(Physical) Cue absence</a:t>
            </a:r>
            <a:br>
              <a:rPr lang="en-US" sz="2800" dirty="0"/>
            </a:br>
            <a:r>
              <a:rPr lang="en-US" sz="2800" dirty="0"/>
              <a:t>-social support may be less “rich”</a:t>
            </a:r>
            <a:br>
              <a:rPr lang="en-US" sz="2800" dirty="0"/>
            </a:br>
            <a:r>
              <a:rPr lang="en-US" sz="2800" dirty="0"/>
              <a:t>-less chance to practice social skills</a:t>
            </a:r>
            <a:br>
              <a:rPr lang="en-US" sz="2800" dirty="0"/>
            </a:br>
            <a:r>
              <a:rPr lang="en-US" sz="2800" dirty="0"/>
              <a:t>+may be less threatening for socially anxious kids</a:t>
            </a:r>
            <a:br>
              <a:rPr lang="en-US" sz="2800" dirty="0"/>
            </a:br>
            <a:r>
              <a:rPr lang="en-US" sz="2800" dirty="0"/>
              <a:t>- easy to misinterpret comments</a:t>
            </a:r>
            <a:br>
              <a:rPr lang="en-US" sz="2800" dirty="0"/>
            </a:br>
            <a:r>
              <a:rPr lang="en-US" sz="2800" dirty="0"/>
              <a:t>- more likely to be </a:t>
            </a:r>
            <a:r>
              <a:rPr lang="en-US" sz="2800" dirty="0" err="1"/>
              <a:t>disinhibited</a:t>
            </a:r>
            <a:r>
              <a:rPr lang="en-US" sz="2800" dirty="0" err="1">
                <a:sym typeface="Wingdings" panose="05000000000000000000" pitchFamily="2" charset="2"/>
              </a:rPr>
              <a:t>poor</a:t>
            </a:r>
            <a:r>
              <a:rPr lang="en-US" sz="2800" dirty="0">
                <a:sym typeface="Wingdings" panose="05000000000000000000" pitchFamily="2" charset="2"/>
              </a:rPr>
              <a:t> behavior choices</a:t>
            </a:r>
            <a:endParaRPr lang="en-US" sz="2800" dirty="0"/>
          </a:p>
        </p:txBody>
      </p:sp>
      <p:sp>
        <p:nvSpPr>
          <p:cNvPr id="4" name="Title 3"/>
          <p:cNvSpPr>
            <a:spLocks noGrp="1"/>
          </p:cNvSpPr>
          <p:nvPr>
            <p:ph type="title"/>
          </p:nvPr>
        </p:nvSpPr>
        <p:spPr/>
        <p:txBody>
          <a:bodyPr/>
          <a:lstStyle/>
          <a:p>
            <a:r>
              <a:rPr lang="en-US" sz="3600" dirty="0"/>
              <a:t>More Characteristics of Social Media</a:t>
            </a:r>
          </a:p>
        </p:txBody>
      </p:sp>
    </p:spTree>
    <p:extLst>
      <p:ext uri="{BB962C8B-B14F-4D97-AF65-F5344CB8AC3E}">
        <p14:creationId xmlns:p14="http://schemas.microsoft.com/office/powerpoint/2010/main" val="45367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723582"/>
            <a:ext cx="9144000" cy="4142170"/>
          </a:xfrm>
        </p:spPr>
        <p:txBody>
          <a:bodyPr/>
          <a:lstStyle/>
          <a:p>
            <a:r>
              <a:rPr lang="en-US" sz="2800" i="1" u="sng" dirty="0" err="1"/>
              <a:t>Quantifiability</a:t>
            </a:r>
            <a:endParaRPr lang="en-US" sz="2800" dirty="0"/>
          </a:p>
          <a:p>
            <a:r>
              <a:rPr lang="en-US" sz="2800" dirty="0"/>
              <a:t>-“scores” friendships</a:t>
            </a:r>
            <a:br>
              <a:rPr lang="en-US" sz="2800" dirty="0"/>
            </a:br>
            <a:r>
              <a:rPr lang="en-US" sz="2800" dirty="0"/>
              <a:t>- may increase disclosure of more </a:t>
            </a:r>
            <a:br>
              <a:rPr lang="en-US" sz="2800" dirty="0"/>
            </a:br>
            <a:r>
              <a:rPr lang="en-US" sz="2800" dirty="0"/>
              <a:t>dramatic information</a:t>
            </a:r>
            <a:br>
              <a:rPr lang="en-US" sz="2800" dirty="0"/>
            </a:br>
            <a:r>
              <a:rPr lang="en-US" sz="2800" dirty="0"/>
              <a:t>- can reinforce problematic behavior</a:t>
            </a:r>
            <a:br>
              <a:rPr lang="en-US" sz="2800" dirty="0"/>
            </a:br>
            <a:endParaRPr lang="en-US" sz="2800" dirty="0"/>
          </a:p>
          <a:p>
            <a:r>
              <a:rPr lang="en-US" sz="2800" i="1" u="sng" dirty="0" err="1"/>
              <a:t>Visualness</a:t>
            </a:r>
            <a:br>
              <a:rPr lang="en-US" sz="2800" i="1" u="sng" dirty="0"/>
            </a:br>
            <a:r>
              <a:rPr lang="en-US" sz="2800" dirty="0"/>
              <a:t>+/- opportunity for more visual communication</a:t>
            </a:r>
            <a:br>
              <a:rPr lang="en-US" sz="2800" dirty="0"/>
            </a:br>
            <a:r>
              <a:rPr lang="en-US" sz="2800" dirty="0"/>
              <a:t>- focus on how friendship appears to others</a:t>
            </a:r>
            <a:br>
              <a:rPr lang="en-US" sz="2800" dirty="0"/>
            </a:br>
            <a:r>
              <a:rPr lang="en-US" sz="2800" dirty="0"/>
              <a:t>- expect friends to comment on appearance</a:t>
            </a:r>
          </a:p>
        </p:txBody>
      </p:sp>
      <p:sp>
        <p:nvSpPr>
          <p:cNvPr id="4" name="Title 3"/>
          <p:cNvSpPr>
            <a:spLocks noGrp="1"/>
          </p:cNvSpPr>
          <p:nvPr>
            <p:ph type="title"/>
          </p:nvPr>
        </p:nvSpPr>
        <p:spPr/>
        <p:txBody>
          <a:bodyPr/>
          <a:lstStyle/>
          <a:p>
            <a:pPr algn="ctr"/>
            <a:r>
              <a:rPr lang="en-US" sz="3200" dirty="0"/>
              <a:t>More Characteristics of Social Media</a:t>
            </a:r>
          </a:p>
        </p:txBody>
      </p:sp>
      <p:pic>
        <p:nvPicPr>
          <p:cNvPr id="2" name="Picture 1"/>
          <p:cNvPicPr>
            <a:picLocks noChangeAspect="1"/>
          </p:cNvPicPr>
          <p:nvPr/>
        </p:nvPicPr>
        <p:blipFill>
          <a:blip r:embed="rId2"/>
          <a:stretch>
            <a:fillRect/>
          </a:stretch>
        </p:blipFill>
        <p:spPr>
          <a:xfrm>
            <a:off x="6331688" y="1010092"/>
            <a:ext cx="2583712" cy="3407735"/>
          </a:xfrm>
          <a:prstGeom prst="rect">
            <a:avLst/>
          </a:prstGeom>
        </p:spPr>
      </p:pic>
    </p:spTree>
    <p:extLst>
      <p:ext uri="{BB962C8B-B14F-4D97-AF65-F5344CB8AC3E}">
        <p14:creationId xmlns:p14="http://schemas.microsoft.com/office/powerpoint/2010/main" val="2700699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1295" y="1729841"/>
            <a:ext cx="9102705" cy="4135911"/>
          </a:xfrm>
        </p:spPr>
        <p:txBody>
          <a:bodyPr/>
          <a:lstStyle/>
          <a:p>
            <a:pPr marL="285750" indent="-285750">
              <a:buFont typeface="Arial" panose="020B0604020202020204" pitchFamily="34" charset="0"/>
              <a:buChar char="•"/>
            </a:pPr>
            <a:r>
              <a:rPr lang="en-US" sz="3600" dirty="0"/>
              <a:t>Current rates of anxiety and depression in adolescents</a:t>
            </a:r>
          </a:p>
          <a:p>
            <a:pPr marL="285750" indent="-285750">
              <a:buFont typeface="Arial" panose="020B0604020202020204" pitchFamily="34" charset="0"/>
              <a:buChar char="•"/>
            </a:pPr>
            <a:r>
              <a:rPr lang="en-US" sz="3600" dirty="0"/>
              <a:t>Normative adolescent development</a:t>
            </a:r>
          </a:p>
          <a:p>
            <a:pPr marL="285750" indent="-285750">
              <a:buFont typeface="Arial" panose="020B0604020202020204" pitchFamily="34" charset="0"/>
              <a:buChar char="•"/>
            </a:pPr>
            <a:r>
              <a:rPr lang="en-US" sz="3600" dirty="0"/>
              <a:t>Characteristics of social media</a:t>
            </a:r>
          </a:p>
          <a:p>
            <a:pPr marL="285750" indent="-285750">
              <a:buFont typeface="Arial" panose="020B0604020202020204" pitchFamily="34" charset="0"/>
              <a:buChar char="•"/>
            </a:pPr>
            <a:r>
              <a:rPr lang="en-US" sz="3600" b="1" i="1" u="sng" dirty="0"/>
              <a:t>Current use of social media by adolescents</a:t>
            </a:r>
          </a:p>
          <a:p>
            <a:pPr marL="285750" indent="-285750">
              <a:buFont typeface="Arial" panose="020B0604020202020204" pitchFamily="34" charset="0"/>
              <a:buChar char="•"/>
            </a:pPr>
            <a:r>
              <a:rPr lang="en-US" sz="3600" dirty="0"/>
              <a:t>Research findings on the impact of social media on adolescent mental health</a:t>
            </a:r>
          </a:p>
          <a:p>
            <a:pPr marL="285750" indent="-285750">
              <a:buFont typeface="Arial" panose="020B0604020202020204" pitchFamily="34" charset="0"/>
              <a:buChar char="•"/>
            </a:pPr>
            <a:r>
              <a:rPr lang="en-US" sz="3600" dirty="0"/>
              <a:t>Prevention strategies</a:t>
            </a:r>
          </a:p>
        </p:txBody>
      </p:sp>
      <p:sp>
        <p:nvSpPr>
          <p:cNvPr id="4" name="Title 3"/>
          <p:cNvSpPr>
            <a:spLocks noGrp="1"/>
          </p:cNvSpPr>
          <p:nvPr>
            <p:ph type="title"/>
          </p:nvPr>
        </p:nvSpPr>
        <p:spPr/>
        <p:txBody>
          <a:bodyPr/>
          <a:lstStyle/>
          <a:p>
            <a:pPr algn="ctr"/>
            <a:r>
              <a:rPr lang="en-US" sz="4000" dirty="0"/>
              <a:t>Overview</a:t>
            </a:r>
          </a:p>
        </p:txBody>
      </p:sp>
    </p:spTree>
    <p:extLst>
      <p:ext uri="{BB962C8B-B14F-4D97-AF65-F5344CB8AC3E}">
        <p14:creationId xmlns:p14="http://schemas.microsoft.com/office/powerpoint/2010/main" val="421684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ctr"/>
            <a:r>
              <a:rPr lang="en-US" sz="2800" dirty="0"/>
              <a:t>2012, 2018--1,141 adolescents aged 14-17</a:t>
            </a:r>
          </a:p>
          <a:p>
            <a:pPr algn="ctr"/>
            <a:endParaRPr lang="en-US" sz="2800" dirty="0"/>
          </a:p>
        </p:txBody>
      </p:sp>
      <p:sp>
        <p:nvSpPr>
          <p:cNvPr id="3" name="Content Placeholder 2"/>
          <p:cNvSpPr>
            <a:spLocks noGrp="1"/>
          </p:cNvSpPr>
          <p:nvPr>
            <p:ph sz="quarter" idx="10"/>
          </p:nvPr>
        </p:nvSpPr>
        <p:spPr/>
        <p:txBody>
          <a:bodyPr numCol="2"/>
          <a:lstStyle/>
          <a:p>
            <a:r>
              <a:rPr lang="en-US" sz="2800" u="sng" dirty="0"/>
              <a:t>+</a:t>
            </a:r>
          </a:p>
          <a:p>
            <a:pPr marL="457200" indent="-457200">
              <a:buFont typeface="Arial" panose="020B0604020202020204" pitchFamily="34" charset="0"/>
              <a:buChar char="•"/>
            </a:pPr>
            <a:r>
              <a:rPr lang="en-US" sz="2800" dirty="0"/>
              <a:t>Strengthens relationships w/ others</a:t>
            </a:r>
          </a:p>
          <a:p>
            <a:pPr marL="457200" indent="-457200">
              <a:buFont typeface="Arial" panose="020B0604020202020204" pitchFamily="34" charset="0"/>
              <a:buChar char="•"/>
            </a:pPr>
            <a:r>
              <a:rPr lang="en-US" sz="2800" dirty="0"/>
              <a:t>Means of self-expression</a:t>
            </a:r>
          </a:p>
          <a:p>
            <a:pPr marL="457200" indent="-457200">
              <a:buFont typeface="Arial" panose="020B0604020202020204" pitchFamily="34" charset="0"/>
              <a:buChar char="•"/>
            </a:pPr>
            <a:r>
              <a:rPr lang="en-US" sz="2800" dirty="0"/>
              <a:t>Less lonely/more connected</a:t>
            </a:r>
          </a:p>
          <a:p>
            <a:pPr marL="457200" indent="-457200">
              <a:buFont typeface="Arial" panose="020B0604020202020204" pitchFamily="34" charset="0"/>
              <a:buChar char="•"/>
            </a:pPr>
            <a:r>
              <a:rPr lang="en-US" sz="2800" dirty="0"/>
              <a:t>+ effect on mood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u="sng" dirty="0"/>
              <a:t>-</a:t>
            </a:r>
            <a:endParaRPr lang="en-US" sz="2800" dirty="0"/>
          </a:p>
          <a:p>
            <a:pPr marL="457200" indent="-457200">
              <a:buFont typeface="Arial" panose="020B0604020202020204" pitchFamily="34" charset="0"/>
              <a:buChar char="•"/>
            </a:pPr>
            <a:r>
              <a:rPr lang="en-US" sz="2800" dirty="0"/>
              <a:t>Detracts from face-to-face communication</a:t>
            </a:r>
          </a:p>
          <a:p>
            <a:pPr marL="457200" indent="-457200">
              <a:buFont typeface="Arial" panose="020B0604020202020204" pitchFamily="34" charset="0"/>
              <a:buChar char="•"/>
            </a:pPr>
            <a:r>
              <a:rPr lang="en-US" sz="2800" dirty="0"/>
              <a:t>Feel left out or “less than” friends</a:t>
            </a:r>
          </a:p>
          <a:p>
            <a:pPr marL="457200" indent="-457200">
              <a:buFont typeface="Arial" panose="020B0604020202020204" pitchFamily="34" charset="0"/>
              <a:buChar char="•"/>
            </a:pPr>
            <a:r>
              <a:rPr lang="en-US" sz="2800" dirty="0"/>
              <a:t>Vulnerable teens—worsens self-esteem if no comments/posts or not invited to activity</a:t>
            </a:r>
          </a:p>
          <a:p>
            <a:endParaRPr lang="en-US" sz="2800" dirty="0"/>
          </a:p>
        </p:txBody>
      </p:sp>
      <p:sp>
        <p:nvSpPr>
          <p:cNvPr id="4" name="Title 3"/>
          <p:cNvSpPr>
            <a:spLocks noGrp="1"/>
          </p:cNvSpPr>
          <p:nvPr>
            <p:ph type="title"/>
          </p:nvPr>
        </p:nvSpPr>
        <p:spPr/>
        <p:txBody>
          <a:bodyPr/>
          <a:lstStyle/>
          <a:p>
            <a:pPr algn="ctr"/>
            <a:r>
              <a:rPr lang="en-US" sz="3600" dirty="0"/>
              <a:t>Common Sense Media Survey</a:t>
            </a:r>
            <a:r>
              <a:rPr lang="en-US" dirty="0"/>
              <a:t>	</a:t>
            </a:r>
          </a:p>
        </p:txBody>
      </p:sp>
    </p:spTree>
    <p:extLst>
      <p:ext uri="{BB962C8B-B14F-4D97-AF65-F5344CB8AC3E}">
        <p14:creationId xmlns:p14="http://schemas.microsoft.com/office/powerpoint/2010/main" val="1811825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6623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285750" indent="-285750">
              <a:buFont typeface="Arial" panose="020B0604020202020204" pitchFamily="34" charset="0"/>
              <a:buChar char="•"/>
            </a:pPr>
            <a:r>
              <a:rPr lang="en-US" sz="3200" i="1" dirty="0"/>
              <a:t>Royalties:</a:t>
            </a:r>
          </a:p>
          <a:p>
            <a:pPr marL="742950" lvl="1" indent="-285750">
              <a:buFont typeface="Arial" panose="020B0604020202020204" pitchFamily="34" charset="0"/>
              <a:buChar char="•"/>
            </a:pPr>
            <a:r>
              <a:rPr lang="en-US" sz="3200" dirty="0"/>
              <a:t>Guilford Press</a:t>
            </a:r>
          </a:p>
          <a:p>
            <a:pPr marL="742950" lvl="1" indent="-285750">
              <a:buFont typeface="Arial" panose="020B0604020202020204" pitchFamily="34" charset="0"/>
              <a:buChar char="•"/>
            </a:pPr>
            <a:r>
              <a:rPr lang="en-US" sz="3200" dirty="0"/>
              <a:t>American Psychiatric Press</a:t>
            </a:r>
          </a:p>
          <a:p>
            <a:pPr marL="742950" lvl="1" indent="-285750">
              <a:buFont typeface="Arial" panose="020B0604020202020204" pitchFamily="34" charset="0"/>
              <a:buChar char="•"/>
            </a:pPr>
            <a:r>
              <a:rPr lang="en-US" sz="3200" dirty="0"/>
              <a:t>Child &amp; Family Psychological Services</a:t>
            </a:r>
          </a:p>
          <a:p>
            <a:pPr marL="285750" indent="-285750">
              <a:buFont typeface="Arial" panose="020B0604020202020204" pitchFamily="34" charset="0"/>
              <a:buChar char="•"/>
            </a:pPr>
            <a:r>
              <a:rPr lang="en-US" sz="3200" i="1" dirty="0"/>
              <a:t>Research:</a:t>
            </a:r>
          </a:p>
          <a:p>
            <a:pPr marL="742950" lvl="1" indent="-285750">
              <a:buFont typeface="Arial" panose="020B0604020202020204" pitchFamily="34" charset="0"/>
              <a:buChar char="•"/>
            </a:pPr>
            <a:r>
              <a:rPr lang="en-US" sz="3200" dirty="0"/>
              <a:t>Janssen</a:t>
            </a:r>
          </a:p>
          <a:p>
            <a:r>
              <a:rPr lang="en-US" dirty="0"/>
              <a:t>	</a:t>
            </a:r>
          </a:p>
        </p:txBody>
      </p:sp>
      <p:sp>
        <p:nvSpPr>
          <p:cNvPr id="4" name="Title 3"/>
          <p:cNvSpPr>
            <a:spLocks noGrp="1"/>
          </p:cNvSpPr>
          <p:nvPr>
            <p:ph type="title"/>
          </p:nvPr>
        </p:nvSpPr>
        <p:spPr/>
        <p:txBody>
          <a:bodyPr/>
          <a:lstStyle/>
          <a:p>
            <a:pPr algn="ctr"/>
            <a:r>
              <a:rPr lang="en-US" sz="4000" dirty="0"/>
              <a:t>Conflicts of Interest</a:t>
            </a:r>
          </a:p>
        </p:txBody>
      </p:sp>
    </p:spTree>
    <p:extLst>
      <p:ext uri="{BB962C8B-B14F-4D97-AF65-F5344CB8AC3E}">
        <p14:creationId xmlns:p14="http://schemas.microsoft.com/office/powerpoint/2010/main" val="262102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20</a:t>
            </a:fld>
            <a:endParaRPr lang="en-US"/>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56229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52484" y="1697297"/>
            <a:ext cx="2817628" cy="369332"/>
          </a:xfrm>
          <a:prstGeom prst="rect">
            <a:avLst/>
          </a:prstGeom>
          <a:noFill/>
        </p:spPr>
        <p:txBody>
          <a:bodyPr wrap="square" rtlCol="0">
            <a:spAutoFit/>
          </a:bodyPr>
          <a:lstStyle/>
          <a:p>
            <a:r>
              <a:rPr lang="en-US" dirty="0">
                <a:solidFill>
                  <a:srgbClr val="000000"/>
                </a:solidFill>
              </a:rPr>
              <a:t>93%, some mobile device</a:t>
            </a:r>
          </a:p>
        </p:txBody>
      </p:sp>
      <p:sp>
        <p:nvSpPr>
          <p:cNvPr id="6" name="TextBox 5"/>
          <p:cNvSpPr txBox="1"/>
          <p:nvPr/>
        </p:nvSpPr>
        <p:spPr>
          <a:xfrm>
            <a:off x="5252484" y="2828260"/>
            <a:ext cx="3125972" cy="646331"/>
          </a:xfrm>
          <a:prstGeom prst="rect">
            <a:avLst/>
          </a:prstGeom>
          <a:noFill/>
        </p:spPr>
        <p:txBody>
          <a:bodyPr wrap="square" rtlCol="0">
            <a:spAutoFit/>
          </a:bodyPr>
          <a:lstStyle/>
          <a:p>
            <a:r>
              <a:rPr lang="en-US" dirty="0">
                <a:solidFill>
                  <a:srgbClr val="000000"/>
                </a:solidFill>
              </a:rPr>
              <a:t>16% “almost constantly”</a:t>
            </a:r>
          </a:p>
          <a:p>
            <a:r>
              <a:rPr lang="en-US" dirty="0">
                <a:solidFill>
                  <a:srgbClr val="000000"/>
                </a:solidFill>
              </a:rPr>
              <a:t>22% several times/hour</a:t>
            </a:r>
          </a:p>
        </p:txBody>
      </p:sp>
      <p:sp>
        <p:nvSpPr>
          <p:cNvPr id="7" name="TextBox 6"/>
          <p:cNvSpPr txBox="1"/>
          <p:nvPr/>
        </p:nvSpPr>
        <p:spPr>
          <a:xfrm>
            <a:off x="4720857" y="5241851"/>
            <a:ext cx="4104166" cy="369332"/>
          </a:xfrm>
          <a:prstGeom prst="rect">
            <a:avLst/>
          </a:prstGeom>
          <a:noFill/>
        </p:spPr>
        <p:txBody>
          <a:bodyPr wrap="square" rtlCol="0">
            <a:spAutoFit/>
          </a:bodyPr>
          <a:lstStyle/>
          <a:p>
            <a:r>
              <a:rPr lang="en-US" dirty="0">
                <a:solidFill>
                  <a:srgbClr val="000000"/>
                </a:solidFill>
              </a:rPr>
              <a:t>Snapchat: 41%   Instagram: 22%</a:t>
            </a:r>
          </a:p>
        </p:txBody>
      </p:sp>
    </p:spTree>
    <p:extLst>
      <p:ext uri="{BB962C8B-B14F-4D97-AF65-F5344CB8AC3E}">
        <p14:creationId xmlns:p14="http://schemas.microsoft.com/office/powerpoint/2010/main" val="4026748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22</a:t>
            </a:fld>
            <a:endParaRPr lang="en-US"/>
          </a:p>
        </p:txBody>
      </p:sp>
      <p:pic>
        <p:nvPicPr>
          <p:cNvPr id="3" name="Picture 2"/>
          <p:cNvPicPr>
            <a:picLocks noChangeAspect="1"/>
          </p:cNvPicPr>
          <p:nvPr/>
        </p:nvPicPr>
        <p:blipFill>
          <a:blip r:embed="rId2"/>
          <a:stretch>
            <a:fillRect/>
          </a:stretch>
        </p:blipFill>
        <p:spPr>
          <a:xfrm>
            <a:off x="47847" y="0"/>
            <a:ext cx="9096153" cy="6943060"/>
          </a:xfrm>
          <a:prstGeom prst="rect">
            <a:avLst/>
          </a:prstGeom>
        </p:spPr>
      </p:pic>
      <p:sp>
        <p:nvSpPr>
          <p:cNvPr id="4" name="TextBox 3"/>
          <p:cNvSpPr txBox="1"/>
          <p:nvPr/>
        </p:nvSpPr>
        <p:spPr>
          <a:xfrm>
            <a:off x="3179135" y="1961707"/>
            <a:ext cx="4928191" cy="369332"/>
          </a:xfrm>
          <a:prstGeom prst="rect">
            <a:avLst/>
          </a:prstGeom>
          <a:noFill/>
        </p:spPr>
        <p:txBody>
          <a:bodyPr wrap="square" rtlCol="0">
            <a:spAutoFit/>
          </a:bodyPr>
          <a:lstStyle/>
          <a:p>
            <a:r>
              <a:rPr lang="en-US" dirty="0">
                <a:solidFill>
                  <a:srgbClr val="000000"/>
                </a:solidFill>
              </a:rPr>
              <a:t>All statistically significant, p&lt;.05</a:t>
            </a:r>
          </a:p>
        </p:txBody>
      </p:sp>
    </p:spTree>
    <p:extLst>
      <p:ext uri="{BB962C8B-B14F-4D97-AF65-F5344CB8AC3E}">
        <p14:creationId xmlns:p14="http://schemas.microsoft.com/office/powerpoint/2010/main" val="4191643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23</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00940" y="1509823"/>
            <a:ext cx="6943060" cy="646331"/>
          </a:xfrm>
          <a:prstGeom prst="rect">
            <a:avLst/>
          </a:prstGeom>
          <a:noFill/>
        </p:spPr>
        <p:txBody>
          <a:bodyPr wrap="square" rtlCol="0">
            <a:spAutoFit/>
          </a:bodyPr>
          <a:lstStyle/>
          <a:p>
            <a:r>
              <a:rPr lang="en-US" dirty="0">
                <a:solidFill>
                  <a:srgbClr val="000000"/>
                </a:solidFill>
              </a:rPr>
              <a:t>Social media distracts </a:t>
            </a:r>
            <a:r>
              <a:rPr lang="en-US" dirty="0" err="1">
                <a:solidFill>
                  <a:srgbClr val="000000"/>
                </a:solidFill>
              </a:rPr>
              <a:t>FtF</a:t>
            </a:r>
            <a:r>
              <a:rPr lang="en-US" dirty="0">
                <a:solidFill>
                  <a:srgbClr val="000000"/>
                </a:solidFill>
              </a:rPr>
              <a:t> communication: 44%</a:t>
            </a:r>
            <a:r>
              <a:rPr lang="en-US" dirty="0">
                <a:solidFill>
                  <a:srgbClr val="000000"/>
                </a:solidFill>
                <a:sym typeface="Wingdings" panose="05000000000000000000" pitchFamily="2" charset="2"/>
              </a:rPr>
              <a:t>54%</a:t>
            </a:r>
          </a:p>
          <a:p>
            <a:r>
              <a:rPr lang="en-US" dirty="0">
                <a:solidFill>
                  <a:srgbClr val="000000"/>
                </a:solidFill>
                <a:sym typeface="Wingdings" panose="05000000000000000000" pitchFamily="2" charset="2"/>
              </a:rPr>
              <a:t>Social media takes up time for </a:t>
            </a:r>
            <a:r>
              <a:rPr lang="en-US" dirty="0" err="1">
                <a:solidFill>
                  <a:srgbClr val="000000"/>
                </a:solidFill>
                <a:sym typeface="Wingdings" panose="05000000000000000000" pitchFamily="2" charset="2"/>
              </a:rPr>
              <a:t>FtF</a:t>
            </a:r>
            <a:r>
              <a:rPr lang="en-US" dirty="0">
                <a:solidFill>
                  <a:srgbClr val="000000"/>
                </a:solidFill>
                <a:sym typeface="Wingdings" panose="05000000000000000000" pitchFamily="2" charset="2"/>
              </a:rPr>
              <a:t> communication: 34%42%</a:t>
            </a:r>
            <a:endParaRPr lang="en-US" dirty="0">
              <a:solidFill>
                <a:srgbClr val="000000"/>
              </a:solidFill>
            </a:endParaRPr>
          </a:p>
        </p:txBody>
      </p:sp>
    </p:spTree>
    <p:extLst>
      <p:ext uri="{BB962C8B-B14F-4D97-AF65-F5344CB8AC3E}">
        <p14:creationId xmlns:p14="http://schemas.microsoft.com/office/powerpoint/2010/main" val="910510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Concerns about Social Media</a:t>
            </a:r>
          </a:p>
        </p:txBody>
      </p:sp>
      <p:sp>
        <p:nvSpPr>
          <p:cNvPr id="3" name="Slide Number Placeholder 2"/>
          <p:cNvSpPr>
            <a:spLocks noGrp="1"/>
          </p:cNvSpPr>
          <p:nvPr>
            <p:ph type="sldNum" sz="quarter" idx="4"/>
          </p:nvPr>
        </p:nvSpPr>
        <p:spPr/>
        <p:txBody>
          <a:bodyPr/>
          <a:lstStyle/>
          <a:p>
            <a:fld id="{7E993FB2-EC5E-684F-95B2-25F06CCD4945}" type="slidenum">
              <a:rPr lang="en-US" smtClean="0"/>
              <a:pPr/>
              <a:t>24</a:t>
            </a:fld>
            <a:r>
              <a:rPr lang="en-US">
                <a:solidFill>
                  <a:srgbClr val="BB0000"/>
                </a:solidFill>
              </a:rPr>
              <a:t>  |</a:t>
            </a:r>
            <a:endParaRPr lang="en-US" dirty="0">
              <a:solidFill>
                <a:srgbClr val="BB0000"/>
              </a:solidFill>
            </a:endParaRPr>
          </a:p>
        </p:txBody>
      </p:sp>
      <p:sp>
        <p:nvSpPr>
          <p:cNvPr id="4" name="Content Placeholder 3"/>
          <p:cNvSpPr>
            <a:spLocks noGrp="1"/>
          </p:cNvSpPr>
          <p:nvPr>
            <p:ph sz="quarter" idx="10"/>
          </p:nvPr>
        </p:nvSpPr>
        <p:spPr>
          <a:xfrm>
            <a:off x="0" y="1381751"/>
            <a:ext cx="9144000" cy="4484002"/>
          </a:xfrm>
        </p:spPr>
        <p:txBody>
          <a:bodyPr/>
          <a:lstStyle/>
          <a:p>
            <a:pPr marL="285750" indent="-285750">
              <a:buFont typeface="Arial" panose="020B0604020202020204" pitchFamily="34" charset="0"/>
              <a:buChar char="•"/>
            </a:pPr>
            <a:r>
              <a:rPr lang="en-US" sz="2800" dirty="0"/>
              <a:t>72%: believe tech companies manipulate users to ↑ SM time</a:t>
            </a:r>
          </a:p>
          <a:p>
            <a:pPr marL="285750" indent="-285750">
              <a:buFont typeface="Arial" panose="020B0604020202020204" pitchFamily="34" charset="0"/>
              <a:buChar char="•"/>
            </a:pPr>
            <a:r>
              <a:rPr lang="en-US" sz="2800" dirty="0"/>
              <a:t>57%: SM distracts from homework</a:t>
            </a:r>
          </a:p>
          <a:p>
            <a:pPr marL="285750" indent="-285750">
              <a:buFont typeface="Arial" panose="020B0604020202020204" pitchFamily="34" charset="0"/>
              <a:buChar char="•"/>
            </a:pPr>
            <a:r>
              <a:rPr lang="en-US" sz="2800" dirty="0"/>
              <a:t>44%: Frustrated w/ friends being on SM while together</a:t>
            </a:r>
          </a:p>
          <a:p>
            <a:pPr marL="285750" indent="-285750">
              <a:buFont typeface="Arial" panose="020B0604020202020204" pitchFamily="34" charset="0"/>
              <a:buChar char="•"/>
            </a:pPr>
            <a:r>
              <a:rPr lang="en-US" sz="2800" dirty="0"/>
              <a:t>68%: Agree that “SM has a negative impact on many people my age” (20%--”strongly agree”)</a:t>
            </a:r>
          </a:p>
          <a:p>
            <a:pPr marL="285750" indent="-285750">
              <a:buFont typeface="Arial" panose="020B0604020202020204" pitchFamily="34" charset="0"/>
              <a:buChar char="•"/>
            </a:pPr>
            <a:r>
              <a:rPr lang="en-US" sz="2800" dirty="0"/>
              <a:t>29%: Have been wakened at night by smartphone</a:t>
            </a:r>
          </a:p>
          <a:p>
            <a:pPr marL="285750" indent="-285750">
              <a:buFont typeface="Arial" panose="020B0604020202020204" pitchFamily="34" charset="0"/>
              <a:buChar char="•"/>
            </a:pPr>
            <a:r>
              <a:rPr lang="en-US" sz="2800" dirty="0"/>
              <a:t>33%: Wish their parents would spend less time on SM (2012, 21%)</a:t>
            </a:r>
          </a:p>
          <a:p>
            <a:pPr marL="285750" indent="-285750">
              <a:buFont typeface="Arial" panose="020B0604020202020204" pitchFamily="34" charset="0"/>
              <a:buChar char="•"/>
            </a:pPr>
            <a:r>
              <a:rPr lang="en-US" sz="2800" dirty="0"/>
              <a:t>20% check messages while driving (44% say “never”)</a:t>
            </a:r>
          </a:p>
        </p:txBody>
      </p:sp>
    </p:spTree>
    <p:extLst>
      <p:ext uri="{BB962C8B-B14F-4D97-AF65-F5344CB8AC3E}">
        <p14:creationId xmlns:p14="http://schemas.microsoft.com/office/powerpoint/2010/main" val="2298536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25</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03383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26</a:t>
            </a:fld>
            <a:endParaRPr lang="en-US"/>
          </a:p>
        </p:txBody>
      </p:sp>
      <p:pic>
        <p:nvPicPr>
          <p:cNvPr id="3" name="Picture 2"/>
          <p:cNvPicPr>
            <a:picLocks noChangeAspect="1"/>
          </p:cNvPicPr>
          <p:nvPr/>
        </p:nvPicPr>
        <p:blipFill>
          <a:blip r:embed="rId3"/>
          <a:stretch>
            <a:fillRect/>
          </a:stretch>
        </p:blipFill>
        <p:spPr>
          <a:xfrm>
            <a:off x="0" y="154112"/>
            <a:ext cx="9144000" cy="6549775"/>
          </a:xfrm>
          <a:prstGeom prst="rect">
            <a:avLst/>
          </a:prstGeom>
        </p:spPr>
      </p:pic>
      <p:sp>
        <p:nvSpPr>
          <p:cNvPr id="4" name="TextBox 3"/>
          <p:cNvSpPr txBox="1"/>
          <p:nvPr/>
        </p:nvSpPr>
        <p:spPr>
          <a:xfrm>
            <a:off x="4418616" y="2141466"/>
            <a:ext cx="4524805" cy="369332"/>
          </a:xfrm>
          <a:prstGeom prst="rect">
            <a:avLst/>
          </a:prstGeom>
          <a:noFill/>
        </p:spPr>
        <p:txBody>
          <a:bodyPr wrap="square" rtlCol="0">
            <a:spAutoFit/>
          </a:bodyPr>
          <a:lstStyle/>
          <a:p>
            <a:r>
              <a:rPr lang="en-US" dirty="0">
                <a:solidFill>
                  <a:srgbClr val="000000"/>
                </a:solidFill>
              </a:rPr>
              <a:t>Girls 39%, Boys 29%--Many/a few times</a:t>
            </a:r>
          </a:p>
        </p:txBody>
      </p:sp>
    </p:spTree>
    <p:extLst>
      <p:ext uri="{BB962C8B-B14F-4D97-AF65-F5344CB8AC3E}">
        <p14:creationId xmlns:p14="http://schemas.microsoft.com/office/powerpoint/2010/main" val="3427103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27</a:t>
            </a:fld>
            <a:endParaRPr lang="en-US"/>
          </a:p>
        </p:txBody>
      </p:sp>
      <p:pic>
        <p:nvPicPr>
          <p:cNvPr id="3" name="Picture 2"/>
          <p:cNvPicPr>
            <a:picLocks noChangeAspect="1"/>
          </p:cNvPicPr>
          <p:nvPr/>
        </p:nvPicPr>
        <p:blipFill>
          <a:blip r:embed="rId3"/>
          <a:stretch>
            <a:fillRect/>
          </a:stretch>
        </p:blipFill>
        <p:spPr>
          <a:xfrm>
            <a:off x="0" y="207627"/>
            <a:ext cx="9144000" cy="6442745"/>
          </a:xfrm>
          <a:prstGeom prst="rect">
            <a:avLst/>
          </a:prstGeom>
        </p:spPr>
      </p:pic>
    </p:spTree>
    <p:extLst>
      <p:ext uri="{BB962C8B-B14F-4D97-AF65-F5344CB8AC3E}">
        <p14:creationId xmlns:p14="http://schemas.microsoft.com/office/powerpoint/2010/main" val="2254547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28</a:t>
            </a:fld>
            <a:endParaRPr lang="en-US"/>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14582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 Teens Think Parents Should Worry?</a:t>
            </a:r>
          </a:p>
        </p:txBody>
      </p:sp>
      <p:sp>
        <p:nvSpPr>
          <p:cNvPr id="3" name="Slide Number Placeholder 2"/>
          <p:cNvSpPr>
            <a:spLocks noGrp="1"/>
          </p:cNvSpPr>
          <p:nvPr>
            <p:ph type="sldNum" sz="quarter" idx="4"/>
          </p:nvPr>
        </p:nvSpPr>
        <p:spPr/>
        <p:txBody>
          <a:bodyPr/>
          <a:lstStyle/>
          <a:p>
            <a:fld id="{7E993FB2-EC5E-684F-95B2-25F06CCD4945}" type="slidenum">
              <a:rPr lang="en-US" smtClean="0"/>
              <a:pPr/>
              <a:t>29</a:t>
            </a:fld>
            <a:r>
              <a:rPr lang="en-US">
                <a:solidFill>
                  <a:srgbClr val="BB0000"/>
                </a:solidFill>
              </a:rPr>
              <a:t>  |</a:t>
            </a:r>
            <a:endParaRPr lang="en-US" dirty="0">
              <a:solidFill>
                <a:srgbClr val="BB0000"/>
              </a:solidFill>
            </a:endParaRPr>
          </a:p>
        </p:txBody>
      </p:sp>
      <p:sp>
        <p:nvSpPr>
          <p:cNvPr id="4" name="Content Placeholder 3"/>
          <p:cNvSpPr>
            <a:spLocks noGrp="1"/>
          </p:cNvSpPr>
          <p:nvPr>
            <p:ph sz="quarter" idx="10"/>
          </p:nvPr>
        </p:nvSpPr>
        <p:spPr/>
        <p:txBody>
          <a:bodyPr/>
          <a:lstStyle/>
          <a:p>
            <a:r>
              <a:rPr lang="en-US" sz="2800" dirty="0"/>
              <a:t>54%: “If parents knew what actually happens on social media, they’d be a lot more worried about it</a:t>
            </a:r>
          </a:p>
          <a:p>
            <a:endParaRPr lang="en-US" sz="2800" dirty="0"/>
          </a:p>
          <a:p>
            <a:r>
              <a:rPr lang="en-US" sz="2800" dirty="0"/>
              <a:t>46%: Parents worry too much about teens’ use of social media</a:t>
            </a:r>
          </a:p>
        </p:txBody>
      </p:sp>
    </p:spTree>
    <p:extLst>
      <p:ext uri="{BB962C8B-B14F-4D97-AF65-F5344CB8AC3E}">
        <p14:creationId xmlns:p14="http://schemas.microsoft.com/office/powerpoint/2010/main" val="290204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sz="3200" dirty="0"/>
              <a:t>1.      Recognize the rates of anxiety and depression in adolescents</a:t>
            </a:r>
          </a:p>
          <a:p>
            <a:r>
              <a:rPr lang="en-US" sz="3200" dirty="0"/>
              <a:t>2.   Know the trends in social media usage for adolescents</a:t>
            </a:r>
          </a:p>
          <a:p>
            <a:r>
              <a:rPr lang="en-US" sz="3200" dirty="0"/>
              <a:t>3.      State the high risk group for use of social media in adolescents</a:t>
            </a:r>
          </a:p>
          <a:p>
            <a:r>
              <a:rPr lang="en-US" sz="3200" dirty="0"/>
              <a:t>4.      List protective steps adolescents and their families can take to reduce negative impact of social media</a:t>
            </a:r>
          </a:p>
          <a:p>
            <a:r>
              <a:rPr lang="en-US" dirty="0"/>
              <a:t> </a:t>
            </a:r>
          </a:p>
          <a:p>
            <a:endParaRPr lang="en-US" dirty="0"/>
          </a:p>
        </p:txBody>
      </p:sp>
      <p:sp>
        <p:nvSpPr>
          <p:cNvPr id="4" name="Title 3"/>
          <p:cNvSpPr>
            <a:spLocks noGrp="1"/>
          </p:cNvSpPr>
          <p:nvPr>
            <p:ph type="title"/>
          </p:nvPr>
        </p:nvSpPr>
        <p:spPr/>
        <p:txBody>
          <a:bodyPr/>
          <a:lstStyle/>
          <a:p>
            <a:pPr algn="ctr"/>
            <a:r>
              <a:rPr lang="en-US" sz="4400" dirty="0"/>
              <a:t>Learning Objectives</a:t>
            </a:r>
          </a:p>
        </p:txBody>
      </p:sp>
    </p:spTree>
    <p:extLst>
      <p:ext uri="{BB962C8B-B14F-4D97-AF65-F5344CB8AC3E}">
        <p14:creationId xmlns:p14="http://schemas.microsoft.com/office/powerpoint/2010/main" val="380426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93FB2-EC5E-684F-95B2-25F06CCD4945}" type="slidenum">
              <a:rPr lang="en-US" smtClean="0"/>
              <a:pPr/>
              <a:t>30</a:t>
            </a:fld>
            <a:r>
              <a:rPr lang="en-US">
                <a:solidFill>
                  <a:srgbClr val="BB0000"/>
                </a:solidFill>
              </a:rPr>
              <a:t>  |</a:t>
            </a:r>
            <a:endParaRPr lang="en-US" dirty="0">
              <a:solidFill>
                <a:srgbClr val="BB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069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31</a:t>
            </a:fld>
            <a:endParaRPr lang="en-US"/>
          </a:p>
        </p:txBody>
      </p:sp>
      <p:pic>
        <p:nvPicPr>
          <p:cNvPr id="3" name="Picture 2"/>
          <p:cNvPicPr>
            <a:picLocks noChangeAspect="1"/>
          </p:cNvPicPr>
          <p:nvPr/>
        </p:nvPicPr>
        <p:blipFill>
          <a:blip r:embed="rId3"/>
          <a:stretch>
            <a:fillRect/>
          </a:stretch>
        </p:blipFill>
        <p:spPr>
          <a:xfrm>
            <a:off x="-112088" y="0"/>
            <a:ext cx="9256088" cy="6858000"/>
          </a:xfrm>
          <a:prstGeom prst="rect">
            <a:avLst/>
          </a:prstGeom>
        </p:spPr>
      </p:pic>
    </p:spTree>
    <p:extLst>
      <p:ext uri="{BB962C8B-B14F-4D97-AF65-F5344CB8AC3E}">
        <p14:creationId xmlns:p14="http://schemas.microsoft.com/office/powerpoint/2010/main" val="1157189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93FB2-EC5E-684F-95B2-25F06CCD4945}" type="slidenum">
              <a:rPr lang="en-US" smtClean="0"/>
              <a:pPr/>
              <a:t>32</a:t>
            </a:fld>
            <a:r>
              <a:rPr lang="en-US">
                <a:solidFill>
                  <a:srgbClr val="BB0000"/>
                </a:solidFill>
              </a:rPr>
              <a:t>  |</a:t>
            </a:r>
            <a:endParaRPr lang="en-US" dirty="0">
              <a:solidFill>
                <a:srgbClr val="BB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63656" y="1435395"/>
            <a:ext cx="4880344" cy="1200329"/>
          </a:xfrm>
          <a:prstGeom prst="rect">
            <a:avLst/>
          </a:prstGeom>
          <a:noFill/>
        </p:spPr>
        <p:txBody>
          <a:bodyPr wrap="square" rtlCol="0">
            <a:spAutoFit/>
          </a:bodyPr>
          <a:lstStyle/>
          <a:p>
            <a:r>
              <a:rPr lang="en-US" dirty="0">
                <a:solidFill>
                  <a:srgbClr val="000000"/>
                </a:solidFill>
              </a:rPr>
              <a:t>23% have tried to help someone who has been cyberbullied (talk to them, report to adults, and/or post positive content about the victim on-line)</a:t>
            </a:r>
          </a:p>
        </p:txBody>
      </p:sp>
    </p:spTree>
    <p:extLst>
      <p:ext uri="{BB962C8B-B14F-4D97-AF65-F5344CB8AC3E}">
        <p14:creationId xmlns:p14="http://schemas.microsoft.com/office/powerpoint/2010/main" val="553309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7934"/>
            <a:ext cx="9144000" cy="412021"/>
          </a:xfrm>
        </p:spPr>
        <p:txBody>
          <a:bodyPr/>
          <a:lstStyle/>
          <a:p>
            <a:pPr algn="ctr"/>
            <a:r>
              <a:rPr lang="en-US" dirty="0"/>
              <a:t>Social-Emotional Well-Being (SEWB) of Participants</a:t>
            </a:r>
          </a:p>
        </p:txBody>
      </p:sp>
      <p:sp>
        <p:nvSpPr>
          <p:cNvPr id="2" name="Slide Number Placeholder 1"/>
          <p:cNvSpPr>
            <a:spLocks noGrp="1"/>
          </p:cNvSpPr>
          <p:nvPr>
            <p:ph type="sldNum" sz="quarter" idx="4"/>
          </p:nvPr>
        </p:nvSpPr>
        <p:spPr/>
        <p:txBody>
          <a:bodyPr/>
          <a:lstStyle/>
          <a:p>
            <a:fld id="{CB07C208-AE13-B04B-B554-16DFD7ABBF05}" type="slidenum">
              <a:rPr lang="en-US" smtClean="0"/>
              <a:pPr/>
              <a:t>33</a:t>
            </a:fld>
            <a:endParaRPr lang="en-US"/>
          </a:p>
        </p:txBody>
      </p:sp>
      <p:sp>
        <p:nvSpPr>
          <p:cNvPr id="4" name="Content Placeholder 3"/>
          <p:cNvSpPr>
            <a:spLocks noGrp="1"/>
          </p:cNvSpPr>
          <p:nvPr>
            <p:ph sz="quarter" idx="10"/>
          </p:nvPr>
        </p:nvSpPr>
        <p:spPr>
          <a:xfrm>
            <a:off x="0" y="1381751"/>
            <a:ext cx="9144000" cy="4484002"/>
          </a:xfrm>
        </p:spPr>
        <p:txBody>
          <a:bodyPr/>
          <a:lstStyle/>
          <a:p>
            <a:pPr marL="457200" indent="-457200">
              <a:buFont typeface="Arial" panose="020B0604020202020204" pitchFamily="34" charset="0"/>
              <a:buChar char="•"/>
            </a:pPr>
            <a:r>
              <a:rPr lang="en-US" sz="2800" dirty="0"/>
              <a:t>Scale includes items re: happiness, depression, loneliness, confidence, self-esteem, and parental relations</a:t>
            </a:r>
          </a:p>
          <a:p>
            <a:pPr marL="914400" lvl="1" indent="-457200">
              <a:buFont typeface="Arial" panose="020B0604020202020204" pitchFamily="34" charset="0"/>
              <a:buChar char="•"/>
            </a:pPr>
            <a:r>
              <a:rPr lang="en-US" sz="2800" dirty="0"/>
              <a:t>High SEWB: 19% </a:t>
            </a:r>
            <a:r>
              <a:rPr lang="en-US" sz="2800" dirty="0">
                <a:sym typeface="Wingdings" panose="05000000000000000000" pitchFamily="2" charset="2"/>
              </a:rPr>
              <a:t></a:t>
            </a:r>
            <a:endParaRPr lang="en-US" sz="2800" dirty="0"/>
          </a:p>
          <a:p>
            <a:pPr marL="914400" lvl="1" indent="-457200">
              <a:buFont typeface="Arial" panose="020B0604020202020204" pitchFamily="34" charset="0"/>
              <a:buChar char="•"/>
            </a:pPr>
            <a:r>
              <a:rPr lang="en-US" sz="2800" dirty="0"/>
              <a:t>Medium SEWB: 63% </a:t>
            </a:r>
          </a:p>
          <a:p>
            <a:pPr marL="914400" lvl="1" indent="-457200">
              <a:buFont typeface="Arial" panose="020B0604020202020204" pitchFamily="34" charset="0"/>
              <a:buChar char="•"/>
            </a:pPr>
            <a:r>
              <a:rPr lang="en-US" sz="2800" dirty="0"/>
              <a:t>Low SEWB: 17% </a:t>
            </a:r>
            <a:r>
              <a:rPr lang="en-US" sz="2800" dirty="0">
                <a:sym typeface="Wingdings" panose="05000000000000000000" pitchFamily="2" charset="2"/>
              </a:rPr>
              <a:t></a:t>
            </a:r>
            <a:endParaRPr lang="en-US" sz="2800" dirty="0"/>
          </a:p>
          <a:p>
            <a:pPr marL="457200" indent="-457200">
              <a:buFont typeface="Arial" panose="020B0604020202020204" pitchFamily="34" charset="0"/>
              <a:buChar char="•"/>
            </a:pPr>
            <a:r>
              <a:rPr lang="en-US" sz="2800" dirty="0"/>
              <a:t>Social media is “extremely” or “very” important</a:t>
            </a:r>
          </a:p>
          <a:p>
            <a:pPr marL="914400" lvl="1" indent="-457200">
              <a:buFont typeface="Arial" panose="020B0604020202020204" pitchFamily="34" charset="0"/>
              <a:buChar char="•"/>
            </a:pPr>
            <a:r>
              <a:rPr lang="en-US" sz="2800" dirty="0"/>
              <a:t>High SEWB: 32% </a:t>
            </a:r>
            <a:r>
              <a:rPr lang="en-US" sz="2800" dirty="0">
                <a:sym typeface="Wingdings" panose="05000000000000000000" pitchFamily="2" charset="2"/>
              </a:rPr>
              <a:t></a:t>
            </a:r>
            <a:endParaRPr lang="en-US" sz="2800" dirty="0"/>
          </a:p>
          <a:p>
            <a:pPr marL="914400" lvl="1" indent="-457200">
              <a:buFont typeface="Arial" panose="020B0604020202020204" pitchFamily="34" charset="0"/>
              <a:buChar char="•"/>
            </a:pPr>
            <a:r>
              <a:rPr lang="en-US" sz="2800" dirty="0"/>
              <a:t>Low SEWB: 46% </a:t>
            </a:r>
            <a:r>
              <a:rPr lang="en-US" sz="2800" dirty="0">
                <a:sym typeface="Wingdings" panose="05000000000000000000" pitchFamily="2" charset="2"/>
              </a:rPr>
              <a:t></a:t>
            </a:r>
            <a:endParaRPr lang="en-US" sz="2800" dirty="0"/>
          </a:p>
        </p:txBody>
      </p:sp>
    </p:spTree>
    <p:extLst>
      <p:ext uri="{BB962C8B-B14F-4D97-AF65-F5344CB8AC3E}">
        <p14:creationId xmlns:p14="http://schemas.microsoft.com/office/powerpoint/2010/main" val="2608521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34</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873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35</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98281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36</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121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07C208-AE13-B04B-B554-16DFD7ABBF05}" type="slidenum">
              <a:rPr lang="en-US" smtClean="0"/>
              <a:pPr/>
              <a:t>37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021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7934"/>
            <a:ext cx="9144000" cy="412021"/>
          </a:xfrm>
        </p:spPr>
        <p:txBody>
          <a:bodyPr/>
          <a:lstStyle/>
          <a:p>
            <a:pPr algn="ctr"/>
            <a:r>
              <a:rPr lang="en-US" sz="3600" dirty="0"/>
              <a:t>Social Media as Creative Expression</a:t>
            </a:r>
          </a:p>
        </p:txBody>
      </p:sp>
      <p:sp>
        <p:nvSpPr>
          <p:cNvPr id="2" name="Slide Number Placeholder 1"/>
          <p:cNvSpPr>
            <a:spLocks noGrp="1"/>
          </p:cNvSpPr>
          <p:nvPr>
            <p:ph type="sldNum" sz="quarter" idx="4"/>
          </p:nvPr>
        </p:nvSpPr>
        <p:spPr/>
        <p:txBody>
          <a:bodyPr/>
          <a:lstStyle/>
          <a:p>
            <a:fld id="{CB07C208-AE13-B04B-B554-16DFD7ABBF05}" type="slidenum">
              <a:rPr lang="en-US" smtClean="0"/>
              <a:pPr/>
              <a:t>38</a:t>
            </a:fld>
            <a:endParaRPr lang="en-US"/>
          </a:p>
        </p:txBody>
      </p:sp>
      <p:sp>
        <p:nvSpPr>
          <p:cNvPr id="4" name="Content Placeholder 3"/>
          <p:cNvSpPr>
            <a:spLocks noGrp="1"/>
          </p:cNvSpPr>
          <p:nvPr>
            <p:ph sz="quarter" idx="10"/>
          </p:nvPr>
        </p:nvSpPr>
        <p:spPr/>
        <p:txBody>
          <a:bodyPr/>
          <a:lstStyle/>
          <a:p>
            <a:pPr marL="285750" indent="-285750">
              <a:buFont typeface="Arial" panose="020B0604020202020204" pitchFamily="34" charset="0"/>
              <a:buChar char="•"/>
            </a:pPr>
            <a:r>
              <a:rPr lang="en-US" sz="2800" dirty="0"/>
              <a:t>27% say SM is very/extremely important for creative self-expression</a:t>
            </a:r>
          </a:p>
          <a:p>
            <a:pPr marL="742950" lvl="1" indent="-285750">
              <a:buFont typeface="Arial" panose="020B0604020202020204" pitchFamily="34" charset="0"/>
              <a:buChar char="•"/>
            </a:pPr>
            <a:r>
              <a:rPr lang="en-US" sz="2800" dirty="0"/>
              <a:t>37%: low SEWB</a:t>
            </a:r>
          </a:p>
          <a:p>
            <a:pPr marL="742950" lvl="1" indent="-285750">
              <a:buFont typeface="Arial" panose="020B0604020202020204" pitchFamily="34" charset="0"/>
              <a:buChar char="•"/>
            </a:pPr>
            <a:r>
              <a:rPr lang="en-US" sz="2800" dirty="0"/>
              <a:t>21%: high SEWB</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4093529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395544"/>
            <a:ext cx="9102705" cy="4135911"/>
          </a:xfrm>
        </p:spPr>
        <p:txBody>
          <a:bodyPr/>
          <a:lstStyle/>
          <a:p>
            <a:pPr marL="285750" indent="-285750">
              <a:buFont typeface="Arial" panose="020B0604020202020204" pitchFamily="34" charset="0"/>
              <a:buChar char="•"/>
            </a:pPr>
            <a:r>
              <a:rPr lang="en-US" sz="3600" dirty="0"/>
              <a:t>Current rates of anxiety and depression in adolescents</a:t>
            </a:r>
          </a:p>
          <a:p>
            <a:pPr marL="285750" indent="-285750">
              <a:buFont typeface="Arial" panose="020B0604020202020204" pitchFamily="34" charset="0"/>
              <a:buChar char="•"/>
            </a:pPr>
            <a:r>
              <a:rPr lang="en-US" sz="3600" dirty="0"/>
              <a:t>Normative adolescent development</a:t>
            </a:r>
          </a:p>
          <a:p>
            <a:pPr marL="285750" indent="-285750">
              <a:buFont typeface="Arial" panose="020B0604020202020204" pitchFamily="34" charset="0"/>
              <a:buChar char="•"/>
            </a:pPr>
            <a:r>
              <a:rPr lang="en-US" sz="3600" dirty="0"/>
              <a:t>Characteristics of social media</a:t>
            </a:r>
          </a:p>
          <a:p>
            <a:pPr marL="285750" indent="-285750">
              <a:buFont typeface="Arial" panose="020B0604020202020204" pitchFamily="34" charset="0"/>
              <a:buChar char="•"/>
            </a:pPr>
            <a:r>
              <a:rPr lang="en-US" sz="3600" dirty="0"/>
              <a:t>Current use of social media by adolescents</a:t>
            </a:r>
          </a:p>
          <a:p>
            <a:pPr marL="285750" indent="-285750">
              <a:buFont typeface="Arial" panose="020B0604020202020204" pitchFamily="34" charset="0"/>
              <a:buChar char="•"/>
            </a:pPr>
            <a:r>
              <a:rPr lang="en-US" sz="3600" b="1" i="1" u="sng" dirty="0"/>
              <a:t>Research findings on the impact of social media on adolescent mental health</a:t>
            </a:r>
          </a:p>
          <a:p>
            <a:pPr marL="285750" indent="-285750">
              <a:buFont typeface="Arial" panose="020B0604020202020204" pitchFamily="34" charset="0"/>
              <a:buChar char="•"/>
            </a:pPr>
            <a:r>
              <a:rPr lang="en-US" sz="3600" dirty="0"/>
              <a:t>Prevention strategies</a:t>
            </a:r>
          </a:p>
        </p:txBody>
      </p:sp>
      <p:sp>
        <p:nvSpPr>
          <p:cNvPr id="4" name="Title 3"/>
          <p:cNvSpPr>
            <a:spLocks noGrp="1"/>
          </p:cNvSpPr>
          <p:nvPr>
            <p:ph type="title"/>
          </p:nvPr>
        </p:nvSpPr>
        <p:spPr/>
        <p:txBody>
          <a:bodyPr/>
          <a:lstStyle/>
          <a:p>
            <a:pPr algn="ctr"/>
            <a:r>
              <a:rPr lang="en-US" sz="4000" dirty="0"/>
              <a:t>Overview</a:t>
            </a:r>
          </a:p>
        </p:txBody>
      </p:sp>
    </p:spTree>
    <p:extLst>
      <p:ext uri="{BB962C8B-B14F-4D97-AF65-F5344CB8AC3E}">
        <p14:creationId xmlns:p14="http://schemas.microsoft.com/office/powerpoint/2010/main" val="4216849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993FB2-EC5E-684F-95B2-25F06CCD4945}" type="slidenum">
              <a:rPr lang="en-US" smtClean="0"/>
              <a:pPr/>
              <a:t>4</a:t>
            </a:fld>
            <a:r>
              <a:rPr lang="en-US">
                <a:solidFill>
                  <a:srgbClr val="BB0000"/>
                </a:solidFill>
              </a:rPr>
              <a:t>  |</a:t>
            </a:r>
            <a:endParaRPr lang="en-US" dirty="0">
              <a:solidFill>
                <a:srgbClr val="BB0000"/>
              </a:solidFill>
            </a:endParaRPr>
          </a:p>
        </p:txBody>
      </p:sp>
      <p:sp>
        <p:nvSpPr>
          <p:cNvPr id="9" name="Subtitle 8"/>
          <p:cNvSpPr>
            <a:spLocks noGrp="1"/>
          </p:cNvSpPr>
          <p:nvPr>
            <p:ph type="subTitle" idx="1"/>
          </p:nvPr>
        </p:nvSpPr>
        <p:spPr>
          <a:xfrm>
            <a:off x="2314661" y="589077"/>
            <a:ext cx="3877974" cy="321469"/>
          </a:xfrm>
        </p:spPr>
        <p:txBody>
          <a:bodyPr/>
          <a:lstStyle/>
          <a:p>
            <a:r>
              <a:rPr lang="en-US" sz="4000" b="1" dirty="0">
                <a:solidFill>
                  <a:srgbClr val="C00000"/>
                </a:solidFill>
              </a:rPr>
              <a:t>Social Media</a:t>
            </a:r>
          </a:p>
        </p:txBody>
      </p:sp>
      <p:pic>
        <p:nvPicPr>
          <p:cNvPr id="1026" name="Picture 2" descr="C:\Users\kais25\AppData\Local\Microsoft\Windows\Temporary Internet Files\Content.IE5\XRKTAIEV\Facebook_icon_2013.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1786" y="2279244"/>
            <a:ext cx="677315" cy="6773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ais25\AppData\Local\Microsoft\Windows\Temporary Internet Files\Content.IE5\W5IH9H3Y\twitter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5866" y="2009850"/>
            <a:ext cx="600973" cy="6009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ais25\AppData\Local\Microsoft\Windows\Temporary Internet Files\Content.IE5\XRKTAIEV\600px-Google_Plus_icon.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6838" y="4163518"/>
            <a:ext cx="653621" cy="6536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ais25\AppData\Local\Microsoft\Windows\Temporary Internet Files\Content.IE5\W5IH9H3Y\arton2131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098" y="3820618"/>
            <a:ext cx="876260" cy="609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ais25\AppData\Local\Microsoft\Windows\Temporary Internet Files\Content.IE5\KYJT36KY\tumblr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5184" y="3372307"/>
            <a:ext cx="791211" cy="79121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kais25\AppData\Local\Microsoft\Windows\Temporary Internet Files\Content.IE5\W5IH9H3Y\snapchat11_99_2015070614390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5494" y="1903224"/>
            <a:ext cx="992266" cy="6945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903721" y="753215"/>
            <a:ext cx="1760078" cy="2147465"/>
            <a:chOff x="7242350" y="1354016"/>
            <a:chExt cx="573375" cy="1115004"/>
          </a:xfrm>
        </p:grpSpPr>
        <p:pic>
          <p:nvPicPr>
            <p:cNvPr id="1032" name="Picture 8" descr="C:\Users\kais25\AppData\Local\Microsoft\Windows\Temporary Internet Files\Content.IE5\9TY1OROW\148735430[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064"/>
            <a:stretch/>
          </p:blipFill>
          <p:spPr bwMode="auto">
            <a:xfrm>
              <a:off x="7358525" y="135401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kais25\AppData\Local\Microsoft\Windows\Temporary Internet Files\Content.IE5\9TY1OROW\Gnome-laptop.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2350" y="2011820"/>
              <a:ext cx="457200" cy="45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5" name="Picture 11" descr="C:\Users\kais25\AppData\Local\Microsoft\Windows\Temporary Internet Files\Content.IE5\XRKTAIEV\Pinteres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7142" y="4930898"/>
            <a:ext cx="661817" cy="6618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kais25\AppData\Local\Microsoft\Windows\Temporary Internet Files\Content.IE5\W5IH9H3Y\Youtube-logo[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82966" y="5261806"/>
            <a:ext cx="654314" cy="65431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kais25\AppData\Local\Microsoft\Windows\Temporary Internet Files\Content.IE5\KYJT36KY\reddit-alien[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86120" y="5090355"/>
            <a:ext cx="468169" cy="65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813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570383"/>
            <a:ext cx="9144000" cy="4295369"/>
          </a:xfrm>
        </p:spPr>
        <p:txBody>
          <a:bodyPr/>
          <a:lstStyle/>
          <a:p>
            <a:pPr marL="285750" indent="-285750">
              <a:buFont typeface="Arial" panose="020B0604020202020204" pitchFamily="34" charset="0"/>
              <a:buChar char="•"/>
            </a:pPr>
            <a:r>
              <a:rPr lang="en-US" sz="2800" dirty="0"/>
              <a:t>Systematic review of 30 studies</a:t>
            </a:r>
          </a:p>
          <a:p>
            <a:pPr marL="285750" indent="-285750">
              <a:buFont typeface="Arial" panose="020B0604020202020204" pitchFamily="34" charset="0"/>
              <a:buChar char="•"/>
            </a:pPr>
            <a:r>
              <a:rPr lang="en-US" sz="2800" dirty="0"/>
              <a:t>It’s complicated…</a:t>
            </a:r>
          </a:p>
          <a:p>
            <a:pPr marL="285750" indent="-285750">
              <a:buFont typeface="Arial" panose="020B0604020202020204" pitchFamily="34" charset="0"/>
              <a:buChar char="•"/>
            </a:pPr>
            <a:r>
              <a:rPr lang="en-US" sz="2800" dirty="0"/>
              <a:t>Social media is not “good” or “bad”, how it is used matters</a:t>
            </a:r>
          </a:p>
          <a:p>
            <a:pPr marL="742950" lvl="1" indent="-285750">
              <a:buFont typeface="Arial" panose="020B0604020202020204" pitchFamily="34" charset="0"/>
              <a:buChar char="•"/>
            </a:pPr>
            <a:r>
              <a:rPr lang="en-US" sz="2800" dirty="0"/>
              <a:t>Frequency, quality, and type of use</a:t>
            </a:r>
          </a:p>
          <a:p>
            <a:pPr marL="742950" lvl="1" indent="-285750">
              <a:buFont typeface="Arial" panose="020B0604020202020204" pitchFamily="34" charset="0"/>
              <a:buChar char="•"/>
            </a:pPr>
            <a:r>
              <a:rPr lang="en-US" sz="2800" dirty="0"/>
              <a:t>Personality characteristics, social factors</a:t>
            </a:r>
          </a:p>
          <a:p>
            <a:pPr marL="285750" indent="-285750">
              <a:buFont typeface="Arial" panose="020B0604020202020204" pitchFamily="34" charset="0"/>
              <a:buChar char="•"/>
            </a:pPr>
            <a:endParaRPr lang="en-US" sz="2800" dirty="0"/>
          </a:p>
        </p:txBody>
      </p:sp>
      <p:sp>
        <p:nvSpPr>
          <p:cNvPr id="4" name="Title 3"/>
          <p:cNvSpPr>
            <a:spLocks noGrp="1"/>
          </p:cNvSpPr>
          <p:nvPr>
            <p:ph type="title"/>
          </p:nvPr>
        </p:nvSpPr>
        <p:spPr/>
        <p:txBody>
          <a:bodyPr/>
          <a:lstStyle/>
          <a:p>
            <a:pPr algn="ctr"/>
            <a:r>
              <a:rPr lang="en-US" sz="4000" dirty="0"/>
              <a:t>Social Media and Adolescents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101" y="4323522"/>
            <a:ext cx="2971800" cy="2435087"/>
          </a:xfrm>
          <a:prstGeom prst="rect">
            <a:avLst/>
          </a:prstGeom>
        </p:spPr>
      </p:pic>
      <p:sp>
        <p:nvSpPr>
          <p:cNvPr id="8" name="Rectangle 7"/>
          <p:cNvSpPr/>
          <p:nvPr/>
        </p:nvSpPr>
        <p:spPr>
          <a:xfrm>
            <a:off x="1" y="801400"/>
            <a:ext cx="9144000" cy="707886"/>
          </a:xfrm>
          <a:prstGeom prst="rect">
            <a:avLst/>
          </a:prstGeom>
        </p:spPr>
        <p:txBody>
          <a:bodyPr wrap="square">
            <a:spAutoFit/>
          </a:bodyPr>
          <a:lstStyle/>
          <a:p>
            <a:pPr lvl="0" algn="ctr"/>
            <a:r>
              <a:rPr lang="en-US" sz="2000" dirty="0">
                <a:solidFill>
                  <a:srgbClr val="000000"/>
                </a:solidFill>
              </a:rPr>
              <a:t>Baker &amp; Algorta, </a:t>
            </a:r>
            <a:r>
              <a:rPr lang="en-US" sz="2000" i="1" dirty="0" err="1">
                <a:solidFill>
                  <a:srgbClr val="000000"/>
                </a:solidFill>
              </a:rPr>
              <a:t>CyberPsychology</a:t>
            </a:r>
            <a:r>
              <a:rPr lang="en-US" sz="2000" i="1" dirty="0">
                <a:solidFill>
                  <a:srgbClr val="000000"/>
                </a:solidFill>
              </a:rPr>
              <a:t>, Behavior, and Social Networking</a:t>
            </a:r>
            <a:r>
              <a:rPr lang="en-US" sz="2000" dirty="0">
                <a:solidFill>
                  <a:srgbClr val="000000"/>
                </a:solidFill>
              </a:rPr>
              <a:t>, 19(11):638-648, 2016. </a:t>
            </a:r>
          </a:p>
        </p:txBody>
      </p:sp>
    </p:spTree>
    <p:extLst>
      <p:ext uri="{BB962C8B-B14F-4D97-AF65-F5344CB8AC3E}">
        <p14:creationId xmlns:p14="http://schemas.microsoft.com/office/powerpoint/2010/main" val="586723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ctr"/>
            <a:r>
              <a:rPr lang="en-US" dirty="0"/>
              <a:t>Baker &amp; Algorta, 2016</a:t>
            </a:r>
          </a:p>
        </p:txBody>
      </p:sp>
      <p:sp>
        <p:nvSpPr>
          <p:cNvPr id="3" name="Content Placeholder 2"/>
          <p:cNvSpPr>
            <a:spLocks noGrp="1"/>
          </p:cNvSpPr>
          <p:nvPr>
            <p:ph sz="quarter" idx="10"/>
          </p:nvPr>
        </p:nvSpPr>
        <p:spPr>
          <a:xfrm>
            <a:off x="69574" y="1500809"/>
            <a:ext cx="9004852" cy="4364943"/>
          </a:xfrm>
        </p:spPr>
        <p:txBody>
          <a:bodyPr numCol="2"/>
          <a:lstStyle/>
          <a:p>
            <a:r>
              <a:rPr lang="en-US" sz="2800" dirty="0"/>
              <a:t>GOOD</a:t>
            </a:r>
          </a:p>
          <a:p>
            <a:r>
              <a:rPr lang="en-US" sz="2800" dirty="0"/>
              <a:t>+ Social support</a:t>
            </a:r>
          </a:p>
          <a:p>
            <a:r>
              <a:rPr lang="en-US" sz="2800" dirty="0"/>
              <a:t>+Access on-line treatment</a:t>
            </a:r>
          </a:p>
          <a:p>
            <a:r>
              <a:rPr lang="en-US" sz="2800" dirty="0"/>
              <a:t>+Promote positive image</a:t>
            </a:r>
            <a:br>
              <a:rPr lang="en-US" sz="2800" dirty="0"/>
            </a:br>
            <a:br>
              <a:rPr lang="en-US" sz="2800" dirty="0"/>
            </a:br>
            <a:r>
              <a:rPr lang="en-US" sz="2800" dirty="0"/>
              <a:t>BAD</a:t>
            </a:r>
          </a:p>
          <a:p>
            <a:pPr marL="285750" indent="-285750">
              <a:buFontTx/>
              <a:buChar char="-"/>
            </a:pPr>
            <a:r>
              <a:rPr lang="en-US" sz="2800" dirty="0"/>
              <a:t>Social comparison (worse than in “real life”)</a:t>
            </a:r>
          </a:p>
          <a:p>
            <a:pPr marL="285750" indent="-285750">
              <a:buFontTx/>
              <a:buChar char="-"/>
            </a:pPr>
            <a:r>
              <a:rPr lang="en-US" sz="2800" dirty="0"/>
              <a:t>Males: feelings of inadequacy re: dating competitiveness</a:t>
            </a:r>
          </a:p>
          <a:p>
            <a:pPr marL="285750" indent="-285750">
              <a:buFontTx/>
              <a:buChar char="-"/>
            </a:pPr>
            <a:r>
              <a:rPr lang="en-US" sz="2800" dirty="0"/>
              <a:t>Females: focus on looks</a:t>
            </a:r>
          </a:p>
          <a:p>
            <a:endParaRPr lang="en-US" sz="2800" dirty="0"/>
          </a:p>
          <a:p>
            <a:endParaRPr lang="en-US" sz="2800" dirty="0"/>
          </a:p>
          <a:p>
            <a:endParaRPr lang="en-US" sz="2800" dirty="0"/>
          </a:p>
          <a:p>
            <a:endParaRPr lang="en-US" sz="2800" dirty="0"/>
          </a:p>
          <a:p>
            <a:endParaRPr lang="en-US" sz="2800" dirty="0"/>
          </a:p>
          <a:p>
            <a:r>
              <a:rPr lang="en-US" sz="2800" dirty="0"/>
              <a:t>PROBLEM BEHAVIORS</a:t>
            </a:r>
          </a:p>
          <a:p>
            <a:pPr marL="285750" indent="-285750">
              <a:buFontTx/>
              <a:buChar char="-"/>
            </a:pPr>
            <a:r>
              <a:rPr lang="en-US" sz="2800" dirty="0"/>
              <a:t>Friending ex-partners</a:t>
            </a:r>
          </a:p>
          <a:p>
            <a:pPr marL="285750" indent="-285750">
              <a:buFontTx/>
              <a:buChar char="-"/>
            </a:pPr>
            <a:r>
              <a:rPr lang="en-US" sz="2800" dirty="0"/>
              <a:t>Following strangers</a:t>
            </a:r>
          </a:p>
          <a:p>
            <a:pPr marL="285750" indent="-285750">
              <a:buFontTx/>
              <a:buChar char="-"/>
            </a:pPr>
            <a:r>
              <a:rPr lang="en-US" sz="2800" dirty="0"/>
              <a:t>Excessive use</a:t>
            </a:r>
          </a:p>
          <a:p>
            <a:pPr marL="285750" indent="-285750">
              <a:buFontTx/>
              <a:buChar char="-"/>
            </a:pPr>
            <a:r>
              <a:rPr lang="en-US" sz="2800" dirty="0"/>
              <a:t>Frequent posting</a:t>
            </a:r>
          </a:p>
          <a:p>
            <a:pPr marL="285750" indent="-285750">
              <a:buFontTx/>
              <a:buChar char="-"/>
            </a:pPr>
            <a:r>
              <a:rPr lang="en-US" sz="2800" dirty="0"/>
              <a:t>Negative status updates</a:t>
            </a:r>
          </a:p>
          <a:p>
            <a:pPr marL="285750" indent="-285750">
              <a:buFontTx/>
              <a:buChar char="-"/>
            </a:pPr>
            <a:r>
              <a:rPr lang="en-US" sz="2800" dirty="0"/>
              <a:t>Reduced face-to-face time</a:t>
            </a:r>
          </a:p>
          <a:p>
            <a:pPr marL="285750" indent="-285750">
              <a:buFontTx/>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itle 3"/>
          <p:cNvSpPr>
            <a:spLocks noGrp="1"/>
          </p:cNvSpPr>
          <p:nvPr>
            <p:ph type="title"/>
          </p:nvPr>
        </p:nvSpPr>
        <p:spPr>
          <a:xfrm>
            <a:off x="0" y="517934"/>
            <a:ext cx="9144000" cy="412021"/>
          </a:xfrm>
        </p:spPr>
        <p:txBody>
          <a:bodyPr/>
          <a:lstStyle/>
          <a:p>
            <a:pPr algn="ctr"/>
            <a:r>
              <a:rPr lang="en-US" sz="3600" dirty="0"/>
              <a:t>The Good, the Bad, &amp; Problem Behaviors</a:t>
            </a:r>
          </a:p>
        </p:txBody>
      </p:sp>
    </p:spTree>
    <p:extLst>
      <p:ext uri="{BB962C8B-B14F-4D97-AF65-F5344CB8AC3E}">
        <p14:creationId xmlns:p14="http://schemas.microsoft.com/office/powerpoint/2010/main" val="1177786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0" y="100491"/>
            <a:ext cx="9144000" cy="412021"/>
          </a:xfrm>
        </p:spPr>
        <p:txBody>
          <a:bodyPr/>
          <a:lstStyle/>
          <a:p>
            <a:pPr algn="ctr"/>
            <a:r>
              <a:rPr lang="en-US" sz="3200" dirty="0"/>
              <a:t>How Does Social Media Impact Adolescents?</a:t>
            </a:r>
          </a:p>
        </p:txBody>
      </p:sp>
      <p:sp>
        <p:nvSpPr>
          <p:cNvPr id="2" name="Content Placeholder 1"/>
          <p:cNvSpPr>
            <a:spLocks noGrp="1"/>
          </p:cNvSpPr>
          <p:nvPr>
            <p:ph sz="quarter" idx="10"/>
          </p:nvPr>
        </p:nvSpPr>
        <p:spPr>
          <a:xfrm>
            <a:off x="79513" y="1242392"/>
            <a:ext cx="8984974" cy="5615608"/>
          </a:xfrm>
        </p:spPr>
        <p:txBody>
          <a:bodyPr numCol="2"/>
          <a:lstStyle/>
          <a:p>
            <a:pPr marL="742950" lvl="1" indent="-285750">
              <a:spcBef>
                <a:spcPts val="900"/>
              </a:spcBef>
              <a:buFont typeface="Wingdings" panose="05000000000000000000" pitchFamily="2" charset="2"/>
              <a:buChar char="§"/>
            </a:pPr>
            <a:r>
              <a:rPr lang="en-US" sz="3200" dirty="0"/>
              <a:t>Depression</a:t>
            </a:r>
          </a:p>
          <a:p>
            <a:pPr marL="742950" lvl="1" indent="-285750">
              <a:spcBef>
                <a:spcPts val="900"/>
              </a:spcBef>
              <a:buFont typeface="Wingdings" panose="05000000000000000000" pitchFamily="2" charset="2"/>
              <a:buChar char="§"/>
            </a:pPr>
            <a:r>
              <a:rPr lang="en-US" sz="3200" dirty="0"/>
              <a:t>Anxiety</a:t>
            </a:r>
          </a:p>
          <a:p>
            <a:pPr marL="742950" lvl="1" indent="-285750">
              <a:spcBef>
                <a:spcPts val="900"/>
              </a:spcBef>
              <a:buFont typeface="Wingdings" panose="05000000000000000000" pitchFamily="2" charset="2"/>
              <a:buChar char="§"/>
            </a:pPr>
            <a:r>
              <a:rPr lang="en-US" sz="3200" dirty="0"/>
              <a:t>Feelings of loneliness</a:t>
            </a:r>
          </a:p>
          <a:p>
            <a:pPr marL="742950" lvl="1" indent="-285750">
              <a:spcBef>
                <a:spcPts val="900"/>
              </a:spcBef>
              <a:buFont typeface="Wingdings" panose="05000000000000000000" pitchFamily="2" charset="2"/>
              <a:buChar char="§"/>
            </a:pPr>
            <a:r>
              <a:rPr lang="en-US" sz="3200" dirty="0"/>
              <a:t>Rumination</a:t>
            </a:r>
          </a:p>
          <a:p>
            <a:pPr marL="742950" lvl="1" indent="-285750">
              <a:spcBef>
                <a:spcPts val="900"/>
              </a:spcBef>
              <a:buFont typeface="Wingdings" panose="05000000000000000000" pitchFamily="2" charset="2"/>
              <a:buChar char="§"/>
            </a:pPr>
            <a:r>
              <a:rPr lang="en-US" sz="3200" dirty="0"/>
              <a:t>Social comparison</a:t>
            </a:r>
          </a:p>
          <a:p>
            <a:pPr marL="742950" lvl="1" indent="-285750">
              <a:spcBef>
                <a:spcPts val="900"/>
              </a:spcBef>
              <a:buFont typeface="Wingdings" panose="05000000000000000000" pitchFamily="2" charset="2"/>
              <a:buChar char="§"/>
            </a:pPr>
            <a:r>
              <a:rPr lang="en-US" sz="3200" dirty="0"/>
              <a:t>↓ Self-esteem</a:t>
            </a:r>
          </a:p>
          <a:p>
            <a:pPr marL="742950" lvl="1" indent="-285750">
              <a:spcBef>
                <a:spcPts val="900"/>
              </a:spcBef>
              <a:buFont typeface="Wingdings" panose="05000000000000000000" pitchFamily="2" charset="2"/>
              <a:buChar char="§"/>
            </a:pPr>
            <a:r>
              <a:rPr lang="en-US" sz="3200" dirty="0"/>
              <a:t>Fear of Missing out (</a:t>
            </a:r>
            <a:r>
              <a:rPr lang="en-US" sz="3200" dirty="0" err="1"/>
              <a:t>FoMo</a:t>
            </a:r>
            <a:r>
              <a:rPr lang="en-US" sz="3200" dirty="0"/>
              <a:t>)</a:t>
            </a:r>
          </a:p>
          <a:p>
            <a:pPr marL="742950" lvl="1" indent="-285750">
              <a:spcBef>
                <a:spcPts val="900"/>
              </a:spcBef>
              <a:buFont typeface="Wingdings" panose="05000000000000000000" pitchFamily="2" charset="2"/>
              <a:buChar char="§"/>
            </a:pPr>
            <a:r>
              <a:rPr lang="en-US" sz="3200" dirty="0"/>
              <a:t>Body dissatisfaction</a:t>
            </a:r>
          </a:p>
          <a:p>
            <a:pPr marL="742950" lvl="1" indent="-285750">
              <a:spcBef>
                <a:spcPts val="900"/>
              </a:spcBef>
              <a:buFont typeface="Wingdings" panose="05000000000000000000" pitchFamily="2" charset="2"/>
              <a:buChar char="§"/>
            </a:pPr>
            <a:endParaRPr lang="en-US" sz="3200" dirty="0"/>
          </a:p>
          <a:p>
            <a:pPr marL="742950" lvl="1" indent="-285750">
              <a:spcBef>
                <a:spcPts val="900"/>
              </a:spcBef>
              <a:buFont typeface="Wingdings" panose="05000000000000000000" pitchFamily="2" charset="2"/>
              <a:buChar char="§"/>
            </a:pPr>
            <a:r>
              <a:rPr lang="en-US" sz="3200" dirty="0"/>
              <a:t>Fatigue</a:t>
            </a:r>
          </a:p>
          <a:p>
            <a:pPr marL="742950" lvl="1" indent="-285750">
              <a:spcBef>
                <a:spcPts val="900"/>
              </a:spcBef>
              <a:buFont typeface="Wingdings" panose="05000000000000000000" pitchFamily="2" charset="2"/>
              <a:buChar char="§"/>
            </a:pPr>
            <a:r>
              <a:rPr lang="en-US" sz="3200" dirty="0"/>
              <a:t>Exhaustion</a:t>
            </a:r>
          </a:p>
          <a:p>
            <a:pPr marL="742950" lvl="1" indent="-285750">
              <a:spcBef>
                <a:spcPts val="900"/>
              </a:spcBef>
              <a:buFont typeface="Wingdings" panose="05000000000000000000" pitchFamily="2" charset="2"/>
              <a:buChar char="§"/>
            </a:pPr>
            <a:r>
              <a:rPr lang="en-US" sz="3200" dirty="0"/>
              <a:t>Daytime sleepiness</a:t>
            </a:r>
          </a:p>
          <a:p>
            <a:pPr marL="742950" lvl="1" indent="-285750">
              <a:spcBef>
                <a:spcPts val="900"/>
              </a:spcBef>
              <a:buFont typeface="Wingdings" panose="05000000000000000000" pitchFamily="2" charset="2"/>
              <a:buChar char="§"/>
            </a:pPr>
            <a:r>
              <a:rPr lang="en-US" sz="3200" dirty="0"/>
              <a:t>Maladaptive behaviors</a:t>
            </a:r>
          </a:p>
          <a:p>
            <a:pPr marL="742950" lvl="1" indent="-285750">
              <a:spcBef>
                <a:spcPts val="900"/>
              </a:spcBef>
              <a:buFont typeface="Wingdings" panose="05000000000000000000" pitchFamily="2" charset="2"/>
              <a:buChar char="§"/>
            </a:pPr>
            <a:r>
              <a:rPr lang="en-US" sz="3200" dirty="0"/>
              <a:t>Internet addiction</a:t>
            </a:r>
          </a:p>
          <a:p>
            <a:pPr marL="742950" lvl="1" indent="-285750">
              <a:spcBef>
                <a:spcPts val="900"/>
              </a:spcBef>
              <a:buFont typeface="Wingdings" panose="05000000000000000000" pitchFamily="2" charset="2"/>
              <a:buChar char="§"/>
            </a:pPr>
            <a:r>
              <a:rPr lang="en-US" sz="3200" dirty="0"/>
              <a:t>Ostracism</a:t>
            </a:r>
          </a:p>
          <a:p>
            <a:pPr marL="742950" lvl="1" indent="-285750">
              <a:spcBef>
                <a:spcPts val="900"/>
              </a:spcBef>
              <a:buFont typeface="Wingdings" panose="05000000000000000000" pitchFamily="2" charset="2"/>
              <a:buChar char="§"/>
            </a:pPr>
            <a:r>
              <a:rPr lang="en-US" sz="3200" dirty="0"/>
              <a:t>Cyberbullying and online harassment</a:t>
            </a:r>
          </a:p>
          <a:p>
            <a:pPr marL="742950" lvl="1" indent="-285750">
              <a:spcBef>
                <a:spcPts val="900"/>
              </a:spcBef>
              <a:buFont typeface="Wingdings" panose="05000000000000000000" pitchFamily="2" charset="2"/>
              <a:buChar char="§"/>
            </a:pPr>
            <a:endParaRPr lang="en-US" dirty="0"/>
          </a:p>
        </p:txBody>
      </p:sp>
      <p:sp>
        <p:nvSpPr>
          <p:cNvPr id="6" name="Rectangle 5"/>
          <p:cNvSpPr/>
          <p:nvPr/>
        </p:nvSpPr>
        <p:spPr>
          <a:xfrm>
            <a:off x="129209" y="596095"/>
            <a:ext cx="9014791" cy="458587"/>
          </a:xfrm>
          <a:prstGeom prst="rect">
            <a:avLst/>
          </a:prstGeom>
        </p:spPr>
        <p:txBody>
          <a:bodyPr wrap="square">
            <a:spAutoFit/>
          </a:bodyPr>
          <a:lstStyle/>
          <a:p>
            <a:pPr lvl="0" algn="ctr" eaLnBrk="0" hangingPunct="0">
              <a:lnSpc>
                <a:spcPct val="85000"/>
              </a:lnSpc>
              <a:spcBef>
                <a:spcPts val="1200"/>
              </a:spcBef>
              <a:buClr>
                <a:srgbClr val="B2B2B2"/>
              </a:buClr>
            </a:pPr>
            <a:r>
              <a:rPr lang="en-US" sz="2800" i="1" dirty="0">
                <a:solidFill>
                  <a:srgbClr val="666666"/>
                </a:solidFill>
                <a:latin typeface="Arial"/>
              </a:rPr>
              <a:t>Depending on use, there can be an increase in: </a:t>
            </a:r>
          </a:p>
        </p:txBody>
      </p:sp>
    </p:spTree>
    <p:extLst>
      <p:ext uri="{BB962C8B-B14F-4D97-AF65-F5344CB8AC3E}">
        <p14:creationId xmlns:p14="http://schemas.microsoft.com/office/powerpoint/2010/main" val="2121345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586409"/>
          </a:xfrm>
        </p:spPr>
        <p:txBody>
          <a:bodyPr/>
          <a:lstStyle/>
          <a:p>
            <a:pPr algn="ctr"/>
            <a:r>
              <a:rPr lang="en-US" dirty="0"/>
              <a:t>Association between Social Media &amp; Depression</a:t>
            </a:r>
          </a:p>
        </p:txBody>
      </p:sp>
      <p:sp>
        <p:nvSpPr>
          <p:cNvPr id="5" name="Slide Number Placeholder 5"/>
          <p:cNvSpPr>
            <a:spLocks noGrp="1"/>
          </p:cNvSpPr>
          <p:nvPr>
            <p:ph type="sldNum" sz="quarter" idx="4"/>
          </p:nvPr>
        </p:nvSpPr>
        <p:spPr>
          <a:prstGeom prst="rect">
            <a:avLst/>
          </a:prstGeom>
        </p:spPr>
        <p:txBody>
          <a:bodyPr/>
          <a:lstStyle>
            <a:lvl1pPr algn="r">
              <a:defRPr sz="800">
                <a:solidFill>
                  <a:srgbClr val="666666"/>
                </a:solidFill>
              </a:defRPr>
            </a:lvl1pPr>
          </a:lstStyle>
          <a:p>
            <a:fld id="{7E993FB2-EC5E-684F-95B2-25F06CCD4945}" type="slidenum">
              <a:rPr lang="en-US" smtClean="0"/>
              <a:pPr/>
              <a:t>43</a:t>
            </a:fld>
            <a:r>
              <a:rPr lang="en-US" dirty="0">
                <a:solidFill>
                  <a:schemeClr val="accent1"/>
                </a:solidFill>
              </a:rPr>
              <a:t>  |</a:t>
            </a:r>
          </a:p>
        </p:txBody>
      </p:sp>
      <p:sp>
        <p:nvSpPr>
          <p:cNvPr id="2" name="Content Placeholder 1"/>
          <p:cNvSpPr>
            <a:spLocks noGrp="1"/>
          </p:cNvSpPr>
          <p:nvPr>
            <p:ph sz="quarter" idx="10"/>
          </p:nvPr>
        </p:nvSpPr>
        <p:spPr>
          <a:xfrm>
            <a:off x="0" y="1381751"/>
            <a:ext cx="9144000" cy="5476248"/>
          </a:xfrm>
        </p:spPr>
        <p:txBody>
          <a:bodyPr/>
          <a:lstStyle/>
          <a:p>
            <a:pPr marL="285750" indent="-285750">
              <a:buFont typeface="Arial" panose="020B0604020202020204" pitchFamily="34" charset="0"/>
              <a:buChar char="•"/>
            </a:pPr>
            <a:r>
              <a:rPr lang="en-US" sz="2800" dirty="0"/>
              <a:t>Depression: leading cause of disability in high-income countries by 2030</a:t>
            </a:r>
          </a:p>
          <a:p>
            <a:pPr marL="285750" indent="-285750">
              <a:buFont typeface="Arial" panose="020B0604020202020204" pitchFamily="34" charset="0"/>
              <a:buChar char="•"/>
            </a:pPr>
            <a:r>
              <a:rPr lang="en-US" sz="2800" dirty="0"/>
              <a:t>Randomly surveyed 1,787 young adults aged 19-32</a:t>
            </a:r>
          </a:p>
          <a:p>
            <a:pPr marL="285750" indent="-285750">
              <a:buFont typeface="Arial" panose="020B0604020202020204" pitchFamily="34" charset="0"/>
              <a:buChar char="•"/>
            </a:pPr>
            <a:r>
              <a:rPr lang="en-US" sz="2800" dirty="0"/>
              <a:t>97% of young adults use social media</a:t>
            </a:r>
          </a:p>
          <a:p>
            <a:pPr marL="285750" indent="-285750">
              <a:buFont typeface="Arial" panose="020B0604020202020204" pitchFamily="34" charset="0"/>
              <a:buChar char="•"/>
            </a:pPr>
            <a:r>
              <a:rPr lang="en-US" sz="2800" dirty="0"/>
              <a:t>Compared low (0-30 minutes/day) to high (&gt; 2 hours) users (median, 61 minutes/day)</a:t>
            </a:r>
          </a:p>
          <a:p>
            <a:pPr marL="285750" indent="-285750">
              <a:buFont typeface="Arial" panose="020B0604020202020204" pitchFamily="34" charset="0"/>
              <a:buChar char="•"/>
            </a:pPr>
            <a:r>
              <a:rPr lang="en-US" sz="2800" dirty="0"/>
              <a:t>High users had greater odds of being </a:t>
            </a:r>
            <a:br>
              <a:rPr lang="en-US" sz="2800" dirty="0"/>
            </a:br>
            <a:r>
              <a:rPr lang="en-US" sz="2800" dirty="0"/>
              <a:t>depressed </a:t>
            </a:r>
          </a:p>
          <a:p>
            <a:pPr marL="285750" indent="-285750">
              <a:buFont typeface="Arial" panose="020B0604020202020204" pitchFamily="34" charset="0"/>
              <a:buChar char="•"/>
            </a:pPr>
            <a:r>
              <a:rPr lang="en-US" sz="2800" dirty="0"/>
              <a:t>Possible reasons: social comparison,</a:t>
            </a:r>
            <a:br>
              <a:rPr lang="en-US" sz="2800" dirty="0"/>
            </a:br>
            <a:r>
              <a:rPr lang="en-US" sz="2800" dirty="0"/>
              <a:t>wasted time, cyber-bullying</a:t>
            </a:r>
          </a:p>
          <a:p>
            <a:pPr marL="285750" indent="-285750">
              <a:buFont typeface="Arial" panose="020B0604020202020204" pitchFamily="34" charset="0"/>
              <a:buChar char="•"/>
            </a:pPr>
            <a:endParaRPr lang="en-US" sz="2800" dirty="0"/>
          </a:p>
        </p:txBody>
      </p:sp>
      <p:sp>
        <p:nvSpPr>
          <p:cNvPr id="3" name="TextBox 2"/>
          <p:cNvSpPr txBox="1"/>
          <p:nvPr/>
        </p:nvSpPr>
        <p:spPr>
          <a:xfrm>
            <a:off x="0" y="461911"/>
            <a:ext cx="9144000" cy="461665"/>
          </a:xfrm>
          <a:prstGeom prst="rect">
            <a:avLst/>
          </a:prstGeom>
          <a:noFill/>
        </p:spPr>
        <p:txBody>
          <a:bodyPr wrap="square" rtlCol="0">
            <a:spAutoFit/>
          </a:bodyPr>
          <a:lstStyle/>
          <a:p>
            <a:pPr algn="ctr"/>
            <a:r>
              <a:rPr lang="en-US" sz="2400" dirty="0">
                <a:solidFill>
                  <a:schemeClr val="tx2"/>
                </a:solidFill>
              </a:rPr>
              <a:t>Lin et al, </a:t>
            </a:r>
            <a:r>
              <a:rPr lang="en-US" sz="2400" i="1" dirty="0">
                <a:solidFill>
                  <a:schemeClr val="tx2"/>
                </a:solidFill>
              </a:rPr>
              <a:t>Depression &amp; Anxiety</a:t>
            </a:r>
            <a:r>
              <a:rPr lang="en-US" sz="2400" dirty="0">
                <a:solidFill>
                  <a:schemeClr val="tx2"/>
                </a:solidFill>
              </a:rPr>
              <a:t>, 33: 323-331, 2016</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163" y="4224130"/>
            <a:ext cx="2890837" cy="2633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698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247"/>
            <a:ext cx="9144000" cy="412021"/>
          </a:xfrm>
        </p:spPr>
        <p:txBody>
          <a:bodyPr/>
          <a:lstStyle/>
          <a:p>
            <a:pPr algn="ctr"/>
            <a:r>
              <a:rPr lang="en-US" dirty="0"/>
              <a:t>Screen Time Linked to Decreased Mental Health</a:t>
            </a:r>
          </a:p>
        </p:txBody>
      </p:sp>
      <p:sp>
        <p:nvSpPr>
          <p:cNvPr id="3" name="Slide Number Placeholder 2"/>
          <p:cNvSpPr>
            <a:spLocks noGrp="1"/>
          </p:cNvSpPr>
          <p:nvPr>
            <p:ph type="sldNum" sz="quarter" idx="4"/>
          </p:nvPr>
        </p:nvSpPr>
        <p:spPr/>
        <p:txBody>
          <a:bodyPr/>
          <a:lstStyle/>
          <a:p>
            <a:fld id="{7E993FB2-EC5E-684F-95B2-25F06CCD4945}" type="slidenum">
              <a:rPr lang="en-US" smtClean="0"/>
              <a:pPr/>
              <a:t>44</a:t>
            </a:fld>
            <a:r>
              <a:rPr lang="en-US">
                <a:solidFill>
                  <a:schemeClr val="accent1"/>
                </a:solidFill>
              </a:rPr>
              <a:t>  |</a:t>
            </a:r>
            <a:endParaRPr lang="en-US" dirty="0">
              <a:solidFill>
                <a:schemeClr val="accent1"/>
              </a:solidFill>
            </a:endParaRPr>
          </a:p>
        </p:txBody>
      </p:sp>
      <p:sp>
        <p:nvSpPr>
          <p:cNvPr id="6" name="TextBox 5"/>
          <p:cNvSpPr txBox="1"/>
          <p:nvPr/>
        </p:nvSpPr>
        <p:spPr>
          <a:xfrm>
            <a:off x="0" y="1366608"/>
            <a:ext cx="9144000" cy="3293209"/>
          </a:xfrm>
          <a:prstGeom prst="rect">
            <a:avLst/>
          </a:prstGeom>
          <a:noFill/>
        </p:spPr>
        <p:txBody>
          <a:bodyPr wrap="square" rtlCol="0">
            <a:spAutoFit/>
          </a:bodyPr>
          <a:lstStyle/>
          <a:p>
            <a:pPr marL="457200" indent="-457200" eaLnBrk="0" hangingPunct="0">
              <a:spcBef>
                <a:spcPts val="1200"/>
              </a:spcBef>
              <a:buClr>
                <a:srgbClr val="B2B2B2"/>
              </a:buClr>
              <a:buFont typeface="Wingdings" panose="05000000000000000000" pitchFamily="2" charset="2"/>
              <a:buChar char="§"/>
            </a:pPr>
            <a:r>
              <a:rPr lang="en-US" sz="2800" dirty="0">
                <a:solidFill>
                  <a:schemeClr val="tx2"/>
                </a:solidFill>
                <a:latin typeface="+mn-lt"/>
              </a:rPr>
              <a:t>Examined 3 teen outcomes: depression, suicide-related  (ideation, plan, attempt), completed suicide</a:t>
            </a:r>
          </a:p>
          <a:p>
            <a:pPr marL="457200" indent="-457200" eaLnBrk="0" hangingPunct="0">
              <a:spcBef>
                <a:spcPts val="1200"/>
              </a:spcBef>
              <a:buClr>
                <a:srgbClr val="B2B2B2"/>
              </a:buClr>
              <a:buFont typeface="Wingdings" panose="05000000000000000000" pitchFamily="2" charset="2"/>
              <a:buChar char="§"/>
            </a:pPr>
            <a:r>
              <a:rPr lang="en-US" sz="2800" dirty="0">
                <a:solidFill>
                  <a:schemeClr val="tx2"/>
                </a:solidFill>
                <a:latin typeface="+mn-lt"/>
              </a:rPr>
              <a:t>Declined or remained stable for decades</a:t>
            </a:r>
          </a:p>
          <a:p>
            <a:pPr marL="457200" indent="-457200" eaLnBrk="0" hangingPunct="0">
              <a:spcBef>
                <a:spcPts val="1200"/>
              </a:spcBef>
              <a:buClr>
                <a:srgbClr val="B2B2B2"/>
              </a:buClr>
              <a:buFont typeface="Wingdings" panose="05000000000000000000" pitchFamily="2" charset="2"/>
              <a:buChar char="§"/>
            </a:pPr>
            <a:r>
              <a:rPr lang="en-US" sz="2800" dirty="0">
                <a:solidFill>
                  <a:schemeClr val="tx2"/>
                </a:solidFill>
                <a:latin typeface="+mn-lt"/>
              </a:rPr>
              <a:t>↑ from 2010-2015—females</a:t>
            </a:r>
          </a:p>
          <a:p>
            <a:pPr marL="457200" indent="-457200" eaLnBrk="0" hangingPunct="0">
              <a:spcBef>
                <a:spcPts val="1200"/>
              </a:spcBef>
              <a:buClr>
                <a:srgbClr val="B2B2B2"/>
              </a:buClr>
              <a:buFont typeface="Wingdings" panose="05000000000000000000" pitchFamily="2" charset="2"/>
              <a:buChar char="§"/>
            </a:pPr>
            <a:r>
              <a:rPr lang="en-US" sz="2800" dirty="0">
                <a:solidFill>
                  <a:schemeClr val="tx2"/>
                </a:solidFill>
                <a:latin typeface="+mn-lt"/>
              </a:rPr>
              <a:t>Smart phone use: ≈50%, 2012; 92%, 2015</a:t>
            </a:r>
          </a:p>
          <a:p>
            <a:pPr marL="457200" indent="-457200" eaLnBrk="0" hangingPunct="0">
              <a:spcBef>
                <a:spcPts val="1200"/>
              </a:spcBef>
              <a:buClr>
                <a:srgbClr val="B2B2B2"/>
              </a:buClr>
              <a:buFont typeface="Wingdings" panose="05000000000000000000" pitchFamily="2" charset="2"/>
              <a:buChar char="§"/>
            </a:pPr>
            <a:endParaRPr lang="en-US" sz="2800" dirty="0">
              <a:solidFill>
                <a:schemeClr val="tx2"/>
              </a:solidFill>
              <a:latin typeface="+mn-lt"/>
            </a:endParaRPr>
          </a:p>
        </p:txBody>
      </p:sp>
      <p:sp>
        <p:nvSpPr>
          <p:cNvPr id="5" name="TextBox 4"/>
          <p:cNvSpPr txBox="1"/>
          <p:nvPr/>
        </p:nvSpPr>
        <p:spPr>
          <a:xfrm>
            <a:off x="0" y="685800"/>
            <a:ext cx="9143999" cy="461665"/>
          </a:xfrm>
          <a:prstGeom prst="rect">
            <a:avLst/>
          </a:prstGeom>
          <a:noFill/>
        </p:spPr>
        <p:txBody>
          <a:bodyPr wrap="square" rtlCol="0">
            <a:spAutoFit/>
          </a:bodyPr>
          <a:lstStyle/>
          <a:p>
            <a:pPr algn="ctr"/>
            <a:r>
              <a:rPr lang="en-US" sz="2400" dirty="0" err="1">
                <a:solidFill>
                  <a:schemeClr val="tx2"/>
                </a:solidFill>
              </a:rPr>
              <a:t>Twenge</a:t>
            </a:r>
            <a:r>
              <a:rPr lang="en-US" sz="2400" dirty="0">
                <a:solidFill>
                  <a:schemeClr val="tx2"/>
                </a:solidFill>
              </a:rPr>
              <a:t> et al., </a:t>
            </a:r>
            <a:r>
              <a:rPr lang="en-US" sz="2400" i="1" dirty="0">
                <a:solidFill>
                  <a:schemeClr val="tx2"/>
                </a:solidFill>
              </a:rPr>
              <a:t>Clinical Psychological Science</a:t>
            </a:r>
            <a:r>
              <a:rPr lang="en-US" sz="2400" dirty="0">
                <a:solidFill>
                  <a:schemeClr val="tx2"/>
                </a:solidFill>
              </a:rPr>
              <a:t>, 6(1), 3-17, 2018</a:t>
            </a:r>
            <a:endParaRPr lang="en-US" dirty="0"/>
          </a:p>
        </p:txBody>
      </p:sp>
      <p:pic>
        <p:nvPicPr>
          <p:cNvPr id="3074"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450660" y="4153146"/>
            <a:ext cx="6537624" cy="241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795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Screen Time &amp; Mental Health: </a:t>
            </a:r>
            <a:br>
              <a:rPr lang="en-US" sz="3200" dirty="0"/>
            </a:br>
            <a:r>
              <a:rPr lang="en-US" sz="3200" dirty="0"/>
              <a:t>Changes from 2010-2015…</a:t>
            </a:r>
          </a:p>
        </p:txBody>
      </p:sp>
      <p:sp>
        <p:nvSpPr>
          <p:cNvPr id="3" name="Slide Number Placeholder 2"/>
          <p:cNvSpPr>
            <a:spLocks noGrp="1"/>
          </p:cNvSpPr>
          <p:nvPr>
            <p:ph type="sldNum" sz="quarter" idx="4"/>
          </p:nvPr>
        </p:nvSpPr>
        <p:spPr/>
        <p:txBody>
          <a:bodyPr/>
          <a:lstStyle/>
          <a:p>
            <a:fld id="{7E993FB2-EC5E-684F-95B2-25F06CCD4945}" type="slidenum">
              <a:rPr lang="en-US" smtClean="0"/>
              <a:pPr/>
              <a:t>45</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0" y="1182969"/>
            <a:ext cx="9144000" cy="4484002"/>
          </a:xfrm>
        </p:spPr>
        <p:txBody>
          <a:bodyPr/>
          <a:lstStyle/>
          <a:p>
            <a:pPr marL="285750" indent="-285750">
              <a:buFont typeface="Arial" panose="020B0604020202020204" pitchFamily="34" charset="0"/>
              <a:buChar char="•"/>
            </a:pPr>
            <a:r>
              <a:rPr lang="en-US" sz="2800" dirty="0"/>
              <a:t>33% ↑ high levels of depressive symptoms: 16</a:t>
            </a:r>
            <a:r>
              <a:rPr lang="en-US" sz="2800" dirty="0">
                <a:sym typeface="Wingdings" panose="05000000000000000000" pitchFamily="2" charset="2"/>
              </a:rPr>
              <a:t>21.5%</a:t>
            </a:r>
          </a:p>
          <a:p>
            <a:pPr marL="285750" indent="-285750">
              <a:buFont typeface="Arial" panose="020B0604020202020204" pitchFamily="34" charset="0"/>
              <a:buChar char="•"/>
            </a:pPr>
            <a:r>
              <a:rPr lang="en-US" sz="2800" dirty="0">
                <a:sym typeface="Wingdings" panose="05000000000000000000" pitchFamily="2" charset="2"/>
              </a:rPr>
              <a:t>12% </a:t>
            </a:r>
            <a:r>
              <a:rPr lang="en-US" sz="2800" dirty="0"/>
              <a:t>↑ suicide-related outcome: 32%</a:t>
            </a:r>
            <a:r>
              <a:rPr lang="en-US" sz="2800" dirty="0">
                <a:sym typeface="Wingdings" panose="05000000000000000000" pitchFamily="2" charset="2"/>
              </a:rPr>
              <a:t>36%</a:t>
            </a:r>
          </a:p>
          <a:p>
            <a:pPr marL="285750" indent="-285750">
              <a:buFont typeface="Arial" panose="020B0604020202020204" pitchFamily="34" charset="0"/>
              <a:buChar char="•"/>
            </a:pPr>
            <a:r>
              <a:rPr lang="en-US" sz="2800" dirty="0">
                <a:sym typeface="Wingdings" panose="05000000000000000000" pitchFamily="2" charset="2"/>
              </a:rPr>
              <a:t>31% ↑ completed suicides: 5.387.04/100,000</a:t>
            </a:r>
            <a:br>
              <a:rPr lang="en-US" sz="2800" dirty="0">
                <a:sym typeface="Wingdings" panose="05000000000000000000" pitchFamily="2" charset="2"/>
              </a:rPr>
            </a:br>
            <a:endParaRPr lang="en-US" sz="2800" dirty="0">
              <a:sym typeface="Wingdings" panose="05000000000000000000" pitchFamily="2" charset="2"/>
            </a:endParaRPr>
          </a:p>
          <a:p>
            <a:pPr marL="285750" indent="-285750">
              <a:buFont typeface="Arial" panose="020B0604020202020204" pitchFamily="34" charset="0"/>
              <a:buChar char="•"/>
            </a:pPr>
            <a:r>
              <a:rPr lang="en-US" sz="2800" dirty="0">
                <a:sym typeface="Wingdings" panose="05000000000000000000" pitchFamily="2" charset="2"/>
              </a:rPr>
              <a:t>↑ screen time: ↑ negative outcomes</a:t>
            </a:r>
          </a:p>
          <a:p>
            <a:pPr marL="285750" indent="-285750">
              <a:buFont typeface="Arial" panose="020B0604020202020204" pitchFamily="34" charset="0"/>
              <a:buChar char="•"/>
            </a:pPr>
            <a:r>
              <a:rPr lang="en-US" sz="2800" dirty="0">
                <a:sym typeface="Wingdings" panose="05000000000000000000" pitchFamily="2" charset="2"/>
              </a:rPr>
              <a:t>↑ non-screen activities (eg, reading, homework): ↓ negative outcomes</a:t>
            </a:r>
          </a:p>
          <a:p>
            <a:pPr marL="285750" indent="-285750">
              <a:buFont typeface="Arial" panose="020B0604020202020204" pitchFamily="34" charset="0"/>
              <a:buChar char="•"/>
            </a:pPr>
            <a:r>
              <a:rPr lang="en-US" sz="2800" dirty="0">
                <a:sym typeface="Wingdings" panose="05000000000000000000" pitchFamily="2" charset="2"/>
              </a:rPr>
              <a:t>↑ screen time &amp; ↓ face-to-face time: highest depression</a:t>
            </a:r>
            <a:br>
              <a:rPr lang="en-US" sz="2800" dirty="0">
                <a:sym typeface="Wingdings" panose="05000000000000000000" pitchFamily="2" charset="2"/>
              </a:rPr>
            </a:br>
            <a:endParaRPr lang="en-US" sz="2800" dirty="0">
              <a:sym typeface="Wingdings" panose="05000000000000000000" pitchFamily="2" charset="2"/>
            </a:endParaRPr>
          </a:p>
          <a:p>
            <a:pPr marL="285750" indent="-285750">
              <a:buFont typeface="Arial" panose="020B0604020202020204" pitchFamily="34" charset="0"/>
              <a:buChar char="•"/>
            </a:pPr>
            <a:r>
              <a:rPr lang="en-US" sz="2800" dirty="0">
                <a:sym typeface="Wingdings" panose="05000000000000000000" pitchFamily="2" charset="2"/>
              </a:rPr>
              <a:t>↑ suicide-related outcome</a:t>
            </a:r>
          </a:p>
          <a:p>
            <a:pPr marL="742950" lvl="1" indent="-285750">
              <a:buFont typeface="Arial" panose="020B0604020202020204" pitchFamily="34" charset="0"/>
              <a:buChar char="•"/>
            </a:pPr>
            <a:r>
              <a:rPr lang="en-US" sz="2800" dirty="0">
                <a:sym typeface="Wingdings" panose="05000000000000000000" pitchFamily="2" charset="2"/>
              </a:rPr>
              <a:t>≥ 3 hrs/day screen time: 34% more likely</a:t>
            </a:r>
          </a:p>
          <a:p>
            <a:pPr marL="742950" lvl="1" indent="-285750">
              <a:buFont typeface="Arial" panose="020B0604020202020204" pitchFamily="34" charset="0"/>
              <a:buChar char="•"/>
            </a:pPr>
            <a:r>
              <a:rPr lang="en-US" sz="2800" dirty="0">
                <a:sym typeface="Wingdings" panose="05000000000000000000" pitchFamily="2" charset="2"/>
              </a:rPr>
              <a:t>≥ 5 hrs/day screen time: 48% more likely</a:t>
            </a:r>
            <a:endParaRPr lang="en-US" dirty="0"/>
          </a:p>
        </p:txBody>
      </p:sp>
    </p:spTree>
    <p:extLst>
      <p:ext uri="{BB962C8B-B14F-4D97-AF65-F5344CB8AC3E}">
        <p14:creationId xmlns:p14="http://schemas.microsoft.com/office/powerpoint/2010/main" val="1263462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14" y="124529"/>
            <a:ext cx="9106786" cy="412021"/>
          </a:xfrm>
        </p:spPr>
        <p:txBody>
          <a:bodyPr/>
          <a:lstStyle/>
          <a:p>
            <a:r>
              <a:rPr lang="en-US" dirty="0"/>
              <a:t>Suicide Risk Increases with Increased E-Device Use</a:t>
            </a:r>
          </a:p>
        </p:txBody>
      </p:sp>
      <p:sp>
        <p:nvSpPr>
          <p:cNvPr id="3" name="Slide Number Placeholder 2"/>
          <p:cNvSpPr>
            <a:spLocks noGrp="1"/>
          </p:cNvSpPr>
          <p:nvPr>
            <p:ph type="sldNum" sz="quarter" idx="4"/>
          </p:nvPr>
        </p:nvSpPr>
        <p:spPr/>
        <p:txBody>
          <a:bodyPr/>
          <a:lstStyle/>
          <a:p>
            <a:fld id="{7E993FB2-EC5E-684F-95B2-25F06CCD4945}" type="slidenum">
              <a:rPr lang="en-US" smtClean="0"/>
              <a:pPr/>
              <a:t>46</a:t>
            </a:fld>
            <a:r>
              <a:rPr lang="en-US">
                <a:solidFill>
                  <a:schemeClr val="accent1"/>
                </a:solidFill>
              </a:rPr>
              <a:t>  |</a:t>
            </a:r>
            <a:endParaRPr lang="en-US" dirty="0">
              <a:solidFill>
                <a:schemeClr val="accent1"/>
              </a:solidFill>
            </a:endParaRPr>
          </a:p>
        </p:txBody>
      </p:sp>
      <p:pic>
        <p:nvPicPr>
          <p:cNvPr id="5" name="Content Placeholder 4"/>
          <p:cNvPicPr>
            <a:picLocks noGrp="1" noChangeAspect="1"/>
          </p:cNvPicPr>
          <p:nvPr>
            <p:ph sz="quarter" idx="10"/>
          </p:nvPr>
        </p:nvPicPr>
        <p:blipFill>
          <a:blip r:embed="rId2"/>
          <a:stretch>
            <a:fillRect/>
          </a:stretch>
        </p:blipFill>
        <p:spPr>
          <a:xfrm>
            <a:off x="217967" y="1381125"/>
            <a:ext cx="8681484" cy="5003726"/>
          </a:xfrm>
          <a:prstGeom prst="rect">
            <a:avLst/>
          </a:prstGeom>
        </p:spPr>
      </p:pic>
    </p:spTree>
    <p:extLst>
      <p:ext uri="{BB962C8B-B14F-4D97-AF65-F5344CB8AC3E}">
        <p14:creationId xmlns:p14="http://schemas.microsoft.com/office/powerpoint/2010/main" val="1448207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Screen Time &amp; Mental Health (Cont’d)</a:t>
            </a:r>
          </a:p>
        </p:txBody>
      </p:sp>
      <p:sp>
        <p:nvSpPr>
          <p:cNvPr id="3" name="Slide Number Placeholder 2"/>
          <p:cNvSpPr>
            <a:spLocks noGrp="1"/>
          </p:cNvSpPr>
          <p:nvPr>
            <p:ph type="sldNum" sz="quarter" idx="4"/>
          </p:nvPr>
        </p:nvSpPr>
        <p:spPr/>
        <p:txBody>
          <a:bodyPr/>
          <a:lstStyle/>
          <a:p>
            <a:fld id="{7E993FB2-EC5E-684F-95B2-25F06CCD4945}" type="slidenum">
              <a:rPr lang="en-US" smtClean="0"/>
              <a:pPr/>
              <a:t>47</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0" y="1381751"/>
            <a:ext cx="9144000" cy="4484002"/>
          </a:xfrm>
        </p:spPr>
        <p:txBody>
          <a:bodyPr/>
          <a:lstStyle/>
          <a:p>
            <a:pPr marL="285750" indent="-285750">
              <a:buFont typeface="Wingdings" panose="05000000000000000000" pitchFamily="2" charset="2"/>
              <a:buChar char="§"/>
            </a:pPr>
            <a:r>
              <a:rPr lang="en-US" sz="2800" dirty="0"/>
              <a:t>↑ electronic device use, social media use, and reading Internet news</a:t>
            </a:r>
          </a:p>
          <a:p>
            <a:pPr marL="742950" lvl="1" indent="-285750">
              <a:buFont typeface="Wingdings" panose="05000000000000000000" pitchFamily="2" charset="2"/>
              <a:buChar char="§"/>
            </a:pPr>
            <a:r>
              <a:rPr lang="en-US" sz="2800" dirty="0"/>
              <a:t>↑ at a disproportionate rate from 2011-12 to 2015</a:t>
            </a:r>
          </a:p>
          <a:p>
            <a:pPr marL="742950" lvl="1" indent="-285750">
              <a:buFont typeface="Wingdings" panose="05000000000000000000" pitchFamily="2" charset="2"/>
              <a:buChar char="§"/>
            </a:pPr>
            <a:r>
              <a:rPr lang="en-US" sz="2800" dirty="0"/>
              <a:t>↑ depressive symptoms or suicide-related outcomes</a:t>
            </a:r>
          </a:p>
          <a:p>
            <a:pPr marL="285750" indent="-285750">
              <a:buFont typeface="Wingdings" panose="05000000000000000000" pitchFamily="2" charset="2"/>
              <a:buChar char="§"/>
            </a:pPr>
            <a:r>
              <a:rPr lang="en-US" sz="2800" dirty="0"/>
              <a:t> ↓ face-to-face interactions, reading, sports/exercise, religious service attendance</a:t>
            </a:r>
          </a:p>
          <a:p>
            <a:pPr marL="742950" lvl="1" indent="-285750">
              <a:buFont typeface="Wingdings" panose="05000000000000000000" pitchFamily="2" charset="2"/>
              <a:buChar char="§"/>
            </a:pPr>
            <a:r>
              <a:rPr lang="en-US" sz="2800" dirty="0"/>
              <a:t>disproportionately </a:t>
            </a:r>
            <a:br>
              <a:rPr lang="en-US" sz="2800" dirty="0"/>
            </a:br>
            <a:r>
              <a:rPr lang="en-US" sz="2800" dirty="0"/>
              <a:t>2011-12 to 2015 </a:t>
            </a:r>
          </a:p>
          <a:p>
            <a:pPr marL="742950" lvl="1" indent="-285750">
              <a:buFont typeface="Wingdings" panose="05000000000000000000" pitchFamily="2" charset="2"/>
              <a:buChar char="§"/>
            </a:pPr>
            <a:r>
              <a:rPr lang="en-US" sz="2800" dirty="0"/>
              <a:t>↑ depressive symptoms</a:t>
            </a:r>
          </a:p>
          <a:p>
            <a:pPr marL="285750" indent="-285750">
              <a:buFont typeface="Wingdings" panose="05000000000000000000" pitchFamily="2" charset="2"/>
              <a:buChar char="§"/>
            </a:pPr>
            <a:r>
              <a:rPr lang="en-US" sz="2800" dirty="0"/>
              <a:t>Economic factors: unrelated to </a:t>
            </a:r>
            <a:br>
              <a:rPr lang="en-US" sz="2800" dirty="0"/>
            </a:br>
            <a:r>
              <a:rPr lang="en-US" sz="2800" dirty="0"/>
              <a:t>mental health outcomes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535" y="3965843"/>
            <a:ext cx="3307133"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078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Screen Time &amp; Mental Health (Cont’d)</a:t>
            </a:r>
          </a:p>
        </p:txBody>
      </p:sp>
      <p:sp>
        <p:nvSpPr>
          <p:cNvPr id="3" name="Slide Number Placeholder 2"/>
          <p:cNvSpPr>
            <a:spLocks noGrp="1"/>
          </p:cNvSpPr>
          <p:nvPr>
            <p:ph type="sldNum" sz="quarter" idx="4"/>
          </p:nvPr>
        </p:nvSpPr>
        <p:spPr/>
        <p:txBody>
          <a:bodyPr/>
          <a:lstStyle/>
          <a:p>
            <a:fld id="{7E993FB2-EC5E-684F-95B2-25F06CCD4945}" type="slidenum">
              <a:rPr lang="en-US" smtClean="0"/>
              <a:pPr/>
              <a:t>48</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1" y="1381751"/>
            <a:ext cx="9096804" cy="4484002"/>
          </a:xfrm>
        </p:spPr>
        <p:txBody>
          <a:bodyPr/>
          <a:lstStyle/>
          <a:p>
            <a:pPr marL="285750" indent="-285750">
              <a:buFont typeface="Arial" panose="020B0604020202020204" pitchFamily="34" charset="0"/>
              <a:buChar char="•"/>
            </a:pPr>
            <a:r>
              <a:rPr lang="en-US" sz="2800" b="1" i="1" u="sng" dirty="0"/>
              <a:t>Teens with ↑ levels of face-to-face time were not impacted by social media</a:t>
            </a:r>
            <a:br>
              <a:rPr lang="en-US" sz="2800" dirty="0"/>
            </a:br>
            <a:br>
              <a:rPr lang="en-US" sz="2800" dirty="0"/>
            </a:br>
            <a:endParaRPr lang="en-US" sz="2800" dirty="0"/>
          </a:p>
          <a:p>
            <a:pPr marL="285750" indent="-285750">
              <a:buFont typeface="Arial" panose="020B0604020202020204" pitchFamily="34" charset="0"/>
              <a:buChar char="•"/>
            </a:pPr>
            <a:r>
              <a:rPr lang="en-US" sz="2800" b="1" i="1" u="sng" dirty="0"/>
              <a:t>Academic pressure is not to blame</a:t>
            </a:r>
            <a:r>
              <a:rPr lang="en-US" sz="2800" dirty="0"/>
              <a:t>: homework time decreased slightly from 2012 to 2015 AND more time spent on homework is associated with better outcomes</a:t>
            </a:r>
          </a:p>
          <a:p>
            <a:endParaRPr lang="en-US" sz="2800" dirty="0"/>
          </a:p>
          <a:p>
            <a:pPr marL="285750" indent="-285750">
              <a:buFont typeface="Arial" panose="020B0604020202020204" pitchFamily="34" charset="0"/>
              <a:buChar char="•"/>
            </a:pPr>
            <a:r>
              <a:rPr lang="en-US" sz="2800" b="1" i="1" u="sng" dirty="0"/>
              <a:t>Watching TV</a:t>
            </a:r>
            <a:r>
              <a:rPr lang="en-US" sz="2800" dirty="0"/>
              <a:t>: associated with depressive symptoms BUT the amount of time spent watching TV declined from 2012 to 2015</a:t>
            </a:r>
          </a:p>
          <a:p>
            <a:pPr marL="285750" indent="-285750">
              <a:buFont typeface="Arial" panose="020B0604020202020204" pitchFamily="34" charset="0"/>
              <a:buChar char="•"/>
            </a:pPr>
            <a:endParaRPr lang="en-US" dirty="0"/>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2695268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98" y="648192"/>
            <a:ext cx="9101470" cy="818779"/>
          </a:xfrm>
        </p:spPr>
        <p:txBody>
          <a:bodyPr/>
          <a:lstStyle/>
          <a:p>
            <a:r>
              <a:rPr lang="en-US" dirty="0" err="1"/>
              <a:t>Uhls</a:t>
            </a:r>
            <a:r>
              <a:rPr lang="en-US" dirty="0"/>
              <a:t> et al (2014) Computers in Human Behavior, 39:387-392</a:t>
            </a:r>
          </a:p>
          <a:p>
            <a:r>
              <a:rPr lang="en-US" dirty="0" err="1"/>
              <a:t>Nesi</a:t>
            </a:r>
            <a:r>
              <a:rPr lang="en-US" dirty="0"/>
              <a:t> et al (2016) Journal of Research on Adolescence, 48(2): 275-298</a:t>
            </a:r>
          </a:p>
          <a:p>
            <a:r>
              <a:rPr lang="en-US" dirty="0" err="1"/>
              <a:t>Misra</a:t>
            </a:r>
            <a:r>
              <a:rPr lang="en-US" dirty="0"/>
              <a:t> et al (2016) Environment and Behavior, 27(2): 471-477</a:t>
            </a:r>
          </a:p>
        </p:txBody>
      </p:sp>
      <p:sp>
        <p:nvSpPr>
          <p:cNvPr id="3" name="Content Placeholder 2"/>
          <p:cNvSpPr>
            <a:spLocks noGrp="1"/>
          </p:cNvSpPr>
          <p:nvPr>
            <p:ph sz="quarter" idx="10"/>
          </p:nvPr>
        </p:nvSpPr>
        <p:spPr>
          <a:xfrm>
            <a:off x="0" y="1729841"/>
            <a:ext cx="9144000" cy="4135911"/>
          </a:xfrm>
        </p:spPr>
        <p:txBody>
          <a:bodyPr/>
          <a:lstStyle/>
          <a:p>
            <a:r>
              <a:rPr lang="en-US" sz="2800" i="1" u="sng" dirty="0"/>
              <a:t>Summer Camp Controlled Trial</a:t>
            </a:r>
            <a:endParaRPr lang="en-US" sz="2800" dirty="0"/>
          </a:p>
          <a:p>
            <a:r>
              <a:rPr lang="en-US" sz="2800" dirty="0"/>
              <a:t>After 5 days w/o screens, ↑ ability to read nonverbal cues</a:t>
            </a:r>
            <a:br>
              <a:rPr lang="en-US" sz="2800" dirty="0"/>
            </a:br>
            <a:r>
              <a:rPr lang="en-US" sz="2800" i="1" u="sng" dirty="0"/>
              <a:t>Adolescent Romantic Relationships</a:t>
            </a:r>
            <a:endParaRPr lang="en-US" sz="2800" dirty="0"/>
          </a:p>
          <a:p>
            <a:r>
              <a:rPr lang="en-US" sz="2800" dirty="0"/>
              <a:t>Teens who had ↑ on-line communication with their partner had ↓ social skills one year later</a:t>
            </a:r>
          </a:p>
          <a:p>
            <a:r>
              <a:rPr lang="en-US" sz="2800" i="1" u="sng" dirty="0"/>
              <a:t>Presence of a Cell Phone</a:t>
            </a:r>
            <a:endParaRPr lang="en-US" sz="2800" dirty="0"/>
          </a:p>
          <a:p>
            <a:r>
              <a:rPr lang="en-US" sz="2800" dirty="0"/>
              <a:t>Holding a phone or placing it on a table during a conversation </a:t>
            </a:r>
            <a:r>
              <a:rPr lang="en-US" sz="2800" dirty="0">
                <a:sym typeface="Wingdings" panose="05000000000000000000" pitchFamily="2" charset="2"/>
              </a:rPr>
              <a:t> ↓ feelings of connectedness and empathy between </a:t>
            </a:r>
            <a:r>
              <a:rPr lang="en-US" sz="2800" dirty="0"/>
              <a:t> conversation partners</a:t>
            </a:r>
          </a:p>
        </p:txBody>
      </p:sp>
      <p:sp>
        <p:nvSpPr>
          <p:cNvPr id="4" name="Title 3"/>
          <p:cNvSpPr>
            <a:spLocks noGrp="1"/>
          </p:cNvSpPr>
          <p:nvPr>
            <p:ph type="title"/>
          </p:nvPr>
        </p:nvSpPr>
        <p:spPr>
          <a:xfrm>
            <a:off x="38198" y="236171"/>
            <a:ext cx="9101470" cy="412021"/>
          </a:xfrm>
        </p:spPr>
        <p:txBody>
          <a:bodyPr/>
          <a:lstStyle/>
          <a:p>
            <a:pPr algn="ctr"/>
            <a:r>
              <a:rPr lang="en-US" sz="3200" dirty="0"/>
              <a:t>Screen Time Diminishes Social Skills</a:t>
            </a:r>
          </a:p>
        </p:txBody>
      </p:sp>
    </p:spTree>
    <p:extLst>
      <p:ext uri="{BB962C8B-B14F-4D97-AF65-F5344CB8AC3E}">
        <p14:creationId xmlns:p14="http://schemas.microsoft.com/office/powerpoint/2010/main" val="2999599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1295" y="1729841"/>
            <a:ext cx="9102705" cy="4135911"/>
          </a:xfrm>
        </p:spPr>
        <p:txBody>
          <a:bodyPr/>
          <a:lstStyle/>
          <a:p>
            <a:pPr marL="285750" indent="-285750">
              <a:buFont typeface="Arial" panose="020B0604020202020204" pitchFamily="34" charset="0"/>
              <a:buChar char="•"/>
            </a:pPr>
            <a:r>
              <a:rPr lang="en-US" sz="3600" b="1" i="1" u="sng" dirty="0"/>
              <a:t>Current rates of anxiety and depression in adolescents</a:t>
            </a:r>
          </a:p>
          <a:p>
            <a:pPr marL="285750" indent="-285750">
              <a:buFont typeface="Arial" panose="020B0604020202020204" pitchFamily="34" charset="0"/>
              <a:buChar char="•"/>
            </a:pPr>
            <a:r>
              <a:rPr lang="en-US" sz="3600" dirty="0"/>
              <a:t>Normative adolescent development</a:t>
            </a:r>
          </a:p>
          <a:p>
            <a:pPr marL="285750" indent="-285750">
              <a:buFont typeface="Arial" panose="020B0604020202020204" pitchFamily="34" charset="0"/>
              <a:buChar char="•"/>
            </a:pPr>
            <a:r>
              <a:rPr lang="en-US" sz="3600" dirty="0"/>
              <a:t>Characteristics of social media</a:t>
            </a:r>
          </a:p>
          <a:p>
            <a:pPr marL="285750" indent="-285750">
              <a:buFont typeface="Arial" panose="020B0604020202020204" pitchFamily="34" charset="0"/>
              <a:buChar char="•"/>
            </a:pPr>
            <a:r>
              <a:rPr lang="en-US" sz="3600" dirty="0"/>
              <a:t>Current use of social media by adolescents</a:t>
            </a:r>
          </a:p>
          <a:p>
            <a:pPr marL="285750" indent="-285750">
              <a:buFont typeface="Arial" panose="020B0604020202020204" pitchFamily="34" charset="0"/>
              <a:buChar char="•"/>
            </a:pPr>
            <a:r>
              <a:rPr lang="en-US" sz="3600" dirty="0"/>
              <a:t>Research findings on the impact of social media on adolescent mental health</a:t>
            </a:r>
          </a:p>
          <a:p>
            <a:pPr marL="285750" indent="-285750">
              <a:buFont typeface="Arial" panose="020B0604020202020204" pitchFamily="34" charset="0"/>
              <a:buChar char="•"/>
            </a:pPr>
            <a:r>
              <a:rPr lang="en-US" sz="3600" dirty="0"/>
              <a:t>Prevention strategies</a:t>
            </a:r>
          </a:p>
        </p:txBody>
      </p:sp>
      <p:sp>
        <p:nvSpPr>
          <p:cNvPr id="4" name="Title 3"/>
          <p:cNvSpPr>
            <a:spLocks noGrp="1"/>
          </p:cNvSpPr>
          <p:nvPr>
            <p:ph type="title"/>
          </p:nvPr>
        </p:nvSpPr>
        <p:spPr/>
        <p:txBody>
          <a:bodyPr/>
          <a:lstStyle/>
          <a:p>
            <a:pPr algn="ctr"/>
            <a:r>
              <a:rPr lang="en-US" sz="4000" dirty="0"/>
              <a:t>Overview</a:t>
            </a:r>
          </a:p>
        </p:txBody>
      </p:sp>
    </p:spTree>
    <p:extLst>
      <p:ext uri="{BB962C8B-B14F-4D97-AF65-F5344CB8AC3E}">
        <p14:creationId xmlns:p14="http://schemas.microsoft.com/office/powerpoint/2010/main" val="3966922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956858"/>
            <a:ext cx="9144000" cy="321469"/>
          </a:xfrm>
        </p:spPr>
        <p:txBody>
          <a:bodyPr/>
          <a:lstStyle/>
          <a:p>
            <a:r>
              <a:rPr lang="en-US" sz="1800" dirty="0"/>
              <a:t>Hunt et al (2018), J Social and Clinical Psychology </a:t>
            </a:r>
            <a:r>
              <a:rPr lang="en-US" sz="1800" u="sng" dirty="0">
                <a:hlinkClick r:id="rId2"/>
              </a:rPr>
              <a:t>DOI: 10.1521/jscp.2018.37.10.751</a:t>
            </a:r>
            <a:r>
              <a:rPr lang="en-US" dirty="0"/>
              <a:t> </a:t>
            </a:r>
          </a:p>
        </p:txBody>
      </p:sp>
      <p:sp>
        <p:nvSpPr>
          <p:cNvPr id="3" name="Content Placeholder 2"/>
          <p:cNvSpPr>
            <a:spLocks noGrp="1"/>
          </p:cNvSpPr>
          <p:nvPr>
            <p:ph sz="quarter" idx="10"/>
          </p:nvPr>
        </p:nvSpPr>
        <p:spPr>
          <a:xfrm>
            <a:off x="0" y="1558391"/>
            <a:ext cx="9134474" cy="4135911"/>
          </a:xfrm>
        </p:spPr>
        <p:txBody>
          <a:bodyPr/>
          <a:lstStyle/>
          <a:p>
            <a:pPr marL="285750" indent="-285750">
              <a:buFont typeface="Arial" panose="020B0604020202020204" pitchFamily="34" charset="0"/>
              <a:buChar char="•"/>
            </a:pPr>
            <a:r>
              <a:rPr lang="en-US" sz="2800" dirty="0"/>
              <a:t>143 Penn undergraduates</a:t>
            </a:r>
          </a:p>
          <a:p>
            <a:pPr marL="742950" lvl="1" indent="-285750">
              <a:buFont typeface="Arial" panose="020B0604020202020204" pitchFamily="34" charset="0"/>
              <a:buChar char="•"/>
            </a:pPr>
            <a:r>
              <a:rPr lang="en-US" sz="2800" i="1" dirty="0"/>
              <a:t>completed a mood &amp; well-being survey</a:t>
            </a:r>
          </a:p>
          <a:p>
            <a:pPr marL="742950" lvl="1" indent="-285750">
              <a:buFont typeface="Arial" panose="020B0604020202020204" pitchFamily="34" charset="0"/>
              <a:buChar char="•"/>
            </a:pPr>
            <a:r>
              <a:rPr lang="en-US" sz="2800" i="1" dirty="0"/>
              <a:t>Tracked active minutes of use—Facebook, </a:t>
            </a:r>
            <a:r>
              <a:rPr lang="en-US" sz="2800" i="1" dirty="0" err="1"/>
              <a:t>SnapChat</a:t>
            </a:r>
            <a:r>
              <a:rPr lang="en-US" sz="2800" i="1" dirty="0"/>
              <a:t>, Instagram</a:t>
            </a:r>
          </a:p>
          <a:p>
            <a:pPr marL="285750" indent="-285750">
              <a:buFont typeface="Arial" panose="020B0604020202020204" pitchFamily="34" charset="0"/>
              <a:buChar char="•"/>
            </a:pPr>
            <a:r>
              <a:rPr lang="en-US" sz="2800" dirty="0"/>
              <a:t>2 groups – 3 week trial</a:t>
            </a:r>
          </a:p>
          <a:p>
            <a:pPr marL="742950" lvl="1" indent="-285750">
              <a:buFont typeface="Arial" panose="020B0604020202020204" pitchFamily="34" charset="0"/>
              <a:buChar char="•"/>
            </a:pPr>
            <a:r>
              <a:rPr lang="en-US" sz="2800" i="1" dirty="0"/>
              <a:t>Experimental: ≤ 10 minutes of use/platform/ day</a:t>
            </a:r>
          </a:p>
          <a:p>
            <a:pPr marL="742950" lvl="1" indent="-285750">
              <a:buFont typeface="Arial" panose="020B0604020202020204" pitchFamily="34" charset="0"/>
              <a:buChar char="•"/>
            </a:pPr>
            <a:r>
              <a:rPr lang="en-US" sz="2800" i="1" dirty="0"/>
              <a:t>Controls: No alteration to typical use</a:t>
            </a:r>
          </a:p>
          <a:p>
            <a:pPr marL="285750" indent="-285750">
              <a:buFont typeface="Arial" panose="020B0604020202020204" pitchFamily="34" charset="0"/>
              <a:buChar char="•"/>
            </a:pPr>
            <a:r>
              <a:rPr lang="en-US" sz="2800" dirty="0"/>
              <a:t>7 measures: </a:t>
            </a:r>
            <a:r>
              <a:rPr lang="en-US" sz="2800" i="1" dirty="0"/>
              <a:t>anxiety, depression, loneliness, FOMO</a:t>
            </a:r>
          </a:p>
          <a:p>
            <a:pPr marL="285750" indent="-285750">
              <a:buFont typeface="Arial" panose="020B0604020202020204" pitchFamily="34" charset="0"/>
              <a:buChar char="•"/>
            </a:pPr>
            <a:r>
              <a:rPr lang="en-US" sz="2800" dirty="0"/>
              <a:t>↓ depression and loneliness scores in EXP group</a:t>
            </a:r>
          </a:p>
          <a:p>
            <a:pPr marL="285750" indent="-285750">
              <a:buFont typeface="Arial" panose="020B0604020202020204" pitchFamily="34" charset="0"/>
              <a:buChar char="•"/>
            </a:pPr>
            <a:r>
              <a:rPr lang="en-US" sz="2800" dirty="0"/>
              <a:t>Particularly pronounced in those with higher baseline depression scores</a:t>
            </a:r>
          </a:p>
          <a:p>
            <a:pPr marL="285750" indent="-285750">
              <a:buFont typeface="Arial" panose="020B0604020202020204" pitchFamily="34" charset="0"/>
              <a:buChar char="•"/>
            </a:pPr>
            <a:endParaRPr lang="en-US" dirty="0"/>
          </a:p>
        </p:txBody>
      </p:sp>
      <p:sp>
        <p:nvSpPr>
          <p:cNvPr id="4" name="Title 3"/>
          <p:cNvSpPr>
            <a:spLocks noGrp="1"/>
          </p:cNvSpPr>
          <p:nvPr>
            <p:ph type="title"/>
          </p:nvPr>
        </p:nvSpPr>
        <p:spPr>
          <a:xfrm>
            <a:off x="0" y="632234"/>
            <a:ext cx="9144000" cy="412021"/>
          </a:xfrm>
        </p:spPr>
        <p:txBody>
          <a:bodyPr/>
          <a:lstStyle/>
          <a:p>
            <a:pPr algn="ctr"/>
            <a:r>
              <a:rPr lang="en-US" sz="3600" dirty="0"/>
              <a:t>Social Media Use Increases </a:t>
            </a:r>
            <a:br>
              <a:rPr lang="en-US" sz="3600" dirty="0"/>
            </a:br>
            <a:r>
              <a:rPr lang="en-US" sz="3600" dirty="0"/>
              <a:t>Depression &amp; Loneliness</a:t>
            </a:r>
          </a:p>
        </p:txBody>
      </p:sp>
    </p:spTree>
    <p:extLst>
      <p:ext uri="{BB962C8B-B14F-4D97-AF65-F5344CB8AC3E}">
        <p14:creationId xmlns:p14="http://schemas.microsoft.com/office/powerpoint/2010/main" val="2599564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9377" y="766853"/>
            <a:ext cx="9144000" cy="321469"/>
          </a:xfrm>
        </p:spPr>
        <p:txBody>
          <a:bodyPr/>
          <a:lstStyle/>
          <a:p>
            <a:pPr algn="ctr"/>
            <a:r>
              <a:rPr lang="en-US" sz="2400" i="0" dirty="0" err="1"/>
              <a:t>Dalcubak</a:t>
            </a:r>
            <a:r>
              <a:rPr lang="en-US" sz="2400" i="0" dirty="0"/>
              <a:t> et al., </a:t>
            </a:r>
            <a:r>
              <a:rPr lang="en-US" sz="2400" dirty="0" err="1"/>
              <a:t>CyberPsychology</a:t>
            </a:r>
            <a:r>
              <a:rPr lang="en-US" sz="2400" dirty="0"/>
              <a:t>, Behavior, &amp; Social Networking</a:t>
            </a:r>
            <a:r>
              <a:rPr lang="en-US" sz="2400" i="0" dirty="0"/>
              <a:t>, 16, 272-278, 2013</a:t>
            </a:r>
          </a:p>
        </p:txBody>
      </p:sp>
      <p:sp>
        <p:nvSpPr>
          <p:cNvPr id="3" name="Content Placeholder 2"/>
          <p:cNvSpPr>
            <a:spLocks noGrp="1"/>
          </p:cNvSpPr>
          <p:nvPr>
            <p:ph sz="quarter" idx="10"/>
          </p:nvPr>
        </p:nvSpPr>
        <p:spPr>
          <a:xfrm>
            <a:off x="59377" y="1501241"/>
            <a:ext cx="9047409" cy="4128699"/>
          </a:xfrm>
        </p:spPr>
        <p:txBody>
          <a:bodyPr/>
          <a:lstStyle/>
          <a:p>
            <a:r>
              <a:rPr lang="en-US" sz="2600" dirty="0"/>
              <a:t>Criteria based on DSM-5 pathological gambling:</a:t>
            </a:r>
          </a:p>
          <a:p>
            <a:pPr marL="285750" indent="-285750">
              <a:buFont typeface="Wingdings" panose="05000000000000000000" pitchFamily="2" charset="2"/>
              <a:buChar char="§"/>
            </a:pPr>
            <a:r>
              <a:rPr lang="en-US" sz="2600" dirty="0"/>
              <a:t>Preoccupation with the internet</a:t>
            </a:r>
          </a:p>
          <a:p>
            <a:pPr marL="285750" indent="-285750">
              <a:buFont typeface="Wingdings" panose="05000000000000000000" pitchFamily="2" charset="2"/>
              <a:buChar char="§"/>
            </a:pPr>
            <a:r>
              <a:rPr lang="en-US" sz="2600" dirty="0"/>
              <a:t>Tolerance, need for ↑ time spent online to achieve satisfaction</a:t>
            </a:r>
          </a:p>
          <a:p>
            <a:pPr marL="285750" indent="-285750">
              <a:buFont typeface="Wingdings" panose="05000000000000000000" pitchFamily="2" charset="2"/>
              <a:buChar char="§"/>
            </a:pPr>
            <a:r>
              <a:rPr lang="en-US" sz="2600" dirty="0"/>
              <a:t>Repeated efforts to stop or decrease internet use</a:t>
            </a:r>
          </a:p>
          <a:p>
            <a:pPr marL="285750" indent="-285750">
              <a:buFont typeface="Wingdings" panose="05000000000000000000" pitchFamily="2" charset="2"/>
              <a:buChar char="§"/>
            </a:pPr>
            <a:r>
              <a:rPr lang="en-US" sz="2600" dirty="0"/>
              <a:t>Withdrawal, irritability, depression, or other mood fluctuation when internet use is limited</a:t>
            </a:r>
          </a:p>
          <a:p>
            <a:pPr marL="285750" indent="-285750">
              <a:buFont typeface="Wingdings" panose="05000000000000000000" pitchFamily="2" charset="2"/>
              <a:buChar char="§"/>
            </a:pPr>
            <a:r>
              <a:rPr lang="en-US" sz="2600" dirty="0"/>
              <a:t>Stay online longer than anticipated</a:t>
            </a:r>
          </a:p>
          <a:p>
            <a:pPr marL="285750" indent="-285750">
              <a:buFont typeface="Wingdings" panose="05000000000000000000" pitchFamily="2" charset="2"/>
              <a:buChar char="§"/>
            </a:pPr>
            <a:r>
              <a:rPr lang="en-US" sz="2600" dirty="0"/>
              <a:t>Put a job or relationship in jeopardy because of internet use</a:t>
            </a:r>
          </a:p>
          <a:p>
            <a:pPr marL="285750" indent="-285750">
              <a:buFont typeface="Wingdings" panose="05000000000000000000" pitchFamily="2" charset="2"/>
              <a:buChar char="§"/>
            </a:pPr>
            <a:r>
              <a:rPr lang="en-US" sz="2600" dirty="0"/>
              <a:t>Lie to others about time spent online</a:t>
            </a:r>
          </a:p>
          <a:p>
            <a:pPr marL="285750" indent="-285750">
              <a:buFont typeface="Wingdings" panose="05000000000000000000" pitchFamily="2" charset="2"/>
              <a:buChar char="§"/>
            </a:pPr>
            <a:r>
              <a:rPr lang="en-US" sz="2600" dirty="0"/>
              <a:t>Use the internet to regulate mood </a:t>
            </a:r>
          </a:p>
          <a:p>
            <a:endParaRPr lang="en-US" dirty="0"/>
          </a:p>
          <a:p>
            <a:pPr marL="285750" indent="-285750">
              <a:buFont typeface="Wingdings" panose="05000000000000000000" pitchFamily="2" charset="2"/>
              <a:buChar char="§"/>
            </a:pPr>
            <a:endParaRPr lang="en-US" dirty="0"/>
          </a:p>
        </p:txBody>
      </p:sp>
      <p:sp>
        <p:nvSpPr>
          <p:cNvPr id="4" name="Title 3"/>
          <p:cNvSpPr>
            <a:spLocks noGrp="1"/>
          </p:cNvSpPr>
          <p:nvPr>
            <p:ph type="title"/>
          </p:nvPr>
        </p:nvSpPr>
        <p:spPr>
          <a:xfrm>
            <a:off x="0" y="517934"/>
            <a:ext cx="9144000" cy="412021"/>
          </a:xfrm>
        </p:spPr>
        <p:txBody>
          <a:bodyPr/>
          <a:lstStyle/>
          <a:p>
            <a:pPr algn="ctr"/>
            <a:r>
              <a:rPr lang="en-US" sz="3600" dirty="0"/>
              <a:t>Internet Addiction in Adolescents</a:t>
            </a:r>
          </a:p>
        </p:txBody>
      </p:sp>
    </p:spTree>
    <p:extLst>
      <p:ext uri="{BB962C8B-B14F-4D97-AF65-F5344CB8AC3E}">
        <p14:creationId xmlns:p14="http://schemas.microsoft.com/office/powerpoint/2010/main" val="2781689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956858"/>
            <a:ext cx="9144000" cy="321469"/>
          </a:xfrm>
        </p:spPr>
        <p:txBody>
          <a:bodyPr/>
          <a:lstStyle/>
          <a:p>
            <a:pPr algn="ctr"/>
            <a:r>
              <a:rPr lang="en-US" dirty="0"/>
              <a:t>Manifesto published October 8, 2018 in European </a:t>
            </a:r>
            <a:r>
              <a:rPr lang="en-US" dirty="0" err="1"/>
              <a:t>Neuropsychopharmacology</a:t>
            </a:r>
            <a:endParaRPr lang="en-US" dirty="0"/>
          </a:p>
        </p:txBody>
      </p:sp>
      <p:sp>
        <p:nvSpPr>
          <p:cNvPr id="3" name="Content Placeholder 2"/>
          <p:cNvSpPr>
            <a:spLocks noGrp="1"/>
          </p:cNvSpPr>
          <p:nvPr>
            <p:ph sz="quarter" idx="10"/>
          </p:nvPr>
        </p:nvSpPr>
        <p:spPr>
          <a:xfrm>
            <a:off x="0" y="1543028"/>
            <a:ext cx="9144000" cy="4135911"/>
          </a:xfrm>
        </p:spPr>
        <p:txBody>
          <a:bodyPr/>
          <a:lstStyle/>
          <a:p>
            <a:pPr marL="285750" indent="-285750">
              <a:buFont typeface="Arial" panose="020B0604020202020204" pitchFamily="34" charset="0"/>
              <a:buChar char="•"/>
            </a:pPr>
            <a:r>
              <a:rPr lang="en-US" sz="2800" dirty="0"/>
              <a:t>Goal: Identify and understand problems associated with Internet use (eg, gambling, pornography, bully, excessive use)</a:t>
            </a:r>
          </a:p>
          <a:p>
            <a:pPr marL="285750" indent="-285750">
              <a:buFont typeface="Arial" panose="020B0604020202020204" pitchFamily="34" charset="0"/>
              <a:buChar char="•"/>
            </a:pPr>
            <a:r>
              <a:rPr lang="en-US" sz="2800" dirty="0"/>
              <a:t>EU-PUI has 123 researchers from 38 countries</a:t>
            </a:r>
          </a:p>
          <a:p>
            <a:pPr marL="285750" indent="-285750">
              <a:buFont typeface="Arial" panose="020B0604020202020204" pitchFamily="34" charset="0"/>
              <a:buChar char="•"/>
            </a:pPr>
            <a:r>
              <a:rPr lang="en-US" sz="2800" dirty="0"/>
              <a:t>Awarded €520,000 (~$600k) from the EU to study</a:t>
            </a:r>
          </a:p>
          <a:p>
            <a:pPr marL="285750" indent="-285750">
              <a:buFont typeface="Arial" panose="020B0604020202020204" pitchFamily="34" charset="0"/>
              <a:buChar char="•"/>
            </a:pPr>
            <a:r>
              <a:rPr lang="en-US" sz="2800" dirty="0"/>
              <a:t>ICD-11 includes Gaming Disorder</a:t>
            </a:r>
          </a:p>
          <a:p>
            <a:pPr marL="285750" indent="-285750">
              <a:buFont typeface="Arial" panose="020B0604020202020204" pitchFamily="34" charset="0"/>
              <a:buChar char="•"/>
            </a:pPr>
            <a:r>
              <a:rPr lang="en-US" sz="2800" dirty="0"/>
              <a:t>Nine areas of focus</a:t>
            </a:r>
          </a:p>
          <a:p>
            <a:r>
              <a:rPr lang="en-US" dirty="0"/>
              <a:t>1. What is problematic use of the internet? 2. How do we measure problem use, especially in different cultures and age groups? 3. How does problem use affect health and quality of life? 4. What long-terms studies do we need to show if the problems change over time? 5. How can we make it easier to recognize problem use? 6. What does genetics and personality tell us? 7. Do different cultures, family influences or design features of websites and applications impact on problem use? 8. How can we develop and test preventative interventions and treatments? 9. Can we develop biomarkers?</a:t>
            </a:r>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4" name="Title 3"/>
          <p:cNvSpPr>
            <a:spLocks noGrp="1"/>
          </p:cNvSpPr>
          <p:nvPr>
            <p:ph type="title"/>
          </p:nvPr>
        </p:nvSpPr>
        <p:spPr/>
        <p:txBody>
          <a:bodyPr/>
          <a:lstStyle/>
          <a:p>
            <a:pPr algn="ctr"/>
            <a:r>
              <a:rPr lang="en-US" dirty="0"/>
              <a:t>European Problematic Use of the Internet</a:t>
            </a:r>
            <a:br>
              <a:rPr lang="en-US" dirty="0"/>
            </a:br>
            <a:r>
              <a:rPr lang="en-US" dirty="0"/>
              <a:t>(EU-PUI) Research Network</a:t>
            </a:r>
          </a:p>
        </p:txBody>
      </p:sp>
    </p:spTree>
    <p:extLst>
      <p:ext uri="{BB962C8B-B14F-4D97-AF65-F5344CB8AC3E}">
        <p14:creationId xmlns:p14="http://schemas.microsoft.com/office/powerpoint/2010/main" val="4286635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ctr"/>
            <a:r>
              <a:rPr lang="en-US" dirty="0" err="1"/>
              <a:t>Rajanala</a:t>
            </a:r>
            <a:r>
              <a:rPr lang="en-US" dirty="0"/>
              <a:t> et al., JAMA Facial Plastic Surgery, E1-E2, 2018</a:t>
            </a:r>
          </a:p>
        </p:txBody>
      </p:sp>
      <p:sp>
        <p:nvSpPr>
          <p:cNvPr id="3" name="Content Placeholder 2"/>
          <p:cNvSpPr>
            <a:spLocks noGrp="1"/>
          </p:cNvSpPr>
          <p:nvPr>
            <p:ph sz="quarter" idx="10"/>
          </p:nvPr>
        </p:nvSpPr>
        <p:spPr>
          <a:xfrm>
            <a:off x="0" y="1729841"/>
            <a:ext cx="9144000" cy="4135911"/>
          </a:xfrm>
        </p:spPr>
        <p:txBody>
          <a:bodyPr/>
          <a:lstStyle/>
          <a:p>
            <a:pPr marL="285750" indent="-285750">
              <a:buFont typeface="Arial" panose="020B0604020202020204" pitchFamily="34" charset="0"/>
              <a:buChar char="•"/>
            </a:pPr>
            <a:r>
              <a:rPr lang="en-US" sz="2800" dirty="0"/>
              <a:t>Multiple apps allow people to alter their appearances to look more “ideal” with today’s beauty standards </a:t>
            </a:r>
          </a:p>
          <a:p>
            <a:pPr marL="742950" lvl="1" indent="-285750">
              <a:buFont typeface="Wingdings" panose="05000000000000000000" pitchFamily="2" charset="2"/>
              <a:buChar char="§"/>
            </a:pPr>
            <a:r>
              <a:rPr lang="en-US" sz="2800" dirty="0"/>
              <a:t>Snapchat</a:t>
            </a:r>
          </a:p>
          <a:p>
            <a:pPr marL="742950" lvl="1" indent="-285750">
              <a:buFont typeface="Wingdings" panose="05000000000000000000" pitchFamily="2" charset="2"/>
              <a:buChar char="§"/>
            </a:pPr>
            <a:r>
              <a:rPr lang="en-US" sz="2800" dirty="0" err="1"/>
              <a:t>Facetune</a:t>
            </a:r>
            <a:endParaRPr lang="en-US" sz="2800" dirty="0"/>
          </a:p>
          <a:p>
            <a:pPr marL="742950" lvl="1" indent="-285750">
              <a:buFont typeface="Wingdings" panose="05000000000000000000" pitchFamily="2" charset="2"/>
              <a:buChar char="§"/>
            </a:pPr>
            <a:r>
              <a:rPr lang="en-US" sz="2800" dirty="0"/>
              <a:t>Photoshop</a:t>
            </a:r>
          </a:p>
          <a:p>
            <a:pPr marL="742950" lvl="1" indent="-285750">
              <a:buFont typeface="Wingdings" panose="05000000000000000000" pitchFamily="2" charset="2"/>
              <a:buChar char="§"/>
            </a:pPr>
            <a:r>
              <a:rPr lang="en-US" sz="2800" dirty="0"/>
              <a:t>VSCO</a:t>
            </a:r>
          </a:p>
          <a:p>
            <a:pPr marL="285750" indent="-285750">
              <a:buFont typeface="Wingdings" panose="05000000000000000000" pitchFamily="2" charset="2"/>
              <a:buChar char="§"/>
            </a:pPr>
            <a:r>
              <a:rPr lang="en-US" sz="2800" dirty="0"/>
              <a:t>This is changing the </a:t>
            </a:r>
            <a:br>
              <a:rPr lang="en-US" sz="2800" dirty="0"/>
            </a:br>
            <a:r>
              <a:rPr lang="en-US" sz="2800" dirty="0"/>
              <a:t>perception of beauty </a:t>
            </a:r>
            <a:br>
              <a:rPr lang="en-US" sz="2800" dirty="0"/>
            </a:br>
            <a:r>
              <a:rPr lang="en-US" sz="2800" dirty="0"/>
              <a:t>worldwide</a:t>
            </a:r>
          </a:p>
          <a:p>
            <a:pPr marL="285750" indent="-285750">
              <a:buFont typeface="Wingdings" panose="05000000000000000000" pitchFamily="2" charset="2"/>
              <a:buChar char="§"/>
            </a:pPr>
            <a:r>
              <a:rPr lang="en-US" sz="2800" dirty="0"/>
              <a:t>Can lead to feeling </a:t>
            </a:r>
            <a:br>
              <a:rPr lang="en-US" sz="2800" dirty="0"/>
            </a:br>
            <a:r>
              <a:rPr lang="en-US" sz="2800" dirty="0"/>
              <a:t>inadequate and trigger </a:t>
            </a:r>
            <a:br>
              <a:rPr lang="en-US" sz="2800" dirty="0"/>
            </a:br>
            <a:r>
              <a:rPr lang="en-US" sz="2800" dirty="0"/>
              <a:t>body dysmorphic disorder</a:t>
            </a:r>
          </a:p>
          <a:p>
            <a:pPr marL="285750" indent="-285750">
              <a:buFont typeface="Wingdings" panose="05000000000000000000" pitchFamily="2" charset="2"/>
              <a:buChar char="§"/>
            </a:pPr>
            <a:endParaRPr lang="en-US" sz="2800" dirty="0"/>
          </a:p>
        </p:txBody>
      </p:sp>
      <p:sp>
        <p:nvSpPr>
          <p:cNvPr id="4" name="Title 3"/>
          <p:cNvSpPr>
            <a:spLocks noGrp="1"/>
          </p:cNvSpPr>
          <p:nvPr>
            <p:ph type="title"/>
          </p:nvPr>
        </p:nvSpPr>
        <p:spPr>
          <a:xfrm>
            <a:off x="0" y="517934"/>
            <a:ext cx="9144000" cy="412021"/>
          </a:xfrm>
        </p:spPr>
        <p:txBody>
          <a:bodyPr/>
          <a:lstStyle/>
          <a:p>
            <a:pPr algn="ctr"/>
            <a:r>
              <a:rPr lang="en-US" sz="3200" dirty="0"/>
              <a:t>Selfies – How Filters are Changing Self-Image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0426" y="2753248"/>
            <a:ext cx="3803138" cy="3511900"/>
          </a:xfrm>
          <a:prstGeom prst="rect">
            <a:avLst/>
          </a:prstGeom>
        </p:spPr>
      </p:pic>
    </p:spTree>
    <p:extLst>
      <p:ext uri="{BB962C8B-B14F-4D97-AF65-F5344CB8AC3E}">
        <p14:creationId xmlns:p14="http://schemas.microsoft.com/office/powerpoint/2010/main" val="3352250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40" y="177692"/>
            <a:ext cx="9106786" cy="412021"/>
          </a:xfrm>
        </p:spPr>
        <p:txBody>
          <a:bodyPr/>
          <a:lstStyle/>
          <a:p>
            <a:pPr algn="ctr"/>
            <a:r>
              <a:rPr lang="en-US" dirty="0"/>
              <a:t>Body Dysmorphic Disorder (BDD)</a:t>
            </a:r>
          </a:p>
        </p:txBody>
      </p:sp>
      <p:sp>
        <p:nvSpPr>
          <p:cNvPr id="3" name="Slide Number Placeholder 2"/>
          <p:cNvSpPr>
            <a:spLocks noGrp="1"/>
          </p:cNvSpPr>
          <p:nvPr>
            <p:ph type="sldNum" sz="quarter" idx="4"/>
          </p:nvPr>
        </p:nvSpPr>
        <p:spPr/>
        <p:txBody>
          <a:bodyPr/>
          <a:lstStyle/>
          <a:p>
            <a:fld id="{7E993FB2-EC5E-684F-95B2-25F06CCD4945}" type="slidenum">
              <a:rPr lang="en-US" smtClean="0"/>
              <a:pPr/>
              <a:t>54</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35539" y="1164266"/>
            <a:ext cx="9106787" cy="4701488"/>
          </a:xfrm>
        </p:spPr>
        <p:txBody>
          <a:bodyPr/>
          <a:lstStyle/>
          <a:p>
            <a:pPr marL="285750" indent="-285750">
              <a:lnSpc>
                <a:spcPct val="100000"/>
              </a:lnSpc>
              <a:buFont typeface="Arial" panose="020B0604020202020204" pitchFamily="34" charset="0"/>
              <a:buChar char="•"/>
            </a:pPr>
            <a:r>
              <a:rPr lang="en-US" sz="2800" dirty="0"/>
              <a:t>Excessive preoccupation with a perceived flaw in appearance</a:t>
            </a:r>
          </a:p>
          <a:p>
            <a:pPr marL="285750" indent="-285750">
              <a:lnSpc>
                <a:spcPct val="100000"/>
              </a:lnSpc>
              <a:buFont typeface="Arial" panose="020B0604020202020204" pitchFamily="34" charset="0"/>
              <a:buChar char="•"/>
            </a:pPr>
            <a:r>
              <a:rPr lang="en-US" sz="2800" dirty="0"/>
              <a:t>Classified on the obsessive-compulsive spectrum</a:t>
            </a:r>
          </a:p>
          <a:p>
            <a:pPr marL="285750" indent="-285750">
              <a:lnSpc>
                <a:spcPct val="100000"/>
              </a:lnSpc>
              <a:buFont typeface="Arial" panose="020B0604020202020204" pitchFamily="34" charset="0"/>
              <a:buChar char="•"/>
            </a:pPr>
            <a:r>
              <a:rPr lang="en-US" sz="2800" dirty="0"/>
              <a:t>May go to great lengths to hide imperfections, engage in behaviors like skin picking or grooming, seek dermatologists or plastic surgeons to alter their appearance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180" y="4202037"/>
            <a:ext cx="4049486" cy="2565587"/>
          </a:xfrm>
          <a:prstGeom prst="rect">
            <a:avLst/>
          </a:prstGeom>
        </p:spPr>
      </p:pic>
    </p:spTree>
    <p:extLst>
      <p:ext uri="{BB962C8B-B14F-4D97-AF65-F5344CB8AC3E}">
        <p14:creationId xmlns:p14="http://schemas.microsoft.com/office/powerpoint/2010/main" val="1654565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554"/>
            <a:ext cx="9106786" cy="412021"/>
          </a:xfrm>
        </p:spPr>
        <p:txBody>
          <a:bodyPr/>
          <a:lstStyle/>
          <a:p>
            <a:pPr algn="ctr"/>
            <a:r>
              <a:rPr lang="en-US" sz="3600" dirty="0"/>
              <a:t>“Snapchat Dysmorphia”</a:t>
            </a:r>
          </a:p>
        </p:txBody>
      </p:sp>
      <p:sp>
        <p:nvSpPr>
          <p:cNvPr id="3" name="Slide Number Placeholder 2"/>
          <p:cNvSpPr>
            <a:spLocks noGrp="1"/>
          </p:cNvSpPr>
          <p:nvPr>
            <p:ph type="sldNum" sz="quarter" idx="4"/>
          </p:nvPr>
        </p:nvSpPr>
        <p:spPr/>
        <p:txBody>
          <a:bodyPr/>
          <a:lstStyle/>
          <a:p>
            <a:fld id="{7E993FB2-EC5E-684F-95B2-25F06CCD4945}" type="slidenum">
              <a:rPr lang="en-US" smtClean="0"/>
              <a:pPr/>
              <a:t>55</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0" y="1381751"/>
            <a:ext cx="5486401" cy="4484002"/>
          </a:xfrm>
        </p:spPr>
        <p:txBody>
          <a:bodyPr/>
          <a:lstStyle/>
          <a:p>
            <a:r>
              <a:rPr lang="en-US" sz="2800" dirty="0"/>
              <a:t>% of plastic surgeons who report patients request surgery to improve how they appear in selfies</a:t>
            </a:r>
          </a:p>
          <a:p>
            <a:pPr marL="285750" indent="-285750">
              <a:buFont typeface="Arial" panose="020B0604020202020204" pitchFamily="34" charset="0"/>
              <a:buChar char="•"/>
            </a:pPr>
            <a:r>
              <a:rPr lang="en-US" sz="2800" dirty="0"/>
              <a:t>42%, 2015 </a:t>
            </a:r>
          </a:p>
          <a:p>
            <a:pPr marL="285750" indent="-285750">
              <a:buFont typeface="Arial" panose="020B0604020202020204" pitchFamily="34" charset="0"/>
              <a:buChar char="•"/>
            </a:pPr>
            <a:r>
              <a:rPr lang="en-US" sz="2800" dirty="0"/>
              <a:t>55%, 2017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1" y="2286000"/>
            <a:ext cx="3657599" cy="4085828"/>
          </a:xfrm>
          <a:prstGeom prst="rect">
            <a:avLst/>
          </a:prstGeom>
        </p:spPr>
      </p:pic>
      <p:sp>
        <p:nvSpPr>
          <p:cNvPr id="6" name="TextBox 5"/>
          <p:cNvSpPr txBox="1"/>
          <p:nvPr/>
        </p:nvSpPr>
        <p:spPr>
          <a:xfrm>
            <a:off x="0" y="382327"/>
            <a:ext cx="9106785" cy="492443"/>
          </a:xfrm>
          <a:prstGeom prst="rect">
            <a:avLst/>
          </a:prstGeom>
          <a:noFill/>
        </p:spPr>
        <p:txBody>
          <a:bodyPr wrap="square" rtlCol="0">
            <a:spAutoFit/>
          </a:bodyPr>
          <a:lstStyle/>
          <a:p>
            <a:r>
              <a:rPr lang="en-US" sz="2600" i="1" dirty="0" err="1"/>
              <a:t>Rajanala</a:t>
            </a:r>
            <a:r>
              <a:rPr lang="en-US" sz="2600" i="1" dirty="0"/>
              <a:t> et al, JAMA Facial Plastic Surgery, E1-E2, 2018 </a:t>
            </a:r>
          </a:p>
        </p:txBody>
      </p:sp>
    </p:spTree>
    <p:extLst>
      <p:ext uri="{BB962C8B-B14F-4D97-AF65-F5344CB8AC3E}">
        <p14:creationId xmlns:p14="http://schemas.microsoft.com/office/powerpoint/2010/main" val="1048626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7934"/>
            <a:ext cx="9144000" cy="412021"/>
          </a:xfrm>
        </p:spPr>
        <p:txBody>
          <a:bodyPr/>
          <a:lstStyle/>
          <a:p>
            <a:pPr algn="ctr"/>
            <a:r>
              <a:rPr lang="en-US" dirty="0"/>
              <a:t>Appearance-Related Social Media Consciousness</a:t>
            </a:r>
            <a:br>
              <a:rPr lang="en-US" dirty="0"/>
            </a:br>
            <a:r>
              <a:rPr lang="en-US" sz="2000" b="0" i="1" dirty="0" err="1">
                <a:solidFill>
                  <a:schemeClr val="tx1"/>
                </a:solidFill>
              </a:rPr>
              <a:t>Choukas</a:t>
            </a:r>
            <a:r>
              <a:rPr lang="en-US" sz="2000" b="0" i="1" dirty="0">
                <a:solidFill>
                  <a:schemeClr val="tx1"/>
                </a:solidFill>
              </a:rPr>
              <a:t>-Bradley et al, 2018, Psychology of Popular Media Culture</a:t>
            </a:r>
            <a:endParaRPr lang="en-US" sz="2000" dirty="0"/>
          </a:p>
        </p:txBody>
      </p:sp>
      <p:sp>
        <p:nvSpPr>
          <p:cNvPr id="3" name="Slide Number Placeholder 2"/>
          <p:cNvSpPr>
            <a:spLocks noGrp="1"/>
          </p:cNvSpPr>
          <p:nvPr>
            <p:ph type="sldNum" sz="quarter" idx="4"/>
          </p:nvPr>
        </p:nvSpPr>
        <p:spPr/>
        <p:txBody>
          <a:bodyPr/>
          <a:lstStyle/>
          <a:p>
            <a:fld id="{7E993FB2-EC5E-684F-95B2-25F06CCD4945}" type="slidenum">
              <a:rPr lang="en-US" smtClean="0"/>
              <a:pPr/>
              <a:t>56</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0" y="1381751"/>
            <a:ext cx="9144000" cy="4484002"/>
          </a:xfrm>
        </p:spPr>
        <p:txBody>
          <a:bodyPr/>
          <a:lstStyle/>
          <a:p>
            <a:pPr marL="285750" indent="-285750">
              <a:buFont typeface="Arial" panose="020B0604020202020204" pitchFamily="34" charset="0"/>
              <a:buChar char="•"/>
            </a:pPr>
            <a:r>
              <a:rPr lang="en-US" sz="2800" i="1" dirty="0"/>
              <a:t>Appearance-related social media consciousness (ASMC): </a:t>
            </a:r>
            <a:r>
              <a:rPr lang="en-US" sz="2800" dirty="0"/>
              <a:t>the tendency for a woman’s thoughts and behaviors to reflect an ongoing awareness of whether she might look attractive to an online audience</a:t>
            </a:r>
          </a:p>
          <a:p>
            <a:pPr marL="285750" indent="-285750">
              <a:buFont typeface="Arial" panose="020B0604020202020204" pitchFamily="34" charset="0"/>
              <a:buChar char="•"/>
            </a:pPr>
            <a:r>
              <a:rPr lang="en-US" sz="2800" dirty="0"/>
              <a:t>More than 1.8 billion photos are shared on SM daily</a:t>
            </a:r>
          </a:p>
          <a:p>
            <a:pPr marL="285750" indent="-285750">
              <a:buFont typeface="Arial" panose="020B0604020202020204" pitchFamily="34" charset="0"/>
              <a:buChar char="•"/>
            </a:pPr>
            <a:r>
              <a:rPr lang="en-US" sz="2800" dirty="0"/>
              <a:t>339 college females, M</a:t>
            </a:r>
            <a:r>
              <a:rPr lang="en-US" sz="2800" baseline="-25000" dirty="0"/>
              <a:t>age</a:t>
            </a:r>
            <a:r>
              <a:rPr lang="en-US" sz="2800" dirty="0"/>
              <a:t>=18.4 self-reported ASMC</a:t>
            </a:r>
          </a:p>
          <a:p>
            <a:pPr marL="285750" indent="-285750">
              <a:buFont typeface="Arial" panose="020B0604020202020204" pitchFamily="34" charset="0"/>
              <a:buChar char="•"/>
            </a:pPr>
            <a:r>
              <a:rPr lang="en-US" sz="2800" dirty="0"/>
              <a:t>¾ endorsed frequent ASMC experiences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064" y="4542503"/>
            <a:ext cx="3618271" cy="2315497"/>
          </a:xfrm>
          <a:prstGeom prst="rect">
            <a:avLst/>
          </a:prstGeom>
        </p:spPr>
      </p:pic>
    </p:spTree>
    <p:extLst>
      <p:ext uri="{BB962C8B-B14F-4D97-AF65-F5344CB8AC3E}">
        <p14:creationId xmlns:p14="http://schemas.microsoft.com/office/powerpoint/2010/main" val="3345290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7934"/>
            <a:ext cx="9144000" cy="412021"/>
          </a:xfrm>
        </p:spPr>
        <p:txBody>
          <a:bodyPr/>
          <a:lstStyle/>
          <a:p>
            <a:pPr algn="ctr"/>
            <a:r>
              <a:rPr lang="en-US" dirty="0"/>
              <a:t>Appearance-Related Social Media Consciousness</a:t>
            </a:r>
            <a:br>
              <a:rPr lang="en-US" dirty="0"/>
            </a:br>
            <a:r>
              <a:rPr lang="en-US" sz="2000" b="0" i="1" dirty="0" err="1">
                <a:solidFill>
                  <a:schemeClr val="tx1"/>
                </a:solidFill>
              </a:rPr>
              <a:t>Choukas</a:t>
            </a:r>
            <a:r>
              <a:rPr lang="en-US" sz="2000" b="0" i="1" dirty="0">
                <a:solidFill>
                  <a:schemeClr val="tx1"/>
                </a:solidFill>
              </a:rPr>
              <a:t>-Bradley et al, 2018, Psychology of Popular Media Culture</a:t>
            </a:r>
            <a:endParaRPr lang="en-US" sz="2000" dirty="0"/>
          </a:p>
        </p:txBody>
      </p:sp>
      <p:sp>
        <p:nvSpPr>
          <p:cNvPr id="3" name="Slide Number Placeholder 2"/>
          <p:cNvSpPr>
            <a:spLocks noGrp="1"/>
          </p:cNvSpPr>
          <p:nvPr>
            <p:ph type="sldNum" sz="quarter" idx="4"/>
          </p:nvPr>
        </p:nvSpPr>
        <p:spPr/>
        <p:txBody>
          <a:bodyPr/>
          <a:lstStyle/>
          <a:p>
            <a:fld id="{7E993FB2-EC5E-684F-95B2-25F06CCD4945}" type="slidenum">
              <a:rPr lang="en-US" smtClean="0"/>
              <a:pPr/>
              <a:t>57</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0" y="1381751"/>
            <a:ext cx="9144000" cy="4484002"/>
          </a:xfrm>
        </p:spPr>
        <p:txBody>
          <a:bodyPr/>
          <a:lstStyle/>
          <a:p>
            <a:pPr marL="285750" indent="-285750">
              <a:buFont typeface="Arial" panose="020B0604020202020204" pitchFamily="34" charset="0"/>
              <a:buChar char="•"/>
            </a:pPr>
            <a:r>
              <a:rPr lang="en-US" sz="2800" i="1" dirty="0"/>
              <a:t>Appearance-related social media consciousness (ASMC): </a:t>
            </a:r>
            <a:r>
              <a:rPr lang="en-US" sz="2800" dirty="0"/>
              <a:t>the tendency for a woman’s thoughts and behaviors to reflect an ongoing awareness of whether she might look attractive to an online audience</a:t>
            </a:r>
          </a:p>
          <a:p>
            <a:pPr marL="285750" indent="-285750">
              <a:buFont typeface="Arial" panose="020B0604020202020204" pitchFamily="34" charset="0"/>
              <a:buChar char="•"/>
            </a:pPr>
            <a:r>
              <a:rPr lang="en-US" sz="2800" dirty="0"/>
              <a:t>More than 1.8 billion photos are shared on SM daily</a:t>
            </a:r>
          </a:p>
          <a:p>
            <a:pPr marL="285750" indent="-285750">
              <a:buFont typeface="Arial" panose="020B0604020202020204" pitchFamily="34" charset="0"/>
              <a:buChar char="•"/>
            </a:pPr>
            <a:r>
              <a:rPr lang="en-US" sz="2800" dirty="0"/>
              <a:t>339 college females, M</a:t>
            </a:r>
            <a:r>
              <a:rPr lang="en-US" sz="2800" baseline="-25000" dirty="0"/>
              <a:t>age</a:t>
            </a:r>
            <a:r>
              <a:rPr lang="en-US" sz="2800" dirty="0"/>
              <a:t>=18.4 self-reported ASMC</a:t>
            </a:r>
          </a:p>
          <a:p>
            <a:pPr marL="285750" indent="-285750">
              <a:buFont typeface="Arial" panose="020B0604020202020204" pitchFamily="34" charset="0"/>
              <a:buChar char="•"/>
            </a:pPr>
            <a:r>
              <a:rPr lang="en-US" sz="2800" dirty="0"/>
              <a:t>¾ endorsed frequent ASMC experiences</a:t>
            </a:r>
          </a:p>
          <a:p>
            <a:pPr marL="285750" indent="-285750">
              <a:buFont typeface="Arial" panose="020B0604020202020204" pitchFamily="34" charset="0"/>
              <a:buChar char="•"/>
            </a:pPr>
            <a:r>
              <a:rPr lang="en-US" sz="2800" dirty="0"/>
              <a:t>↑ ASMC significantly associated with: </a:t>
            </a:r>
          </a:p>
          <a:p>
            <a:pPr marL="742950" lvl="1" indent="-285750">
              <a:buFont typeface="Arial" panose="020B0604020202020204" pitchFamily="34" charset="0"/>
              <a:buChar char="•"/>
            </a:pPr>
            <a:r>
              <a:rPr lang="en-US" sz="2800" dirty="0"/>
              <a:t>↑ body surveillance, body comparison, ↓ self-esteem (controlling for time spent on SM)</a:t>
            </a:r>
          </a:p>
        </p:txBody>
      </p:sp>
    </p:spTree>
    <p:extLst>
      <p:ext uri="{BB962C8B-B14F-4D97-AF65-F5344CB8AC3E}">
        <p14:creationId xmlns:p14="http://schemas.microsoft.com/office/powerpoint/2010/main" val="884934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7934"/>
            <a:ext cx="9144000" cy="412021"/>
          </a:xfrm>
        </p:spPr>
        <p:txBody>
          <a:bodyPr/>
          <a:lstStyle/>
          <a:p>
            <a:pPr algn="ctr"/>
            <a:r>
              <a:rPr lang="en-US" dirty="0"/>
              <a:t>Appearance-Related Social Media Consciousness</a:t>
            </a:r>
            <a:br>
              <a:rPr lang="en-US" dirty="0"/>
            </a:br>
            <a:r>
              <a:rPr lang="en-US" sz="2000" b="0" i="1" dirty="0" err="1">
                <a:solidFill>
                  <a:schemeClr val="tx1"/>
                </a:solidFill>
              </a:rPr>
              <a:t>Choukas</a:t>
            </a:r>
            <a:r>
              <a:rPr lang="en-US" sz="2000" b="0" i="1" dirty="0">
                <a:solidFill>
                  <a:schemeClr val="tx1"/>
                </a:solidFill>
              </a:rPr>
              <a:t>-Bradley et al, 2018, Psychology of Popular Media Culture</a:t>
            </a:r>
            <a:endParaRPr lang="en-US" sz="2000" dirty="0"/>
          </a:p>
        </p:txBody>
      </p:sp>
      <p:sp>
        <p:nvSpPr>
          <p:cNvPr id="3" name="Slide Number Placeholder 2"/>
          <p:cNvSpPr>
            <a:spLocks noGrp="1"/>
          </p:cNvSpPr>
          <p:nvPr>
            <p:ph type="sldNum" sz="quarter" idx="4"/>
          </p:nvPr>
        </p:nvSpPr>
        <p:spPr/>
        <p:txBody>
          <a:bodyPr/>
          <a:lstStyle/>
          <a:p>
            <a:fld id="{7E993FB2-EC5E-684F-95B2-25F06CCD4945}" type="slidenum">
              <a:rPr lang="en-US" smtClean="0"/>
              <a:pPr/>
              <a:t>58</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0" y="1381751"/>
            <a:ext cx="9144000" cy="4484002"/>
          </a:xfrm>
        </p:spPr>
        <p:txBody>
          <a:bodyPr/>
          <a:lstStyle/>
          <a:p>
            <a:pPr marL="285750" indent="-285750">
              <a:buFont typeface="Arial" panose="020B0604020202020204" pitchFamily="34" charset="0"/>
              <a:buChar char="•"/>
            </a:pPr>
            <a:r>
              <a:rPr lang="en-US" sz="2800" i="1" dirty="0"/>
              <a:t>Appearance-related social media consciousness (ASMC): </a:t>
            </a:r>
            <a:r>
              <a:rPr lang="en-US" sz="2800" dirty="0"/>
              <a:t>the tendency for a woman’s thoughts and behaviors to reflect an ongoing awareness of whether she might look attractive to an online audience</a:t>
            </a:r>
          </a:p>
          <a:p>
            <a:pPr marL="285750" indent="-285750">
              <a:buFont typeface="Arial" panose="020B0604020202020204" pitchFamily="34" charset="0"/>
              <a:buChar char="•"/>
            </a:pPr>
            <a:r>
              <a:rPr lang="en-US" sz="2800" dirty="0"/>
              <a:t>More than 1.8 billion photos are shared on SM daily</a:t>
            </a:r>
          </a:p>
          <a:p>
            <a:pPr marL="285750" indent="-285750">
              <a:buFont typeface="Arial" panose="020B0604020202020204" pitchFamily="34" charset="0"/>
              <a:buChar char="•"/>
            </a:pPr>
            <a:r>
              <a:rPr lang="en-US" sz="2800" dirty="0"/>
              <a:t>339 college females, M</a:t>
            </a:r>
            <a:r>
              <a:rPr lang="en-US" sz="2800" baseline="-25000" dirty="0"/>
              <a:t>age</a:t>
            </a:r>
            <a:r>
              <a:rPr lang="en-US" sz="2800" dirty="0"/>
              <a:t>=18.4 self-reported ASMC</a:t>
            </a:r>
          </a:p>
          <a:p>
            <a:pPr marL="285750" indent="-285750">
              <a:buFont typeface="Arial" panose="020B0604020202020204" pitchFamily="34" charset="0"/>
              <a:buChar char="•"/>
            </a:pPr>
            <a:r>
              <a:rPr lang="en-US" sz="2800" dirty="0"/>
              <a:t>¾ endorsed frequent ASMC experiences</a:t>
            </a:r>
          </a:p>
          <a:p>
            <a:pPr marL="285750" indent="-285750">
              <a:buFont typeface="Arial" panose="020B0604020202020204" pitchFamily="34" charset="0"/>
              <a:buChar char="•"/>
            </a:pPr>
            <a:r>
              <a:rPr lang="en-US" sz="2800" dirty="0"/>
              <a:t>↑ ASMC significantly associated with: </a:t>
            </a:r>
          </a:p>
          <a:p>
            <a:pPr marL="742950" lvl="1" indent="-285750">
              <a:buFont typeface="Arial" panose="020B0604020202020204" pitchFamily="34" charset="0"/>
              <a:buChar char="•"/>
            </a:pPr>
            <a:r>
              <a:rPr lang="en-US" sz="2800" dirty="0"/>
              <a:t>↑ body surveillance, body comparison, ↓ body-esteem (controlling for time spent on SM)</a:t>
            </a:r>
          </a:p>
          <a:p>
            <a:pPr marL="742950" lvl="1" indent="-285750">
              <a:buFont typeface="Arial" panose="020B0604020202020204" pitchFamily="34" charset="0"/>
              <a:buChar char="•"/>
            </a:pPr>
            <a:r>
              <a:rPr lang="en-US" sz="2800" dirty="0"/>
              <a:t>↑ depressive symptoms (controlling for body surveillance and time spent on SM)</a:t>
            </a:r>
          </a:p>
        </p:txBody>
      </p:sp>
    </p:spTree>
    <p:extLst>
      <p:ext uri="{BB962C8B-B14F-4D97-AF65-F5344CB8AC3E}">
        <p14:creationId xmlns:p14="http://schemas.microsoft.com/office/powerpoint/2010/main" val="3353507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7934"/>
            <a:ext cx="9144000" cy="412021"/>
          </a:xfrm>
        </p:spPr>
        <p:txBody>
          <a:bodyPr/>
          <a:lstStyle/>
          <a:p>
            <a:pPr algn="ctr"/>
            <a:r>
              <a:rPr lang="en-US" sz="3200" dirty="0"/>
              <a:t>Facebook Surveillance, Depression &amp; Envy</a:t>
            </a:r>
            <a:br>
              <a:rPr lang="en-US" dirty="0"/>
            </a:br>
            <a:r>
              <a:rPr lang="en-US" sz="2400" b="0" i="1" dirty="0" err="1">
                <a:solidFill>
                  <a:schemeClr val="tx1"/>
                </a:solidFill>
              </a:rPr>
              <a:t>Scherr</a:t>
            </a:r>
            <a:r>
              <a:rPr lang="en-US" sz="2400" b="0" i="1" dirty="0">
                <a:solidFill>
                  <a:schemeClr val="tx1"/>
                </a:solidFill>
              </a:rPr>
              <a:t> et al, 2018, Journal of Media Psychology</a:t>
            </a:r>
            <a:endParaRPr lang="en-US" sz="2400" dirty="0"/>
          </a:p>
        </p:txBody>
      </p:sp>
      <p:sp>
        <p:nvSpPr>
          <p:cNvPr id="3" name="Slide Number Placeholder 2"/>
          <p:cNvSpPr>
            <a:spLocks noGrp="1"/>
          </p:cNvSpPr>
          <p:nvPr>
            <p:ph type="sldNum" sz="quarter" idx="4"/>
          </p:nvPr>
        </p:nvSpPr>
        <p:spPr/>
        <p:txBody>
          <a:bodyPr/>
          <a:lstStyle/>
          <a:p>
            <a:fld id="{7E993FB2-EC5E-684F-95B2-25F06CCD4945}" type="slidenum">
              <a:rPr lang="en-US" smtClean="0"/>
              <a:pPr/>
              <a:t>59</a:t>
            </a:fld>
            <a:r>
              <a:rPr lang="en-US">
                <a:solidFill>
                  <a:schemeClr val="accent1"/>
                </a:solidFill>
              </a:rPr>
              <a:t>  |</a:t>
            </a:r>
            <a:endParaRPr lang="en-US" dirty="0">
              <a:solidFill>
                <a:schemeClr val="accent1"/>
              </a:solidFill>
            </a:endParaRPr>
          </a:p>
        </p:txBody>
      </p:sp>
      <p:sp>
        <p:nvSpPr>
          <p:cNvPr id="4" name="Content Placeholder 3"/>
          <p:cNvSpPr>
            <a:spLocks noGrp="1"/>
          </p:cNvSpPr>
          <p:nvPr>
            <p:ph sz="quarter" idx="10"/>
          </p:nvPr>
        </p:nvSpPr>
        <p:spPr>
          <a:xfrm>
            <a:off x="0" y="1381751"/>
            <a:ext cx="9144000" cy="4484002"/>
          </a:xfrm>
        </p:spPr>
        <p:txBody>
          <a:bodyPr/>
          <a:lstStyle/>
          <a:p>
            <a:pPr marL="285750" indent="-285750">
              <a:buFont typeface="Arial" panose="020B0604020202020204" pitchFamily="34" charset="0"/>
              <a:buChar char="•"/>
            </a:pPr>
            <a:r>
              <a:rPr lang="en-US" sz="2800" dirty="0"/>
              <a:t>Stress </a:t>
            </a:r>
            <a:r>
              <a:rPr lang="en-US" sz="2800" dirty="0">
                <a:sym typeface="Wingdings" panose="05000000000000000000" pitchFamily="2" charset="2"/>
              </a:rPr>
              <a:t>↔ Depression</a:t>
            </a:r>
          </a:p>
          <a:p>
            <a:pPr marL="285750" indent="-285750">
              <a:buFont typeface="Arial" panose="020B0604020202020204" pitchFamily="34" charset="0"/>
              <a:buChar char="•"/>
            </a:pPr>
            <a:r>
              <a:rPr lang="en-US" sz="2800" dirty="0">
                <a:sym typeface="Wingdings" panose="05000000000000000000" pitchFamily="2" charset="2"/>
              </a:rPr>
              <a:t>Stress generation hypothesis suggests depressed Fb users would be more prone to surveillance</a:t>
            </a:r>
          </a:p>
          <a:p>
            <a:pPr marL="285750" indent="-285750">
              <a:buFont typeface="Arial" panose="020B0604020202020204" pitchFamily="34" charset="0"/>
              <a:buChar char="•"/>
            </a:pPr>
            <a:r>
              <a:rPr lang="en-US" sz="2800" dirty="0">
                <a:sym typeface="Wingdings" panose="05000000000000000000" pitchFamily="2" charset="2"/>
              </a:rPr>
              <a:t>Wave 1: 1,530 ≥ 14 </a:t>
            </a:r>
            <a:r>
              <a:rPr lang="en-US" sz="2800" dirty="0" err="1">
                <a:sym typeface="Wingdings" panose="05000000000000000000" pitchFamily="2" charset="2"/>
              </a:rPr>
              <a:t>yrs</a:t>
            </a:r>
            <a:r>
              <a:rPr lang="en-US" sz="2800" dirty="0">
                <a:sym typeface="Wingdings" panose="05000000000000000000" pitchFamily="2" charset="2"/>
              </a:rPr>
              <a:t>; Wave 2: 841</a:t>
            </a:r>
          </a:p>
          <a:p>
            <a:pPr marL="285750" indent="-285750">
              <a:buFont typeface="Arial" panose="020B0604020202020204" pitchFamily="34" charset="0"/>
              <a:buChar char="•"/>
            </a:pPr>
            <a:r>
              <a:rPr lang="en-US" sz="2800" dirty="0">
                <a:sym typeface="Wingdings" panose="05000000000000000000" pitchFamily="2" charset="2"/>
              </a:rPr>
              <a:t>“How often do you look through others’ profiles/conversations”</a:t>
            </a:r>
          </a:p>
          <a:p>
            <a:pPr marL="285750" indent="-285750">
              <a:buFont typeface="Arial" panose="020B0604020202020204" pitchFamily="34" charset="0"/>
              <a:buChar char="•"/>
            </a:pPr>
            <a:r>
              <a:rPr lang="en-US" sz="2800" dirty="0">
                <a:sym typeface="Wingdings" panose="05000000000000000000" pitchFamily="2" charset="2"/>
              </a:rPr>
              <a:t>↑ depression: ↑ Fb surveillance: ↑ envy</a:t>
            </a:r>
          </a:p>
          <a:p>
            <a:pPr marL="285750" indent="-285750">
              <a:buFont typeface="Arial" panose="020B0604020202020204" pitchFamily="34" charset="0"/>
              <a:buChar char="•"/>
            </a:pPr>
            <a:r>
              <a:rPr lang="en-US" sz="2800" dirty="0">
                <a:sym typeface="Wingdings" panose="05000000000000000000" pitchFamily="2" charset="2"/>
              </a:rPr>
              <a:t>Envy  ↑ Fb surveillance</a:t>
            </a:r>
          </a:p>
          <a:p>
            <a:pPr marL="285750" indent="-285750">
              <a:buFont typeface="Arial" panose="020B0604020202020204" pitchFamily="34" charset="0"/>
              <a:buChar char="•"/>
            </a:pPr>
            <a:r>
              <a:rPr lang="en-US" sz="2800" dirty="0">
                <a:sym typeface="Wingdings" panose="05000000000000000000" pitchFamily="2" charset="2"/>
              </a:rPr>
              <a:t>Depression ↑ envy</a:t>
            </a:r>
          </a:p>
          <a:p>
            <a:pPr marL="285750" indent="-285750">
              <a:buFont typeface="Arial" panose="020B0604020202020204" pitchFamily="34" charset="0"/>
              <a:buChar char="•"/>
            </a:pPr>
            <a:r>
              <a:rPr lang="en-US" sz="2800" dirty="0">
                <a:sym typeface="Wingdings" panose="05000000000000000000" pitchFamily="2" charset="2"/>
              </a:rPr>
              <a:t>Fb surveillance + envy does not  ↑ depression</a:t>
            </a:r>
          </a:p>
          <a:p>
            <a:pPr marL="285750" indent="-285750">
              <a:buFont typeface="Arial" panose="020B0604020202020204" pitchFamily="34" charset="0"/>
              <a:buChar char="•"/>
            </a:pPr>
            <a:endParaRPr lang="en-US" sz="2800" dirty="0"/>
          </a:p>
        </p:txBody>
      </p:sp>
      <p:pic>
        <p:nvPicPr>
          <p:cNvPr id="1026" name="Picture 2" descr="C:\Users\fris01\AppData\Local\Microsoft\Windows\Temporary Internet Files\Content.IE5\0AN2CXI5\env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3268" y="3181093"/>
            <a:ext cx="2151483" cy="1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89186" y="792054"/>
            <a:ext cx="8199494" cy="321469"/>
          </a:xfrm>
        </p:spPr>
        <p:txBody>
          <a:bodyPr/>
          <a:lstStyle/>
          <a:p>
            <a:pPr algn="ctr"/>
            <a:r>
              <a:rPr lang="en-US" dirty="0" err="1"/>
              <a:t>Merikangas</a:t>
            </a:r>
            <a:r>
              <a:rPr lang="en-US" dirty="0"/>
              <a:t> et al, J </a:t>
            </a:r>
            <a:r>
              <a:rPr lang="en-US" dirty="0" err="1"/>
              <a:t>Amer</a:t>
            </a:r>
            <a:r>
              <a:rPr lang="en-US" dirty="0"/>
              <a:t> </a:t>
            </a:r>
            <a:r>
              <a:rPr lang="en-US" dirty="0" err="1"/>
              <a:t>Acad</a:t>
            </a:r>
            <a:r>
              <a:rPr lang="en-US" dirty="0"/>
              <a:t> Child </a:t>
            </a:r>
            <a:r>
              <a:rPr lang="en-US" dirty="0" err="1"/>
              <a:t>Adol</a:t>
            </a:r>
            <a:r>
              <a:rPr lang="en-US" dirty="0"/>
              <a:t> </a:t>
            </a:r>
            <a:r>
              <a:rPr lang="en-US" dirty="0" err="1"/>
              <a:t>Psychiatr</a:t>
            </a:r>
            <a:r>
              <a:rPr lang="en-US" dirty="0"/>
              <a:t>, 2010</a:t>
            </a:r>
          </a:p>
        </p:txBody>
      </p:sp>
      <p:sp>
        <p:nvSpPr>
          <p:cNvPr id="3" name="Content Placeholder 2"/>
          <p:cNvSpPr>
            <a:spLocks noGrp="1"/>
          </p:cNvSpPr>
          <p:nvPr>
            <p:ph sz="quarter" idx="10"/>
          </p:nvPr>
        </p:nvSpPr>
        <p:spPr>
          <a:xfrm>
            <a:off x="-1" y="1729841"/>
            <a:ext cx="9090837" cy="4135911"/>
          </a:xfrm>
        </p:spPr>
        <p:txBody>
          <a:bodyPr/>
          <a:lstStyle/>
          <a:p>
            <a:pPr marL="285750" indent="-285750">
              <a:buFont typeface="Arial" panose="020B0604020202020204" pitchFamily="34" charset="0"/>
              <a:buChar char="•"/>
            </a:pPr>
            <a:r>
              <a:rPr lang="en-US" sz="2800" dirty="0"/>
              <a:t>National Comorbidity Survey Adolescent Supplement (NCS-A)</a:t>
            </a:r>
          </a:p>
          <a:p>
            <a:pPr marL="285750" indent="-285750">
              <a:buFont typeface="Arial" panose="020B0604020202020204" pitchFamily="34" charset="0"/>
              <a:buChar char="•"/>
            </a:pPr>
            <a:r>
              <a:rPr lang="en-US" sz="2800" dirty="0"/>
              <a:t>32% lifetime prevalence of any anxiety disorder among US 13-18 yr olds</a:t>
            </a:r>
          </a:p>
          <a:p>
            <a:pPr marL="742950" lvl="1" indent="-285750">
              <a:buFont typeface="Arial" panose="020B0604020202020204" pitchFamily="34" charset="0"/>
              <a:buChar char="•"/>
            </a:pPr>
            <a:r>
              <a:rPr lang="en-US" sz="2800" dirty="0"/>
              <a:t>Girls, 38%; Boys, 26%</a:t>
            </a:r>
          </a:p>
          <a:p>
            <a:pPr marL="742950" lvl="1" indent="-285750">
              <a:buFont typeface="Arial" panose="020B0604020202020204" pitchFamily="34" charset="0"/>
              <a:buChar char="•"/>
            </a:pPr>
            <a:r>
              <a:rPr lang="en-US" sz="2800" dirty="0"/>
              <a:t>Similar across age range</a:t>
            </a:r>
          </a:p>
          <a:p>
            <a:pPr marL="742950" lvl="1" indent="-285750">
              <a:buFont typeface="Arial" panose="020B0604020202020204" pitchFamily="34" charset="0"/>
              <a:buChar char="•"/>
            </a:pPr>
            <a:r>
              <a:rPr lang="en-US" sz="2800" dirty="0"/>
              <a:t>8.3%, severe impairment</a:t>
            </a:r>
          </a:p>
        </p:txBody>
      </p:sp>
      <p:sp>
        <p:nvSpPr>
          <p:cNvPr id="4" name="Title 3"/>
          <p:cNvSpPr>
            <a:spLocks noGrp="1"/>
          </p:cNvSpPr>
          <p:nvPr>
            <p:ph type="title"/>
          </p:nvPr>
        </p:nvSpPr>
        <p:spPr>
          <a:xfrm>
            <a:off x="-5317" y="218265"/>
            <a:ext cx="9090836" cy="412021"/>
          </a:xfrm>
        </p:spPr>
        <p:txBody>
          <a:bodyPr/>
          <a:lstStyle/>
          <a:p>
            <a:pPr algn="ctr"/>
            <a:r>
              <a:rPr lang="en-US" sz="4000" dirty="0"/>
              <a:t>Rates of Anxiety in Adolescence</a:t>
            </a:r>
          </a:p>
        </p:txBody>
      </p:sp>
      <p:pic>
        <p:nvPicPr>
          <p:cNvPr id="5" name="Picture 4"/>
          <p:cNvPicPr>
            <a:picLocks noChangeAspect="1"/>
          </p:cNvPicPr>
          <p:nvPr/>
        </p:nvPicPr>
        <p:blipFill>
          <a:blip r:embed="rId3"/>
          <a:stretch>
            <a:fillRect/>
          </a:stretch>
        </p:blipFill>
        <p:spPr>
          <a:xfrm>
            <a:off x="5572445" y="3367645"/>
            <a:ext cx="3432345" cy="2578832"/>
          </a:xfrm>
          <a:prstGeom prst="rect">
            <a:avLst/>
          </a:prstGeom>
        </p:spPr>
      </p:pic>
    </p:spTree>
    <p:extLst>
      <p:ext uri="{BB962C8B-B14F-4D97-AF65-F5344CB8AC3E}">
        <p14:creationId xmlns:p14="http://schemas.microsoft.com/office/powerpoint/2010/main" val="4083463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ctr"/>
            <a:r>
              <a:rPr lang="en-US" dirty="0"/>
              <a:t>4 20/21-year olds; all got smart phones at 13-14</a:t>
            </a:r>
          </a:p>
        </p:txBody>
      </p:sp>
      <p:sp>
        <p:nvSpPr>
          <p:cNvPr id="3" name="Content Placeholder 2"/>
          <p:cNvSpPr>
            <a:spLocks noGrp="1"/>
          </p:cNvSpPr>
          <p:nvPr>
            <p:ph sz="quarter" idx="10"/>
          </p:nvPr>
        </p:nvSpPr>
        <p:spPr>
          <a:xfrm>
            <a:off x="56600" y="1527823"/>
            <a:ext cx="9087400" cy="4135911"/>
          </a:xfrm>
        </p:spPr>
        <p:txBody>
          <a:bodyPr/>
          <a:lstStyle/>
          <a:p>
            <a:pPr marL="285750" indent="-285750">
              <a:buFont typeface="Arial" panose="020B0604020202020204" pitchFamily="34" charset="0"/>
              <a:buChar char="•"/>
            </a:pPr>
            <a:r>
              <a:rPr lang="en-US" sz="2800" dirty="0"/>
              <a:t>“It’s another realm of things to worry about”</a:t>
            </a:r>
          </a:p>
          <a:p>
            <a:pPr marL="285750" indent="-285750">
              <a:buFont typeface="Arial" panose="020B0604020202020204" pitchFamily="34" charset="0"/>
              <a:buChar char="•"/>
            </a:pPr>
            <a:r>
              <a:rPr lang="en-US" sz="2800" dirty="0"/>
              <a:t>Can share too much</a:t>
            </a:r>
          </a:p>
          <a:p>
            <a:pPr marL="285750" indent="-285750">
              <a:buFont typeface="Arial" panose="020B0604020202020204" pitchFamily="34" charset="0"/>
              <a:buChar char="•"/>
            </a:pPr>
            <a:r>
              <a:rPr lang="en-US" sz="2800" dirty="0"/>
              <a:t>↑ (unfair) comparison to others-most only post ++</a:t>
            </a:r>
          </a:p>
          <a:p>
            <a:pPr marL="285750" indent="-285750">
              <a:buFont typeface="Arial" panose="020B0604020202020204" pitchFamily="34" charset="0"/>
              <a:buChar char="•"/>
            </a:pPr>
            <a:r>
              <a:rPr lang="en-US" sz="2800" dirty="0"/>
              <a:t>Friends are constantly on phones instead of having face-to-face interactions</a:t>
            </a:r>
          </a:p>
          <a:p>
            <a:pPr marL="285750" indent="-285750">
              <a:buFont typeface="Arial" panose="020B0604020202020204" pitchFamily="34" charset="0"/>
              <a:buChar char="•"/>
            </a:pPr>
            <a:r>
              <a:rPr lang="en-US" sz="2800" dirty="0"/>
              <a:t>“It’s the new normal”</a:t>
            </a:r>
          </a:p>
          <a:p>
            <a:pPr marL="285750" indent="-285750">
              <a:buFont typeface="Arial" panose="020B0604020202020204" pitchFamily="34" charset="0"/>
              <a:buChar char="•"/>
            </a:pPr>
            <a:r>
              <a:rPr lang="en-US" sz="2800" dirty="0"/>
              <a:t>Young teens focus on “building their brand”</a:t>
            </a:r>
          </a:p>
          <a:p>
            <a:pPr marL="285750" indent="-285750">
              <a:buFont typeface="Arial" panose="020B0604020202020204" pitchFamily="34" charset="0"/>
              <a:buChar char="•"/>
            </a:pPr>
            <a:r>
              <a:rPr lang="en-US" sz="2800" dirty="0"/>
              <a:t>Worry about being judged, especially females</a:t>
            </a:r>
          </a:p>
          <a:p>
            <a:pPr marL="742950" lvl="1" indent="-285750">
              <a:buFont typeface="Arial" panose="020B0604020202020204" pitchFamily="34" charset="0"/>
              <a:buChar char="•"/>
            </a:pPr>
            <a:r>
              <a:rPr lang="en-US" sz="2800" dirty="0"/>
              <a:t>Girls are raised to be a visual product (look good)</a:t>
            </a:r>
          </a:p>
          <a:p>
            <a:pPr marL="742950" lvl="1" indent="-285750">
              <a:buFont typeface="Arial" panose="020B0604020202020204" pitchFamily="34" charset="0"/>
              <a:buChar char="•"/>
            </a:pPr>
            <a:r>
              <a:rPr lang="en-US" sz="2800" dirty="0"/>
              <a:t>Boys are raised to have economic value (strong)</a:t>
            </a:r>
          </a:p>
          <a:p>
            <a:pPr marL="285750" indent="-285750">
              <a:buFont typeface="Arial" panose="020B0604020202020204" pitchFamily="34" charset="0"/>
              <a:buChar char="•"/>
            </a:pPr>
            <a:r>
              <a:rPr lang="en-US" sz="2800" dirty="0"/>
              <a:t>Pressure to always be available</a:t>
            </a:r>
          </a:p>
          <a:p>
            <a:pPr marL="285750" indent="-285750">
              <a:buFont typeface="Arial" panose="020B0604020202020204" pitchFamily="34" charset="0"/>
              <a:buChar char="•"/>
            </a:pPr>
            <a:endParaRPr lang="en-US" dirty="0"/>
          </a:p>
        </p:txBody>
      </p:sp>
      <p:sp>
        <p:nvSpPr>
          <p:cNvPr id="4" name="Title 3"/>
          <p:cNvSpPr>
            <a:spLocks noGrp="1"/>
          </p:cNvSpPr>
          <p:nvPr>
            <p:ph type="title"/>
          </p:nvPr>
        </p:nvSpPr>
        <p:spPr>
          <a:xfrm>
            <a:off x="446567" y="505344"/>
            <a:ext cx="8688680" cy="412021"/>
          </a:xfrm>
        </p:spPr>
        <p:txBody>
          <a:bodyPr/>
          <a:lstStyle/>
          <a:p>
            <a:pPr algn="ctr"/>
            <a:r>
              <a:rPr lang="en-US" sz="3200" dirty="0"/>
              <a:t>Focus Group-Observations </a:t>
            </a:r>
            <a:br>
              <a:rPr lang="en-US" sz="3200" dirty="0"/>
            </a:br>
            <a:r>
              <a:rPr lang="en-US" sz="3200" dirty="0"/>
              <a:t>about Social Media</a:t>
            </a:r>
          </a:p>
        </p:txBody>
      </p:sp>
    </p:spTree>
    <p:extLst>
      <p:ext uri="{BB962C8B-B14F-4D97-AF65-F5344CB8AC3E}">
        <p14:creationId xmlns:p14="http://schemas.microsoft.com/office/powerpoint/2010/main" val="4042858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1295" y="1729841"/>
            <a:ext cx="9102705" cy="4135911"/>
          </a:xfrm>
        </p:spPr>
        <p:txBody>
          <a:bodyPr/>
          <a:lstStyle/>
          <a:p>
            <a:pPr marL="285750" indent="-285750">
              <a:buFont typeface="Arial" panose="020B0604020202020204" pitchFamily="34" charset="0"/>
              <a:buChar char="•"/>
            </a:pPr>
            <a:r>
              <a:rPr lang="en-US" sz="3600" dirty="0"/>
              <a:t>Current rates of anxiety and depression in adolescents</a:t>
            </a:r>
          </a:p>
          <a:p>
            <a:pPr marL="285750" indent="-285750">
              <a:buFont typeface="Arial" panose="020B0604020202020204" pitchFamily="34" charset="0"/>
              <a:buChar char="•"/>
            </a:pPr>
            <a:r>
              <a:rPr lang="en-US" sz="3600" dirty="0"/>
              <a:t>Normative adolescent development</a:t>
            </a:r>
          </a:p>
          <a:p>
            <a:pPr marL="285750" indent="-285750">
              <a:buFont typeface="Arial" panose="020B0604020202020204" pitchFamily="34" charset="0"/>
              <a:buChar char="•"/>
            </a:pPr>
            <a:r>
              <a:rPr lang="en-US" sz="3600" dirty="0"/>
              <a:t>Characteristics of social media</a:t>
            </a:r>
          </a:p>
          <a:p>
            <a:pPr marL="285750" indent="-285750">
              <a:buFont typeface="Arial" panose="020B0604020202020204" pitchFamily="34" charset="0"/>
              <a:buChar char="•"/>
            </a:pPr>
            <a:r>
              <a:rPr lang="en-US" sz="3600" dirty="0"/>
              <a:t>Current use of social media by adolescents</a:t>
            </a:r>
          </a:p>
          <a:p>
            <a:pPr marL="285750" indent="-285750">
              <a:buFont typeface="Arial" panose="020B0604020202020204" pitchFamily="34" charset="0"/>
              <a:buChar char="•"/>
            </a:pPr>
            <a:r>
              <a:rPr lang="en-US" sz="3600" dirty="0"/>
              <a:t>Research findings on the impact of social media on adolescent mental health</a:t>
            </a:r>
          </a:p>
          <a:p>
            <a:pPr marL="285750" indent="-285750">
              <a:buFont typeface="Arial" panose="020B0604020202020204" pitchFamily="34" charset="0"/>
              <a:buChar char="•"/>
            </a:pPr>
            <a:r>
              <a:rPr lang="en-US" sz="3600" b="1" i="1" u="sng" dirty="0"/>
              <a:t>Prevention strategies</a:t>
            </a:r>
          </a:p>
        </p:txBody>
      </p:sp>
      <p:sp>
        <p:nvSpPr>
          <p:cNvPr id="4" name="Title 3"/>
          <p:cNvSpPr>
            <a:spLocks noGrp="1"/>
          </p:cNvSpPr>
          <p:nvPr>
            <p:ph type="title"/>
          </p:nvPr>
        </p:nvSpPr>
        <p:spPr/>
        <p:txBody>
          <a:bodyPr/>
          <a:lstStyle/>
          <a:p>
            <a:pPr algn="ctr"/>
            <a:r>
              <a:rPr lang="en-US" sz="4000" dirty="0"/>
              <a:t>Overview</a:t>
            </a:r>
          </a:p>
        </p:txBody>
      </p:sp>
    </p:spTree>
    <p:extLst>
      <p:ext uri="{BB962C8B-B14F-4D97-AF65-F5344CB8AC3E}">
        <p14:creationId xmlns:p14="http://schemas.microsoft.com/office/powerpoint/2010/main" val="4216849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2530" y="1517190"/>
            <a:ext cx="9101470" cy="4135911"/>
          </a:xfrm>
        </p:spPr>
        <p:txBody>
          <a:bodyPr/>
          <a:lstStyle/>
          <a:p>
            <a:pPr marL="457200" indent="-457200">
              <a:buFont typeface="Arial" panose="020B0604020202020204" pitchFamily="34" charset="0"/>
              <a:buChar char="•"/>
            </a:pPr>
            <a:r>
              <a:rPr lang="en-US" sz="2800" dirty="0"/>
              <a:t>Emphasize face-to-face interactions</a:t>
            </a:r>
          </a:p>
          <a:p>
            <a:pPr marL="457200" indent="-457200">
              <a:buFont typeface="Arial" panose="020B0604020202020204" pitchFamily="34" charset="0"/>
              <a:buChar char="•"/>
            </a:pPr>
            <a:r>
              <a:rPr lang="en-US" sz="2800" dirty="0"/>
              <a:t>Use social media to </a:t>
            </a:r>
            <a:r>
              <a:rPr lang="en-US" sz="2800" i="1" dirty="0"/>
              <a:t>supplement</a:t>
            </a:r>
            <a:r>
              <a:rPr lang="en-US" sz="2800" dirty="0"/>
              <a:t>, not as only way to socialize</a:t>
            </a:r>
          </a:p>
          <a:p>
            <a:pPr marL="457200" indent="-457200">
              <a:buFont typeface="Arial" panose="020B0604020202020204" pitchFamily="34" charset="0"/>
              <a:buChar char="•"/>
            </a:pPr>
            <a:r>
              <a:rPr lang="en-US" sz="2800" dirty="0"/>
              <a:t>Parents should </a:t>
            </a:r>
          </a:p>
          <a:p>
            <a:pPr marL="914400" lvl="1" indent="-457200">
              <a:buFont typeface="Arial" panose="020B0604020202020204" pitchFamily="34" charset="0"/>
              <a:buChar char="•"/>
            </a:pPr>
            <a:r>
              <a:rPr lang="en-US" sz="2800" dirty="0"/>
              <a:t>give guidance about dangers, don’t just restrict</a:t>
            </a:r>
          </a:p>
          <a:p>
            <a:pPr marL="914400" lvl="1" indent="-457200">
              <a:buFont typeface="Arial" panose="020B0604020202020204" pitchFamily="34" charset="0"/>
              <a:buChar char="•"/>
            </a:pPr>
            <a:r>
              <a:rPr lang="en-US" sz="2800" dirty="0"/>
              <a:t>Kids will mimic their parents’ (over)use</a:t>
            </a:r>
          </a:p>
          <a:p>
            <a:pPr marL="457200" indent="-457200">
              <a:buFont typeface="Arial" panose="020B0604020202020204" pitchFamily="34" charset="0"/>
              <a:buChar char="•"/>
            </a:pPr>
            <a:r>
              <a:rPr lang="en-US" sz="2800" dirty="0"/>
              <a:t>Make it fun to NOT use your phone (</a:t>
            </a:r>
            <a:r>
              <a:rPr lang="en-US" sz="2800" dirty="0" err="1"/>
              <a:t>eg</a:t>
            </a:r>
            <a:r>
              <a:rPr lang="en-US" sz="2800" dirty="0"/>
              <a:t>, everyone silences and stacks their phone at a meal, first to pick up pays for the meal)</a:t>
            </a:r>
          </a:p>
          <a:p>
            <a:pPr marL="457200" indent="-457200">
              <a:buFont typeface="Arial" panose="020B0604020202020204" pitchFamily="34" charset="0"/>
              <a:buChar char="•"/>
            </a:pPr>
            <a:r>
              <a:rPr lang="en-US" sz="2800" dirty="0"/>
              <a:t>“Phones off, friends on”</a:t>
            </a:r>
          </a:p>
          <a:p>
            <a:pPr marL="457200" indent="-457200">
              <a:buFont typeface="Arial" panose="020B0604020202020204" pitchFamily="34" charset="0"/>
              <a:buChar char="•"/>
            </a:pPr>
            <a:r>
              <a:rPr lang="en-US" sz="2800" dirty="0"/>
              <a:t>Buddy system to restrict as needed</a:t>
            </a:r>
          </a:p>
        </p:txBody>
      </p:sp>
      <p:sp>
        <p:nvSpPr>
          <p:cNvPr id="4" name="Title 3"/>
          <p:cNvSpPr>
            <a:spLocks noGrp="1"/>
          </p:cNvSpPr>
          <p:nvPr>
            <p:ph type="title"/>
          </p:nvPr>
        </p:nvSpPr>
        <p:spPr>
          <a:xfrm>
            <a:off x="0" y="459454"/>
            <a:ext cx="9144000" cy="412021"/>
          </a:xfrm>
        </p:spPr>
        <p:txBody>
          <a:bodyPr/>
          <a:lstStyle/>
          <a:p>
            <a:pPr algn="ctr"/>
            <a:r>
              <a:rPr lang="en-US" sz="3600" dirty="0"/>
              <a:t>Focus Group- Recommendations</a:t>
            </a:r>
          </a:p>
        </p:txBody>
      </p:sp>
    </p:spTree>
    <p:extLst>
      <p:ext uri="{BB962C8B-B14F-4D97-AF65-F5344CB8AC3E}">
        <p14:creationId xmlns:p14="http://schemas.microsoft.com/office/powerpoint/2010/main" val="930145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8479" y="1565036"/>
            <a:ext cx="9085521" cy="4135911"/>
          </a:xfrm>
        </p:spPr>
        <p:txBody>
          <a:bodyPr/>
          <a:lstStyle/>
          <a:p>
            <a:pPr marL="285750" indent="-285750">
              <a:buFont typeface="Arial" panose="020B0604020202020204" pitchFamily="34" charset="0"/>
              <a:buChar char="•"/>
            </a:pPr>
            <a:r>
              <a:rPr lang="en-US" sz="2800" dirty="0"/>
              <a:t>Set a good example</a:t>
            </a:r>
          </a:p>
          <a:p>
            <a:pPr marL="285750" indent="-285750">
              <a:buFont typeface="Arial" panose="020B0604020202020204" pitchFamily="34" charset="0"/>
              <a:buChar char="•"/>
            </a:pPr>
            <a:r>
              <a:rPr lang="en-US" sz="2800" dirty="0"/>
              <a:t>Monitor</a:t>
            </a:r>
          </a:p>
          <a:p>
            <a:pPr marL="285750" indent="-285750">
              <a:buFont typeface="Arial" panose="020B0604020202020204" pitchFamily="34" charset="0"/>
              <a:buChar char="•"/>
            </a:pPr>
            <a:r>
              <a:rPr lang="en-US" sz="2800" dirty="0"/>
              <a:t>Discuss</a:t>
            </a:r>
            <a:br>
              <a:rPr lang="en-US" sz="2800" dirty="0"/>
            </a:br>
            <a:endParaRPr lang="en-US" sz="2800" dirty="0"/>
          </a:p>
          <a:p>
            <a:pPr marL="285750" indent="-285750">
              <a:buFont typeface="Arial" panose="020B0604020202020204" pitchFamily="34" charset="0"/>
              <a:buChar char="•"/>
            </a:pPr>
            <a:r>
              <a:rPr lang="en-US" sz="2800" dirty="0"/>
              <a:t>Emphasize non-social media recreation/activities-Remember the </a:t>
            </a:r>
            <a:r>
              <a:rPr lang="en-US" sz="2800" dirty="0" err="1"/>
              <a:t>Twenge</a:t>
            </a:r>
            <a:r>
              <a:rPr lang="en-US" sz="2800" dirty="0"/>
              <a:t> study…(face-to-face, sports/exercise, reading, religious activities)</a:t>
            </a:r>
          </a:p>
          <a:p>
            <a:pPr marL="285750" indent="-285750">
              <a:buFont typeface="Arial" panose="020B0604020202020204" pitchFamily="34" charset="0"/>
              <a:buChar char="•"/>
            </a:pPr>
            <a:r>
              <a:rPr lang="en-US" sz="2800" dirty="0"/>
              <a:t>Focus on “healthy habits”: SEE your way to a healthy life</a:t>
            </a:r>
          </a:p>
          <a:p>
            <a:pPr marL="742950" lvl="1" indent="-285750">
              <a:buFont typeface="Arial" panose="020B0604020202020204" pitchFamily="34" charset="0"/>
              <a:buChar char="•"/>
            </a:pPr>
            <a:r>
              <a:rPr lang="en-US" sz="2800" dirty="0"/>
              <a:t>Sleep</a:t>
            </a:r>
          </a:p>
          <a:p>
            <a:pPr marL="742950" lvl="1" indent="-285750">
              <a:buFont typeface="Arial" panose="020B0604020202020204" pitchFamily="34" charset="0"/>
              <a:buChar char="•"/>
            </a:pPr>
            <a:r>
              <a:rPr lang="en-US" sz="2800" dirty="0"/>
              <a:t>Eating</a:t>
            </a:r>
          </a:p>
          <a:p>
            <a:pPr marL="742950" lvl="1" indent="-285750">
              <a:buFont typeface="Arial" panose="020B0604020202020204" pitchFamily="34" charset="0"/>
              <a:buChar char="•"/>
            </a:pPr>
            <a:r>
              <a:rPr lang="en-US" sz="2800" dirty="0"/>
              <a:t>Exercise</a:t>
            </a:r>
          </a:p>
          <a:p>
            <a:pPr marL="285750" indent="-285750">
              <a:buFont typeface="Arial" panose="020B0604020202020204" pitchFamily="34" charset="0"/>
              <a:buChar char="•"/>
            </a:pPr>
            <a:endParaRPr lang="en-US" sz="2800" dirty="0"/>
          </a:p>
        </p:txBody>
      </p:sp>
      <p:sp>
        <p:nvSpPr>
          <p:cNvPr id="4" name="Title 3"/>
          <p:cNvSpPr>
            <a:spLocks noGrp="1"/>
          </p:cNvSpPr>
          <p:nvPr>
            <p:ph type="title"/>
          </p:nvPr>
        </p:nvSpPr>
        <p:spPr>
          <a:xfrm>
            <a:off x="16933" y="363761"/>
            <a:ext cx="9144000" cy="412021"/>
          </a:xfrm>
        </p:spPr>
        <p:txBody>
          <a:bodyPr/>
          <a:lstStyle/>
          <a:p>
            <a:pPr algn="ctr"/>
            <a:r>
              <a:rPr lang="en-US" sz="3600" dirty="0"/>
              <a:t>What Can Parents (and Therapists) Do?</a:t>
            </a:r>
          </a:p>
        </p:txBody>
      </p:sp>
      <p:pic>
        <p:nvPicPr>
          <p:cNvPr id="2" name="Picture 1"/>
          <p:cNvPicPr>
            <a:picLocks noChangeAspect="1"/>
          </p:cNvPicPr>
          <p:nvPr/>
        </p:nvPicPr>
        <p:blipFill>
          <a:blip r:embed="rId2"/>
          <a:stretch>
            <a:fillRect/>
          </a:stretch>
        </p:blipFill>
        <p:spPr>
          <a:xfrm>
            <a:off x="5222576" y="775782"/>
            <a:ext cx="3938357" cy="2621507"/>
          </a:xfrm>
          <a:prstGeom prst="rect">
            <a:avLst/>
          </a:prstGeom>
        </p:spPr>
      </p:pic>
    </p:spTree>
    <p:extLst>
      <p:ext uri="{BB962C8B-B14F-4D97-AF65-F5344CB8AC3E}">
        <p14:creationId xmlns:p14="http://schemas.microsoft.com/office/powerpoint/2010/main" val="3845369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956858"/>
            <a:ext cx="9144000" cy="321469"/>
          </a:xfrm>
        </p:spPr>
        <p:txBody>
          <a:bodyPr/>
          <a:lstStyle/>
          <a:p>
            <a:pPr algn="ctr"/>
            <a:r>
              <a:rPr lang="en-US" i="0" dirty="0" err="1"/>
              <a:t>Fardouly</a:t>
            </a:r>
            <a:r>
              <a:rPr lang="en-US" i="0" dirty="0"/>
              <a:t> et al., </a:t>
            </a:r>
            <a:r>
              <a:rPr lang="en-US" dirty="0"/>
              <a:t>Journal of Youth and Adolescence</a:t>
            </a:r>
            <a:r>
              <a:rPr lang="en-US" i="0" dirty="0"/>
              <a:t>, 47, 1456-1468,  2018</a:t>
            </a:r>
          </a:p>
        </p:txBody>
      </p:sp>
      <p:sp>
        <p:nvSpPr>
          <p:cNvPr id="3" name="Content Placeholder 2"/>
          <p:cNvSpPr>
            <a:spLocks noGrp="1"/>
          </p:cNvSpPr>
          <p:nvPr>
            <p:ph sz="quarter" idx="10"/>
          </p:nvPr>
        </p:nvSpPr>
        <p:spPr>
          <a:xfrm>
            <a:off x="0" y="1543792"/>
            <a:ext cx="9144000" cy="5159051"/>
          </a:xfrm>
        </p:spPr>
        <p:txBody>
          <a:bodyPr/>
          <a:lstStyle/>
          <a:p>
            <a:pPr marL="285750" indent="-285750">
              <a:lnSpc>
                <a:spcPct val="100000"/>
              </a:lnSpc>
              <a:buFont typeface="Arial" panose="020B0604020202020204" pitchFamily="34" charset="0"/>
              <a:buChar char="•"/>
            </a:pPr>
            <a:r>
              <a:rPr lang="en-US" sz="2800" dirty="0"/>
              <a:t>&gt; ½ of preteens use social media (rules say ≥ 13 </a:t>
            </a:r>
            <a:r>
              <a:rPr lang="en-US" sz="2800" dirty="0" err="1"/>
              <a:t>yrs</a:t>
            </a:r>
            <a:r>
              <a:rPr lang="en-US" sz="2800" dirty="0"/>
              <a:t>)</a:t>
            </a:r>
          </a:p>
          <a:p>
            <a:pPr marL="285750" indent="-285750">
              <a:lnSpc>
                <a:spcPct val="100000"/>
              </a:lnSpc>
              <a:buFont typeface="Arial" panose="020B0604020202020204" pitchFamily="34" charset="0"/>
              <a:buChar char="•"/>
            </a:pPr>
            <a:r>
              <a:rPr lang="en-US" sz="2800" dirty="0"/>
              <a:t>284 10-12 </a:t>
            </a:r>
            <a:r>
              <a:rPr lang="en-US" sz="2800" dirty="0" err="1"/>
              <a:t>yr</a:t>
            </a:r>
            <a:r>
              <a:rPr lang="en-US" sz="2800" dirty="0"/>
              <a:t> olds and their parents completed on-line surveys (Australia)</a:t>
            </a:r>
          </a:p>
          <a:p>
            <a:pPr marL="285750" indent="-285750">
              <a:lnSpc>
                <a:spcPct val="100000"/>
              </a:lnSpc>
              <a:buFont typeface="Arial" panose="020B0604020202020204" pitchFamily="34" charset="0"/>
              <a:buChar char="•"/>
            </a:pPr>
            <a:endParaRPr lang="en-US" sz="2800" dirty="0"/>
          </a:p>
          <a:p>
            <a:pPr marL="285750" indent="-285750">
              <a:lnSpc>
                <a:spcPct val="100000"/>
              </a:lnSpc>
              <a:buFont typeface="Arial" panose="020B0604020202020204" pitchFamily="34" charset="0"/>
              <a:buChar char="•"/>
            </a:pPr>
            <a:r>
              <a:rPr lang="en-US" sz="2800" dirty="0"/>
              <a:t>↑ parental monitoring: </a:t>
            </a:r>
          </a:p>
          <a:p>
            <a:pPr marL="742950" lvl="1" indent="-285750">
              <a:lnSpc>
                <a:spcPct val="100000"/>
              </a:lnSpc>
              <a:buFont typeface="Arial" panose="020B0604020202020204" pitchFamily="34" charset="0"/>
              <a:buChar char="•"/>
            </a:pPr>
            <a:r>
              <a:rPr lang="en-US" sz="2800" dirty="0"/>
              <a:t>↓ time on social media</a:t>
            </a:r>
          </a:p>
          <a:p>
            <a:pPr marL="742950" lvl="1" indent="-285750">
              <a:lnSpc>
                <a:spcPct val="100000"/>
              </a:lnSpc>
              <a:buFont typeface="Arial" panose="020B0604020202020204" pitchFamily="34" charset="0"/>
              <a:buChar char="•"/>
            </a:pPr>
            <a:r>
              <a:rPr lang="en-US" sz="2800" dirty="0"/>
              <a:t>↓ appearance comparisons</a:t>
            </a:r>
          </a:p>
          <a:p>
            <a:pPr marL="742950" lvl="1" indent="-285750">
              <a:lnSpc>
                <a:spcPct val="100000"/>
              </a:lnSpc>
              <a:buFont typeface="Arial" panose="020B0604020202020204" pitchFamily="34" charset="0"/>
              <a:buChar char="•"/>
            </a:pPr>
            <a:r>
              <a:rPr lang="en-US" sz="2800" dirty="0"/>
              <a:t>↑ mental health</a:t>
            </a:r>
          </a:p>
          <a:p>
            <a:pPr marL="285750" indent="-285750">
              <a:lnSpc>
                <a:spcPct val="100000"/>
              </a:lnSpc>
              <a:buFont typeface="Arial" panose="020B0604020202020204" pitchFamily="34" charset="0"/>
              <a:buChar char="•"/>
            </a:pPr>
            <a:endParaRPr lang="en-US" sz="2800" dirty="0"/>
          </a:p>
        </p:txBody>
      </p:sp>
      <p:sp>
        <p:nvSpPr>
          <p:cNvPr id="4" name="Title 3"/>
          <p:cNvSpPr>
            <a:spLocks noGrp="1"/>
          </p:cNvSpPr>
          <p:nvPr>
            <p:ph type="title"/>
          </p:nvPr>
        </p:nvSpPr>
        <p:spPr>
          <a:xfrm>
            <a:off x="0" y="213756"/>
            <a:ext cx="9144000" cy="716199"/>
          </a:xfrm>
        </p:spPr>
        <p:txBody>
          <a:bodyPr/>
          <a:lstStyle/>
          <a:p>
            <a:r>
              <a:rPr lang="en-US" dirty="0"/>
              <a:t>Parental Control Over Social Media Use in Pre-Teens</a:t>
            </a:r>
          </a:p>
        </p:txBody>
      </p:sp>
      <p:sp>
        <p:nvSpPr>
          <p:cNvPr id="5" name="TextBox 4"/>
          <p:cNvSpPr txBox="1"/>
          <p:nvPr/>
        </p:nvSpPr>
        <p:spPr>
          <a:xfrm>
            <a:off x="291402" y="6595122"/>
            <a:ext cx="6521380" cy="215444"/>
          </a:xfrm>
          <a:prstGeom prst="rect">
            <a:avLst/>
          </a:prstGeom>
          <a:noFill/>
        </p:spPr>
        <p:txBody>
          <a:bodyPr wrap="square" rtlCol="0">
            <a:spAutoFit/>
          </a:bodyPr>
          <a:lstStyle/>
          <a:p>
            <a:r>
              <a:rPr lang="en-US" sz="800"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063" y="2971499"/>
            <a:ext cx="3341687"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466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AutoShape 2" descr="_2_09A47DF009A47908006ED873882577DB"/>
          <p:cNvSpPr>
            <a:spLocks noChangeAspect="1" noChangeArrowheads="1"/>
          </p:cNvSpPr>
          <p:nvPr/>
        </p:nvSpPr>
        <p:spPr bwMode="auto">
          <a:xfrm>
            <a:off x="4433799" y="3294799"/>
            <a:ext cx="277091" cy="268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48" tIns="41025" rIns="82048" bIns="41025"/>
          <a:lstStyle/>
          <a:p>
            <a:pPr fontAlgn="base">
              <a:spcBef>
                <a:spcPct val="0"/>
              </a:spcBef>
              <a:spcAft>
                <a:spcPct val="0"/>
              </a:spcAft>
            </a:pPr>
            <a:endParaRPr lang="en-US">
              <a:solidFill>
                <a:srgbClr val="000000"/>
              </a:solidFill>
            </a:endParaRPr>
          </a:p>
        </p:txBody>
      </p:sp>
      <p:pic>
        <p:nvPicPr>
          <p:cNvPr id="467971" name="Picture 3" descr="Tx Manual Cove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78" y="640543"/>
            <a:ext cx="4710112" cy="58447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7293" y="854616"/>
            <a:ext cx="3769309" cy="544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3611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58000"/>
          </a:xfrm>
          <a:prstGeom prst="rect">
            <a:avLst/>
          </a:prstGeom>
        </p:spPr>
      </p:pic>
      <p:sp>
        <p:nvSpPr>
          <p:cNvPr id="31" name="TextBox 2"/>
          <p:cNvSpPr txBox="1"/>
          <p:nvPr/>
        </p:nvSpPr>
        <p:spPr>
          <a:xfrm>
            <a:off x="3541059" y="597559"/>
            <a:ext cx="2003754" cy="718145"/>
          </a:xfrm>
          <a:prstGeom prst="rect">
            <a:avLst/>
          </a:prstGeom>
          <a:noFill/>
        </p:spPr>
        <p:txBody>
          <a:bodyPr vert="horz" wrap="none" lIns="0" tIns="0" rIns="0" bIns="0" rtlCol="0">
            <a:spAutoFit/>
          </a:bodyPr>
          <a:lstStyle/>
          <a:p>
            <a:pPr>
              <a:lnSpc>
                <a:spcPts val="2760"/>
              </a:lnSpc>
            </a:pPr>
            <a:r>
              <a:rPr lang="en-CA" sz="2400">
                <a:solidFill>
                  <a:srgbClr val="000000"/>
                </a:solidFill>
                <a:cs typeface="Arial"/>
              </a:rPr>
              <a:t>Healthy Habits</a:t>
            </a:r>
          </a:p>
          <a:p>
            <a:pPr>
              <a:lnSpc>
                <a:spcPts val="2760"/>
              </a:lnSpc>
            </a:pPr>
            <a:endParaRPr lang="en-CA" sz="2400">
              <a:solidFill>
                <a:srgbClr val="000000"/>
              </a:solidFill>
              <a:latin typeface="Calibri"/>
            </a:endParaRPr>
          </a:p>
        </p:txBody>
      </p:sp>
      <p:sp>
        <p:nvSpPr>
          <p:cNvPr id="3" name="TextBox 3"/>
          <p:cNvSpPr txBox="1"/>
          <p:nvPr/>
        </p:nvSpPr>
        <p:spPr>
          <a:xfrm>
            <a:off x="1344823" y="1056409"/>
            <a:ext cx="2475037" cy="461665"/>
          </a:xfrm>
          <a:prstGeom prst="rect">
            <a:avLst/>
          </a:prstGeom>
          <a:noFill/>
        </p:spPr>
        <p:txBody>
          <a:bodyPr vert="horz" wrap="none" lIns="0" tIns="0" rIns="0" bIns="0" rtlCol="0">
            <a:spAutoFit/>
          </a:bodyPr>
          <a:lstStyle/>
          <a:p>
            <a:pPr>
              <a:lnSpc>
                <a:spcPts val="1840"/>
              </a:lnSpc>
            </a:pPr>
            <a:r>
              <a:rPr lang="en-CA" sz="1228">
                <a:solidFill>
                  <a:srgbClr val="000000"/>
                </a:solidFill>
                <a:cs typeface="Arial"/>
              </a:rPr>
              <a:t>Three very important healthy habits</a:t>
            </a:r>
          </a:p>
          <a:p>
            <a:pPr>
              <a:lnSpc>
                <a:spcPts val="1840"/>
              </a:lnSpc>
            </a:pPr>
            <a:endParaRPr lang="en-CA" sz="1596">
              <a:solidFill>
                <a:srgbClr val="000000"/>
              </a:solidFill>
              <a:latin typeface="Calibri"/>
            </a:endParaRPr>
          </a:p>
        </p:txBody>
      </p:sp>
      <p:sp>
        <p:nvSpPr>
          <p:cNvPr id="4" name="TextBox 4"/>
          <p:cNvSpPr txBox="1"/>
          <p:nvPr/>
        </p:nvSpPr>
        <p:spPr>
          <a:xfrm>
            <a:off x="1613647" y="2017568"/>
            <a:ext cx="131446" cy="461665"/>
          </a:xfrm>
          <a:prstGeom prst="rect">
            <a:avLst/>
          </a:prstGeom>
          <a:noFill/>
        </p:spPr>
        <p:txBody>
          <a:bodyPr vert="horz" wrap="none" lIns="0" tIns="0" rIns="0" bIns="0" rtlCol="0">
            <a:spAutoFit/>
          </a:bodyPr>
          <a:lstStyle/>
          <a:p>
            <a:pPr>
              <a:lnSpc>
                <a:spcPts val="1840"/>
              </a:lnSpc>
            </a:pPr>
            <a:r>
              <a:rPr lang="en-CA" sz="1228">
                <a:solidFill>
                  <a:srgbClr val="000000"/>
                </a:solidFill>
                <a:cs typeface="Arial"/>
              </a:rPr>
              <a:t>1.</a:t>
            </a:r>
          </a:p>
          <a:p>
            <a:pPr>
              <a:lnSpc>
                <a:spcPts val="1840"/>
              </a:lnSpc>
            </a:pPr>
            <a:endParaRPr>
              <a:solidFill>
                <a:prstClr val="black"/>
              </a:solidFill>
              <a:latin typeface="Calibri"/>
            </a:endParaRPr>
          </a:p>
        </p:txBody>
      </p:sp>
      <p:sp>
        <p:nvSpPr>
          <p:cNvPr id="5" name="TextBox 5"/>
          <p:cNvSpPr txBox="1"/>
          <p:nvPr/>
        </p:nvSpPr>
        <p:spPr>
          <a:xfrm>
            <a:off x="1882588" y="2017568"/>
            <a:ext cx="511358" cy="461665"/>
          </a:xfrm>
          <a:prstGeom prst="rect">
            <a:avLst/>
          </a:prstGeom>
          <a:noFill/>
        </p:spPr>
        <p:txBody>
          <a:bodyPr vert="horz" wrap="none" lIns="0" tIns="0" rIns="0" bIns="0" rtlCol="0">
            <a:spAutoFit/>
          </a:bodyPr>
          <a:lstStyle/>
          <a:p>
            <a:pPr>
              <a:lnSpc>
                <a:spcPts val="1840"/>
              </a:lnSpc>
            </a:pPr>
            <a:r>
              <a:rPr lang="en-CA" sz="1228">
                <a:solidFill>
                  <a:srgbClr val="000000"/>
                </a:solidFill>
                <a:cs typeface="Arial"/>
              </a:rPr>
              <a:t>SLEEP</a:t>
            </a:r>
          </a:p>
          <a:p>
            <a:pPr>
              <a:lnSpc>
                <a:spcPts val="1840"/>
              </a:lnSpc>
            </a:pPr>
            <a:endParaRPr>
              <a:solidFill>
                <a:prstClr val="black"/>
              </a:solidFill>
              <a:latin typeface="Calibri"/>
            </a:endParaRPr>
          </a:p>
        </p:txBody>
      </p:sp>
      <p:sp>
        <p:nvSpPr>
          <p:cNvPr id="6" name="TextBox 6"/>
          <p:cNvSpPr txBox="1"/>
          <p:nvPr/>
        </p:nvSpPr>
        <p:spPr>
          <a:xfrm>
            <a:off x="4631881" y="2017568"/>
            <a:ext cx="749757" cy="461665"/>
          </a:xfrm>
          <a:prstGeom prst="rect">
            <a:avLst/>
          </a:prstGeom>
          <a:noFill/>
        </p:spPr>
        <p:txBody>
          <a:bodyPr vert="horz" wrap="none" lIns="0" tIns="0" rIns="0" bIns="0" rtlCol="0">
            <a:spAutoFit/>
          </a:bodyPr>
          <a:lstStyle/>
          <a:p>
            <a:pPr>
              <a:lnSpc>
                <a:spcPts val="1840"/>
              </a:lnSpc>
            </a:pPr>
            <a:r>
              <a:rPr lang="en-CA" sz="1228">
                <a:solidFill>
                  <a:srgbClr val="000000"/>
                </a:solidFill>
                <a:cs typeface="Arial"/>
              </a:rPr>
              <a:t>2. EATING</a:t>
            </a:r>
          </a:p>
          <a:p>
            <a:pPr>
              <a:lnSpc>
                <a:spcPts val="1840"/>
              </a:lnSpc>
            </a:pPr>
            <a:endParaRPr>
              <a:solidFill>
                <a:prstClr val="black"/>
              </a:solidFill>
              <a:latin typeface="Calibri"/>
            </a:endParaRPr>
          </a:p>
        </p:txBody>
      </p:sp>
      <p:sp>
        <p:nvSpPr>
          <p:cNvPr id="7" name="TextBox 7"/>
          <p:cNvSpPr txBox="1"/>
          <p:nvPr/>
        </p:nvSpPr>
        <p:spPr>
          <a:xfrm>
            <a:off x="5094941" y="2502482"/>
            <a:ext cx="1421864" cy="410369"/>
          </a:xfrm>
          <a:prstGeom prst="rect">
            <a:avLst/>
          </a:prstGeom>
          <a:noFill/>
        </p:spPr>
        <p:txBody>
          <a:bodyPr vert="horz" wrap="none" lIns="0" tIns="0" rIns="0" bIns="0" rtlCol="0">
            <a:spAutoFit/>
          </a:bodyPr>
          <a:lstStyle/>
          <a:p>
            <a:pPr>
              <a:lnSpc>
                <a:spcPts val="1610"/>
              </a:lnSpc>
            </a:pPr>
            <a:r>
              <a:rPr lang="en-CA" sz="1333">
                <a:solidFill>
                  <a:srgbClr val="000000"/>
                </a:solidFill>
                <a:cs typeface="Arial"/>
              </a:rPr>
              <a:t>Enough sleep on a</a:t>
            </a:r>
          </a:p>
          <a:p>
            <a:pPr>
              <a:lnSpc>
                <a:spcPts val="1610"/>
              </a:lnSpc>
            </a:pPr>
            <a:endParaRPr lang="en-CA" sz="1403">
              <a:solidFill>
                <a:srgbClr val="000000"/>
              </a:solidFill>
              <a:latin typeface="Calibri"/>
            </a:endParaRPr>
          </a:p>
        </p:txBody>
      </p:sp>
      <p:sp>
        <p:nvSpPr>
          <p:cNvPr id="8" name="TextBox 8"/>
          <p:cNvSpPr txBox="1"/>
          <p:nvPr/>
        </p:nvSpPr>
        <p:spPr>
          <a:xfrm>
            <a:off x="5095037" y="2641023"/>
            <a:ext cx="2050241" cy="961802"/>
          </a:xfrm>
          <a:prstGeom prst="rect">
            <a:avLst/>
          </a:prstGeom>
          <a:noFill/>
        </p:spPr>
        <p:txBody>
          <a:bodyPr vert="horz" wrap="none" lIns="0" tIns="0" rIns="0" bIns="0" rtlCol="0">
            <a:spAutoFit/>
          </a:bodyPr>
          <a:lstStyle/>
          <a:p>
            <a:pPr>
              <a:lnSpc>
                <a:spcPts val="1500"/>
              </a:lnSpc>
            </a:pPr>
            <a:r>
              <a:rPr lang="en-CA" sz="1333">
                <a:solidFill>
                  <a:srgbClr val="000000"/>
                </a:solidFill>
                <a:cs typeface="Arial"/>
              </a:rPr>
              <a:t>consistent schedule +</a:t>
            </a:r>
            <a:br>
              <a:rPr lang="en-CA" sz="1403">
                <a:solidFill>
                  <a:srgbClr val="000000"/>
                </a:solidFill>
                <a:latin typeface="Times New Roman"/>
              </a:rPr>
            </a:br>
            <a:r>
              <a:rPr lang="en-CA" sz="1333">
                <a:solidFill>
                  <a:srgbClr val="000000"/>
                </a:solidFill>
                <a:cs typeface="Arial"/>
              </a:rPr>
              <a:t>healthy eating + regular</a:t>
            </a:r>
            <a:br>
              <a:rPr lang="en-CA" sz="1403">
                <a:solidFill>
                  <a:srgbClr val="000000"/>
                </a:solidFill>
                <a:latin typeface="Times New Roman"/>
              </a:rPr>
            </a:br>
            <a:r>
              <a:rPr lang="en-CA" sz="1333">
                <a:solidFill>
                  <a:srgbClr val="000000"/>
                </a:solidFill>
                <a:cs typeface="Arial"/>
              </a:rPr>
              <a:t>exercise = healthier body +</a:t>
            </a:r>
            <a:br>
              <a:rPr lang="en-CA" sz="1403">
                <a:solidFill>
                  <a:srgbClr val="000000"/>
                </a:solidFill>
                <a:latin typeface="Times New Roman"/>
              </a:rPr>
            </a:br>
            <a:r>
              <a:rPr lang="en-CA" sz="1333">
                <a:solidFill>
                  <a:srgbClr val="000000"/>
                </a:solidFill>
                <a:cs typeface="Arial"/>
              </a:rPr>
              <a:t>better mood</a:t>
            </a:r>
          </a:p>
          <a:p>
            <a:pPr>
              <a:lnSpc>
                <a:spcPts val="1500"/>
              </a:lnSpc>
            </a:pPr>
            <a:endParaRPr lang="en-CA" sz="1403">
              <a:solidFill>
                <a:srgbClr val="000000"/>
              </a:solidFill>
              <a:latin typeface="Calibri"/>
            </a:endParaRPr>
          </a:p>
        </p:txBody>
      </p:sp>
      <p:sp>
        <p:nvSpPr>
          <p:cNvPr id="9" name="TextBox 9"/>
          <p:cNvSpPr txBox="1"/>
          <p:nvPr/>
        </p:nvSpPr>
        <p:spPr>
          <a:xfrm>
            <a:off x="1613647" y="3151919"/>
            <a:ext cx="1067600" cy="359073"/>
          </a:xfrm>
          <a:prstGeom prst="rect">
            <a:avLst/>
          </a:prstGeom>
          <a:noFill/>
        </p:spPr>
        <p:txBody>
          <a:bodyPr vert="horz" wrap="none" lIns="0" tIns="0" rIns="0" bIns="0" rtlCol="0">
            <a:spAutoFit/>
          </a:bodyPr>
          <a:lstStyle/>
          <a:p>
            <a:pPr>
              <a:lnSpc>
                <a:spcPts val="1440"/>
              </a:lnSpc>
            </a:pPr>
            <a:r>
              <a:rPr lang="en-CA" sz="1356">
                <a:solidFill>
                  <a:srgbClr val="000000"/>
                </a:solidFill>
                <a:cs typeface="Arial"/>
              </a:rPr>
              <a:t>3. EXERCISE</a:t>
            </a:r>
          </a:p>
          <a:p>
            <a:pPr>
              <a:lnSpc>
                <a:spcPts val="1440"/>
              </a:lnSpc>
            </a:pPr>
            <a:endParaRPr lang="en-CA" sz="1596">
              <a:solidFill>
                <a:srgbClr val="000000"/>
              </a:solidFill>
              <a:latin typeface="Calibri"/>
            </a:endParaRPr>
          </a:p>
        </p:txBody>
      </p:sp>
      <p:sp>
        <p:nvSpPr>
          <p:cNvPr id="10" name="TextBox 10"/>
          <p:cNvSpPr txBox="1"/>
          <p:nvPr/>
        </p:nvSpPr>
        <p:spPr>
          <a:xfrm>
            <a:off x="2390588" y="3429004"/>
            <a:ext cx="328936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What daily activities help you stay healthy?</a:t>
            </a:r>
          </a:p>
          <a:p>
            <a:pPr>
              <a:lnSpc>
                <a:spcPts val="1840"/>
              </a:lnSpc>
            </a:pPr>
            <a:endParaRPr lang="en-CA" sz="1596">
              <a:solidFill>
                <a:srgbClr val="000000"/>
              </a:solidFill>
              <a:latin typeface="Calibri"/>
            </a:endParaRPr>
          </a:p>
        </p:txBody>
      </p:sp>
      <p:sp>
        <p:nvSpPr>
          <p:cNvPr id="11" name="TextBox 11"/>
          <p:cNvSpPr txBox="1"/>
          <p:nvPr/>
        </p:nvSpPr>
        <p:spPr>
          <a:xfrm>
            <a:off x="2480235" y="3645477"/>
            <a:ext cx="125034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1. ___________</a:t>
            </a:r>
          </a:p>
          <a:p>
            <a:pPr>
              <a:lnSpc>
                <a:spcPts val="1840"/>
              </a:lnSpc>
            </a:pPr>
            <a:endParaRPr>
              <a:solidFill>
                <a:prstClr val="black"/>
              </a:solidFill>
              <a:latin typeface="Calibri"/>
            </a:endParaRPr>
          </a:p>
        </p:txBody>
      </p:sp>
      <p:sp>
        <p:nvSpPr>
          <p:cNvPr id="12" name="TextBox 12"/>
          <p:cNvSpPr txBox="1"/>
          <p:nvPr/>
        </p:nvSpPr>
        <p:spPr>
          <a:xfrm>
            <a:off x="5169647" y="3645477"/>
            <a:ext cx="115416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3. __________</a:t>
            </a:r>
          </a:p>
          <a:p>
            <a:pPr>
              <a:lnSpc>
                <a:spcPts val="1840"/>
              </a:lnSpc>
            </a:pPr>
            <a:endParaRPr>
              <a:solidFill>
                <a:prstClr val="black"/>
              </a:solidFill>
              <a:latin typeface="Calibri"/>
            </a:endParaRPr>
          </a:p>
        </p:txBody>
      </p:sp>
      <p:sp>
        <p:nvSpPr>
          <p:cNvPr id="13" name="TextBox 13"/>
          <p:cNvSpPr txBox="1"/>
          <p:nvPr/>
        </p:nvSpPr>
        <p:spPr>
          <a:xfrm>
            <a:off x="2495178" y="3870614"/>
            <a:ext cx="120225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2.___________</a:t>
            </a:r>
          </a:p>
          <a:p>
            <a:pPr>
              <a:lnSpc>
                <a:spcPts val="1840"/>
              </a:lnSpc>
            </a:pPr>
            <a:endParaRPr>
              <a:solidFill>
                <a:prstClr val="black"/>
              </a:solidFill>
              <a:latin typeface="Calibri"/>
            </a:endParaRPr>
          </a:p>
        </p:txBody>
      </p:sp>
      <p:sp>
        <p:nvSpPr>
          <p:cNvPr id="14" name="TextBox 14"/>
          <p:cNvSpPr txBox="1"/>
          <p:nvPr/>
        </p:nvSpPr>
        <p:spPr>
          <a:xfrm>
            <a:off x="5169647" y="3870614"/>
            <a:ext cx="115416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4. __________</a:t>
            </a:r>
          </a:p>
          <a:p>
            <a:pPr>
              <a:lnSpc>
                <a:spcPts val="1840"/>
              </a:lnSpc>
            </a:pPr>
            <a:endParaRPr>
              <a:solidFill>
                <a:prstClr val="black"/>
              </a:solidFill>
              <a:latin typeface="Calibri"/>
            </a:endParaRPr>
          </a:p>
        </p:txBody>
      </p:sp>
      <p:sp>
        <p:nvSpPr>
          <p:cNvPr id="15" name="TextBox 15"/>
          <p:cNvSpPr txBox="1"/>
          <p:nvPr/>
        </p:nvSpPr>
        <p:spPr>
          <a:xfrm>
            <a:off x="2465294" y="4104409"/>
            <a:ext cx="3093860"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What are some of your and your family’s</a:t>
            </a:r>
          </a:p>
          <a:p>
            <a:pPr>
              <a:lnSpc>
                <a:spcPts val="1840"/>
              </a:lnSpc>
            </a:pPr>
            <a:endParaRPr>
              <a:solidFill>
                <a:prstClr val="black"/>
              </a:solidFill>
              <a:latin typeface="Calibri"/>
            </a:endParaRPr>
          </a:p>
        </p:txBody>
      </p:sp>
      <p:sp>
        <p:nvSpPr>
          <p:cNvPr id="16" name="TextBox 16"/>
          <p:cNvSpPr txBox="1"/>
          <p:nvPr/>
        </p:nvSpPr>
        <p:spPr>
          <a:xfrm>
            <a:off x="3750235" y="4329546"/>
            <a:ext cx="1356140"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unhealthy habits?</a:t>
            </a:r>
          </a:p>
          <a:p>
            <a:pPr>
              <a:lnSpc>
                <a:spcPts val="1840"/>
              </a:lnSpc>
            </a:pPr>
            <a:endParaRPr>
              <a:solidFill>
                <a:prstClr val="black"/>
              </a:solidFill>
              <a:latin typeface="Calibri"/>
            </a:endParaRPr>
          </a:p>
        </p:txBody>
      </p:sp>
      <p:sp>
        <p:nvSpPr>
          <p:cNvPr id="17" name="TextBox 17"/>
          <p:cNvSpPr txBox="1"/>
          <p:nvPr/>
        </p:nvSpPr>
        <p:spPr>
          <a:xfrm>
            <a:off x="2480235" y="4554683"/>
            <a:ext cx="125034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1. ___________</a:t>
            </a:r>
          </a:p>
          <a:p>
            <a:pPr>
              <a:lnSpc>
                <a:spcPts val="1840"/>
              </a:lnSpc>
            </a:pPr>
            <a:endParaRPr>
              <a:solidFill>
                <a:prstClr val="black"/>
              </a:solidFill>
              <a:latin typeface="Calibri"/>
            </a:endParaRPr>
          </a:p>
        </p:txBody>
      </p:sp>
      <p:sp>
        <p:nvSpPr>
          <p:cNvPr id="18" name="TextBox 18"/>
          <p:cNvSpPr txBox="1"/>
          <p:nvPr/>
        </p:nvSpPr>
        <p:spPr>
          <a:xfrm>
            <a:off x="5169647" y="4554683"/>
            <a:ext cx="115416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3. __________</a:t>
            </a:r>
          </a:p>
          <a:p>
            <a:pPr>
              <a:lnSpc>
                <a:spcPts val="1840"/>
              </a:lnSpc>
            </a:pPr>
            <a:endParaRPr>
              <a:solidFill>
                <a:prstClr val="black"/>
              </a:solidFill>
              <a:latin typeface="Calibri"/>
            </a:endParaRPr>
          </a:p>
        </p:txBody>
      </p:sp>
      <p:sp>
        <p:nvSpPr>
          <p:cNvPr id="19" name="TextBox 19"/>
          <p:cNvSpPr txBox="1"/>
          <p:nvPr/>
        </p:nvSpPr>
        <p:spPr>
          <a:xfrm>
            <a:off x="2495178" y="4779818"/>
            <a:ext cx="120225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2.___________</a:t>
            </a:r>
          </a:p>
          <a:p>
            <a:pPr>
              <a:lnSpc>
                <a:spcPts val="1840"/>
              </a:lnSpc>
            </a:pPr>
            <a:endParaRPr>
              <a:solidFill>
                <a:prstClr val="black"/>
              </a:solidFill>
              <a:latin typeface="Calibri"/>
            </a:endParaRPr>
          </a:p>
        </p:txBody>
      </p:sp>
      <p:sp>
        <p:nvSpPr>
          <p:cNvPr id="20" name="TextBox 20"/>
          <p:cNvSpPr txBox="1"/>
          <p:nvPr/>
        </p:nvSpPr>
        <p:spPr>
          <a:xfrm>
            <a:off x="5169647" y="4779818"/>
            <a:ext cx="1154162"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4. __________</a:t>
            </a:r>
          </a:p>
          <a:p>
            <a:pPr>
              <a:lnSpc>
                <a:spcPts val="1840"/>
              </a:lnSpc>
            </a:pPr>
            <a:endParaRPr>
              <a:solidFill>
                <a:prstClr val="black"/>
              </a:solidFill>
              <a:latin typeface="Calibri"/>
            </a:endParaRPr>
          </a:p>
        </p:txBody>
      </p:sp>
      <p:sp>
        <p:nvSpPr>
          <p:cNvPr id="21" name="TextBox 21"/>
          <p:cNvSpPr txBox="1"/>
          <p:nvPr/>
        </p:nvSpPr>
        <p:spPr>
          <a:xfrm>
            <a:off x="2823984" y="5004955"/>
            <a:ext cx="2625719" cy="461665"/>
          </a:xfrm>
          <a:prstGeom prst="rect">
            <a:avLst/>
          </a:prstGeom>
          <a:noFill/>
        </p:spPr>
        <p:txBody>
          <a:bodyPr vert="horz" wrap="none" lIns="0" tIns="0" rIns="0" bIns="0" rtlCol="0">
            <a:spAutoFit/>
          </a:bodyPr>
          <a:lstStyle/>
          <a:p>
            <a:pPr>
              <a:lnSpc>
                <a:spcPts val="1840"/>
              </a:lnSpc>
            </a:pPr>
            <a:r>
              <a:rPr lang="en-CA" sz="1356">
                <a:solidFill>
                  <a:srgbClr val="000000"/>
                </a:solidFill>
                <a:cs typeface="Arial"/>
              </a:rPr>
              <a:t>Why are healthy habits important?</a:t>
            </a:r>
          </a:p>
          <a:p>
            <a:pPr>
              <a:lnSpc>
                <a:spcPts val="1840"/>
              </a:lnSpc>
            </a:pPr>
            <a:endParaRPr>
              <a:solidFill>
                <a:prstClr val="black"/>
              </a:solidFill>
              <a:latin typeface="Calibri"/>
            </a:endParaRPr>
          </a:p>
        </p:txBody>
      </p:sp>
      <p:sp>
        <p:nvSpPr>
          <p:cNvPr id="22" name="TextBox 22"/>
          <p:cNvSpPr txBox="1"/>
          <p:nvPr/>
        </p:nvSpPr>
        <p:spPr>
          <a:xfrm>
            <a:off x="1344707" y="5247409"/>
            <a:ext cx="1703993" cy="461665"/>
          </a:xfrm>
          <a:prstGeom prst="rect">
            <a:avLst/>
          </a:prstGeom>
          <a:noFill/>
        </p:spPr>
        <p:txBody>
          <a:bodyPr vert="horz" wrap="none" lIns="0" tIns="0" rIns="0" bIns="0" rtlCol="0">
            <a:spAutoFit/>
          </a:bodyPr>
          <a:lstStyle/>
          <a:p>
            <a:pPr>
              <a:lnSpc>
                <a:spcPts val="1840"/>
              </a:lnSpc>
            </a:pPr>
            <a:r>
              <a:rPr lang="en-CA" sz="1356">
                <a:solidFill>
                  <a:srgbClr val="000000"/>
                </a:solidFill>
                <a:latin typeface="Wingdings"/>
                <a:cs typeface="Wingdings"/>
              </a:rPr>
              <a:t></a:t>
            </a:r>
            <a:r>
              <a:rPr lang="en-CA" sz="1356">
                <a:solidFill>
                  <a:srgbClr val="000000"/>
                </a:solidFill>
                <a:cs typeface="Arial"/>
              </a:rPr>
              <a:t> feel good about self</a:t>
            </a:r>
          </a:p>
          <a:p>
            <a:pPr>
              <a:lnSpc>
                <a:spcPts val="1840"/>
              </a:lnSpc>
            </a:pPr>
            <a:endParaRPr>
              <a:solidFill>
                <a:prstClr val="black"/>
              </a:solidFill>
              <a:latin typeface="Calibri"/>
            </a:endParaRPr>
          </a:p>
        </p:txBody>
      </p:sp>
      <p:sp>
        <p:nvSpPr>
          <p:cNvPr id="23" name="TextBox 23"/>
          <p:cNvSpPr txBox="1"/>
          <p:nvPr/>
        </p:nvSpPr>
        <p:spPr>
          <a:xfrm>
            <a:off x="5109883" y="5247409"/>
            <a:ext cx="1290418" cy="461665"/>
          </a:xfrm>
          <a:prstGeom prst="rect">
            <a:avLst/>
          </a:prstGeom>
          <a:noFill/>
        </p:spPr>
        <p:txBody>
          <a:bodyPr vert="horz" wrap="none" lIns="0" tIns="0" rIns="0" bIns="0" rtlCol="0">
            <a:spAutoFit/>
          </a:bodyPr>
          <a:lstStyle/>
          <a:p>
            <a:pPr>
              <a:lnSpc>
                <a:spcPts val="1840"/>
              </a:lnSpc>
            </a:pPr>
            <a:r>
              <a:rPr lang="en-CA" sz="1356">
                <a:solidFill>
                  <a:srgbClr val="000000"/>
                </a:solidFill>
                <a:latin typeface="Wingdings"/>
                <a:cs typeface="Wingdings"/>
              </a:rPr>
              <a:t></a:t>
            </a:r>
            <a:r>
              <a:rPr lang="en-CA" sz="1356">
                <a:solidFill>
                  <a:srgbClr val="000000"/>
                </a:solidFill>
                <a:cs typeface="Arial"/>
              </a:rPr>
              <a:t> improve mood</a:t>
            </a:r>
          </a:p>
          <a:p>
            <a:pPr>
              <a:lnSpc>
                <a:spcPts val="1840"/>
              </a:lnSpc>
            </a:pPr>
            <a:endParaRPr>
              <a:solidFill>
                <a:prstClr val="black"/>
              </a:solidFill>
              <a:latin typeface="Calibri"/>
            </a:endParaRPr>
          </a:p>
        </p:txBody>
      </p:sp>
      <p:sp>
        <p:nvSpPr>
          <p:cNvPr id="24" name="TextBox 24"/>
          <p:cNvSpPr txBox="1"/>
          <p:nvPr/>
        </p:nvSpPr>
        <p:spPr>
          <a:xfrm>
            <a:off x="1344706" y="5481205"/>
            <a:ext cx="1386598" cy="461665"/>
          </a:xfrm>
          <a:prstGeom prst="rect">
            <a:avLst/>
          </a:prstGeom>
          <a:noFill/>
        </p:spPr>
        <p:txBody>
          <a:bodyPr vert="horz" wrap="none" lIns="0" tIns="0" rIns="0" bIns="0" rtlCol="0">
            <a:spAutoFit/>
          </a:bodyPr>
          <a:lstStyle/>
          <a:p>
            <a:pPr>
              <a:lnSpc>
                <a:spcPts val="1840"/>
              </a:lnSpc>
            </a:pPr>
            <a:r>
              <a:rPr lang="en-CA" sz="1356">
                <a:solidFill>
                  <a:srgbClr val="000000"/>
                </a:solidFill>
                <a:latin typeface="Wingdings"/>
                <a:cs typeface="Wingdings"/>
              </a:rPr>
              <a:t></a:t>
            </a:r>
            <a:r>
              <a:rPr lang="en-CA" sz="1356">
                <a:solidFill>
                  <a:srgbClr val="000000"/>
                </a:solidFill>
                <a:cs typeface="Arial"/>
              </a:rPr>
              <a:t> deal with stress</a:t>
            </a:r>
          </a:p>
          <a:p>
            <a:pPr>
              <a:lnSpc>
                <a:spcPts val="1840"/>
              </a:lnSpc>
            </a:pPr>
            <a:endParaRPr>
              <a:solidFill>
                <a:prstClr val="black"/>
              </a:solidFill>
              <a:latin typeface="Calibri"/>
            </a:endParaRPr>
          </a:p>
        </p:txBody>
      </p:sp>
      <p:sp>
        <p:nvSpPr>
          <p:cNvPr id="25" name="TextBox 25"/>
          <p:cNvSpPr txBox="1"/>
          <p:nvPr/>
        </p:nvSpPr>
        <p:spPr>
          <a:xfrm>
            <a:off x="5109881" y="5481205"/>
            <a:ext cx="1136530" cy="461665"/>
          </a:xfrm>
          <a:prstGeom prst="rect">
            <a:avLst/>
          </a:prstGeom>
          <a:noFill/>
        </p:spPr>
        <p:txBody>
          <a:bodyPr vert="horz" wrap="none" lIns="0" tIns="0" rIns="0" bIns="0" rtlCol="0">
            <a:spAutoFit/>
          </a:bodyPr>
          <a:lstStyle/>
          <a:p>
            <a:pPr>
              <a:lnSpc>
                <a:spcPts val="1840"/>
              </a:lnSpc>
            </a:pPr>
            <a:r>
              <a:rPr lang="en-CA" sz="1356">
                <a:solidFill>
                  <a:srgbClr val="000000"/>
                </a:solidFill>
                <a:latin typeface="Wingdings"/>
                <a:cs typeface="Wingdings"/>
              </a:rPr>
              <a:t></a:t>
            </a:r>
            <a:r>
              <a:rPr lang="en-CA" sz="1356">
                <a:solidFill>
                  <a:srgbClr val="000000"/>
                </a:solidFill>
                <a:cs typeface="Arial"/>
              </a:rPr>
              <a:t> avoid illness</a:t>
            </a:r>
          </a:p>
          <a:p>
            <a:pPr>
              <a:lnSpc>
                <a:spcPts val="1840"/>
              </a:lnSpc>
            </a:pPr>
            <a:endParaRPr>
              <a:solidFill>
                <a:prstClr val="black"/>
              </a:solidFill>
              <a:latin typeface="Calibri"/>
            </a:endParaRPr>
          </a:p>
        </p:txBody>
      </p:sp>
      <p:sp>
        <p:nvSpPr>
          <p:cNvPr id="26" name="TextBox 26"/>
          <p:cNvSpPr txBox="1"/>
          <p:nvPr/>
        </p:nvSpPr>
        <p:spPr>
          <a:xfrm>
            <a:off x="1344712" y="5715004"/>
            <a:ext cx="1723229" cy="461665"/>
          </a:xfrm>
          <a:prstGeom prst="rect">
            <a:avLst/>
          </a:prstGeom>
          <a:noFill/>
        </p:spPr>
        <p:txBody>
          <a:bodyPr vert="horz" wrap="none" lIns="0" tIns="0" rIns="0" bIns="0" rtlCol="0">
            <a:spAutoFit/>
          </a:bodyPr>
          <a:lstStyle/>
          <a:p>
            <a:pPr>
              <a:lnSpc>
                <a:spcPts val="1840"/>
              </a:lnSpc>
            </a:pPr>
            <a:r>
              <a:rPr lang="en-CA" sz="1356">
                <a:solidFill>
                  <a:srgbClr val="000000"/>
                </a:solidFill>
                <a:latin typeface="Wingdings"/>
                <a:cs typeface="Wingdings"/>
              </a:rPr>
              <a:t></a:t>
            </a:r>
            <a:r>
              <a:rPr lang="en-CA" sz="1356">
                <a:solidFill>
                  <a:srgbClr val="000000"/>
                </a:solidFill>
                <a:cs typeface="Arial"/>
              </a:rPr>
              <a:t> improve schoolwork</a:t>
            </a:r>
          </a:p>
          <a:p>
            <a:pPr>
              <a:lnSpc>
                <a:spcPts val="1840"/>
              </a:lnSpc>
            </a:pPr>
            <a:endParaRPr>
              <a:solidFill>
                <a:prstClr val="black"/>
              </a:solidFill>
              <a:latin typeface="Calibri"/>
            </a:endParaRPr>
          </a:p>
        </p:txBody>
      </p:sp>
      <p:sp>
        <p:nvSpPr>
          <p:cNvPr id="27" name="TextBox 27"/>
          <p:cNvSpPr txBox="1"/>
          <p:nvPr/>
        </p:nvSpPr>
        <p:spPr>
          <a:xfrm>
            <a:off x="5109882" y="5715004"/>
            <a:ext cx="1300036" cy="461665"/>
          </a:xfrm>
          <a:prstGeom prst="rect">
            <a:avLst/>
          </a:prstGeom>
          <a:noFill/>
        </p:spPr>
        <p:txBody>
          <a:bodyPr vert="horz" wrap="none" lIns="0" tIns="0" rIns="0" bIns="0" rtlCol="0">
            <a:spAutoFit/>
          </a:bodyPr>
          <a:lstStyle/>
          <a:p>
            <a:pPr>
              <a:lnSpc>
                <a:spcPts val="1840"/>
              </a:lnSpc>
            </a:pPr>
            <a:r>
              <a:rPr lang="en-CA" sz="1356">
                <a:solidFill>
                  <a:srgbClr val="000000"/>
                </a:solidFill>
                <a:latin typeface="Wingdings"/>
                <a:cs typeface="Wingdings"/>
              </a:rPr>
              <a:t></a:t>
            </a:r>
            <a:r>
              <a:rPr lang="en-CA" sz="1356">
                <a:solidFill>
                  <a:srgbClr val="000000"/>
                </a:solidFill>
                <a:cs typeface="Arial"/>
              </a:rPr>
              <a:t> healthy weight</a:t>
            </a:r>
          </a:p>
          <a:p>
            <a:pPr>
              <a:lnSpc>
                <a:spcPts val="1840"/>
              </a:lnSpc>
            </a:pPr>
            <a:endParaRPr>
              <a:solidFill>
                <a:prstClr val="black"/>
              </a:solidFill>
              <a:latin typeface="Calibri"/>
            </a:endParaRPr>
          </a:p>
        </p:txBody>
      </p:sp>
      <p:sp>
        <p:nvSpPr>
          <p:cNvPr id="28" name="TextBox 28"/>
          <p:cNvSpPr txBox="1"/>
          <p:nvPr/>
        </p:nvSpPr>
        <p:spPr>
          <a:xfrm>
            <a:off x="1344706" y="5957455"/>
            <a:ext cx="2729978" cy="461665"/>
          </a:xfrm>
          <a:prstGeom prst="rect">
            <a:avLst/>
          </a:prstGeom>
          <a:noFill/>
        </p:spPr>
        <p:txBody>
          <a:bodyPr vert="horz" wrap="none" lIns="0" tIns="0" rIns="0" bIns="0" rtlCol="0">
            <a:spAutoFit/>
          </a:bodyPr>
          <a:lstStyle/>
          <a:p>
            <a:pPr>
              <a:lnSpc>
                <a:spcPts val="1840"/>
              </a:lnSpc>
            </a:pPr>
            <a:r>
              <a:rPr lang="en-CA" sz="1356">
                <a:solidFill>
                  <a:srgbClr val="000000"/>
                </a:solidFill>
                <a:latin typeface="Wingdings"/>
                <a:cs typeface="Wingdings"/>
              </a:rPr>
              <a:t></a:t>
            </a:r>
            <a:r>
              <a:rPr lang="en-CA" sz="1356">
                <a:solidFill>
                  <a:srgbClr val="000000"/>
                </a:solidFill>
                <a:cs typeface="Arial"/>
              </a:rPr>
              <a:t> reduce side-effects of medication</a:t>
            </a:r>
          </a:p>
          <a:p>
            <a:pPr>
              <a:lnSpc>
                <a:spcPts val="1840"/>
              </a:lnSpc>
            </a:pPr>
            <a:endParaRPr>
              <a:solidFill>
                <a:prstClr val="black"/>
              </a:solidFill>
              <a:latin typeface="Calibri"/>
            </a:endParaRPr>
          </a:p>
        </p:txBody>
      </p:sp>
      <p:sp>
        <p:nvSpPr>
          <p:cNvPr id="29" name="TextBox 29"/>
          <p:cNvSpPr txBox="1"/>
          <p:nvPr/>
        </p:nvSpPr>
        <p:spPr>
          <a:xfrm>
            <a:off x="1344803" y="6277844"/>
            <a:ext cx="1510093" cy="359073"/>
          </a:xfrm>
          <a:prstGeom prst="rect">
            <a:avLst/>
          </a:prstGeom>
          <a:noFill/>
        </p:spPr>
        <p:txBody>
          <a:bodyPr vert="horz" wrap="none" lIns="0" tIns="0" rIns="0" bIns="0" rtlCol="0">
            <a:spAutoFit/>
          </a:bodyPr>
          <a:lstStyle/>
          <a:p>
            <a:pPr>
              <a:lnSpc>
                <a:spcPts val="1380"/>
              </a:lnSpc>
            </a:pPr>
            <a:r>
              <a:rPr lang="en-CA" sz="1200">
                <a:solidFill>
                  <a:srgbClr val="000000"/>
                </a:solidFill>
                <a:latin typeface="Times New Roman"/>
                <a:cs typeface="Times New Roman"/>
              </a:rPr>
              <a:t>IF-PEP Child Workbook</a:t>
            </a:r>
          </a:p>
          <a:p>
            <a:pPr>
              <a:lnSpc>
                <a:spcPts val="1380"/>
              </a:lnSpc>
            </a:pPr>
            <a:endParaRPr>
              <a:solidFill>
                <a:prstClr val="black"/>
              </a:solidFill>
              <a:latin typeface="Calibri"/>
            </a:endParaRPr>
          </a:p>
        </p:txBody>
      </p:sp>
      <p:sp>
        <p:nvSpPr>
          <p:cNvPr id="30" name="TextBox 30"/>
          <p:cNvSpPr txBox="1"/>
          <p:nvPr/>
        </p:nvSpPr>
        <p:spPr>
          <a:xfrm>
            <a:off x="4482353" y="6277844"/>
            <a:ext cx="153888" cy="359073"/>
          </a:xfrm>
          <a:prstGeom prst="rect">
            <a:avLst/>
          </a:prstGeom>
          <a:noFill/>
        </p:spPr>
        <p:txBody>
          <a:bodyPr vert="horz" wrap="none" lIns="0" tIns="0" rIns="0" bIns="0" rtlCol="0">
            <a:spAutoFit/>
          </a:bodyPr>
          <a:lstStyle/>
          <a:p>
            <a:pPr>
              <a:lnSpc>
                <a:spcPts val="1380"/>
              </a:lnSpc>
            </a:pPr>
            <a:r>
              <a:rPr lang="en-CA" sz="1200">
                <a:solidFill>
                  <a:srgbClr val="000000"/>
                </a:solidFill>
                <a:latin typeface="Times New Roman"/>
                <a:cs typeface="Times New Roman"/>
              </a:rPr>
              <a:t>39</a:t>
            </a:r>
          </a:p>
          <a:p>
            <a:pPr>
              <a:lnSpc>
                <a:spcPts val="1380"/>
              </a:lnSpc>
            </a:pPr>
            <a:endParaRPr>
              <a:solidFill>
                <a:prstClr val="black"/>
              </a:solidFill>
              <a:latin typeface="Calibri"/>
            </a:endParaRPr>
          </a:p>
        </p:txBody>
      </p:sp>
    </p:spTree>
    <p:extLst>
      <p:ext uri="{BB962C8B-B14F-4D97-AF65-F5344CB8AC3E}">
        <p14:creationId xmlns:p14="http://schemas.microsoft.com/office/powerpoint/2010/main" val="3956978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82600" y="565321"/>
            <a:ext cx="8199494" cy="321469"/>
          </a:xfrm>
        </p:spPr>
        <p:txBody>
          <a:bodyPr/>
          <a:lstStyle/>
          <a:p>
            <a:r>
              <a:rPr lang="en-US" dirty="0" err="1"/>
              <a:t>Milman</a:t>
            </a:r>
            <a:r>
              <a:rPr lang="en-US" dirty="0"/>
              <a:t> et al, Pediatrics, 2005; Owens et al, Pediatrics, 2014; Zhang, Education and Information Technologies, 2017; Wong et al, J </a:t>
            </a:r>
            <a:r>
              <a:rPr lang="en-US" dirty="0" err="1"/>
              <a:t>Psychiatr</a:t>
            </a:r>
            <a:r>
              <a:rPr lang="en-US" dirty="0"/>
              <a:t> Res, 2016; </a:t>
            </a:r>
            <a:r>
              <a:rPr lang="en-US" dirty="0" err="1"/>
              <a:t>Chennaoui</a:t>
            </a:r>
            <a:r>
              <a:rPr lang="en-US" dirty="0"/>
              <a:t>, Sleep Med Review, 2015</a:t>
            </a:r>
          </a:p>
          <a:p>
            <a:endParaRPr lang="en-US" dirty="0"/>
          </a:p>
        </p:txBody>
      </p:sp>
      <p:sp>
        <p:nvSpPr>
          <p:cNvPr id="3" name="Content Placeholder 2"/>
          <p:cNvSpPr>
            <a:spLocks noGrp="1"/>
          </p:cNvSpPr>
          <p:nvPr>
            <p:ph sz="quarter" idx="10"/>
          </p:nvPr>
        </p:nvSpPr>
        <p:spPr>
          <a:xfrm>
            <a:off x="37213" y="1555961"/>
            <a:ext cx="9053623" cy="4219415"/>
          </a:xfrm>
        </p:spPr>
        <p:txBody>
          <a:bodyPr/>
          <a:lstStyle/>
          <a:p>
            <a:r>
              <a:rPr lang="en-US" sz="2800" dirty="0"/>
              <a:t>↓ sleep in adolescents </a:t>
            </a:r>
            <a:r>
              <a:rPr lang="en-US" sz="2800" dirty="0">
                <a:sym typeface="Wingdings" panose="05000000000000000000" pitchFamily="2" charset="2"/>
              </a:rPr>
              <a:t> </a:t>
            </a:r>
            <a:endParaRPr lang="en-US" sz="2800" dirty="0"/>
          </a:p>
          <a:p>
            <a:pPr marL="742950" lvl="1" indent="-285750">
              <a:buFont typeface="Wingdings" panose="05000000000000000000" pitchFamily="2" charset="2"/>
              <a:buChar char="§"/>
            </a:pPr>
            <a:r>
              <a:rPr lang="en-US" sz="2800" dirty="0"/>
              <a:t>↓ academic success, physical health, psychological health (depression, suicidal risk-even when controlling for substance use, mood, and anxiety disorders), safety (driving)</a:t>
            </a:r>
          </a:p>
          <a:p>
            <a:pPr marL="742950" lvl="1" indent="-285750">
              <a:buFont typeface="Wingdings" panose="05000000000000000000" pitchFamily="2" charset="2"/>
              <a:buChar char="§"/>
            </a:pPr>
            <a:r>
              <a:rPr lang="en-US" sz="2800" dirty="0"/>
              <a:t>↑ obesity </a:t>
            </a:r>
          </a:p>
          <a:p>
            <a:pPr marL="285750" indent="-285750">
              <a:buFont typeface="Wingdings" panose="05000000000000000000" pitchFamily="2" charset="2"/>
              <a:buChar char="§"/>
            </a:pPr>
            <a:r>
              <a:rPr lang="en-US" sz="2800" dirty="0"/>
              <a:t>4 out of 5 high school students get &lt; 8 hours of sleep/night</a:t>
            </a:r>
          </a:p>
          <a:p>
            <a:pPr marL="285750" indent="-285750">
              <a:buFont typeface="Arial" panose="020B0604020202020204" pitchFamily="34" charset="0"/>
              <a:buChar char="•"/>
            </a:pPr>
            <a:r>
              <a:rPr lang="en-US" sz="2800" dirty="0"/>
              <a:t>Subjective and objective sleep matter</a:t>
            </a:r>
          </a:p>
          <a:p>
            <a:pPr marL="285750" indent="-285750">
              <a:buFont typeface="Arial" panose="020B0604020202020204" pitchFamily="34" charset="0"/>
              <a:buChar char="•"/>
            </a:pPr>
            <a:r>
              <a:rPr lang="en-US" sz="2800" dirty="0"/>
              <a:t>Sleep, exercise, and health status </a:t>
            </a:r>
            <a:br>
              <a:rPr lang="en-US" sz="2800" dirty="0"/>
            </a:br>
            <a:r>
              <a:rPr lang="en-US" sz="2800" dirty="0"/>
              <a:t>(inflammatory markers) are all </a:t>
            </a:r>
            <a:br>
              <a:rPr lang="en-US" sz="2800" dirty="0"/>
            </a:br>
            <a:r>
              <a:rPr lang="en-US" sz="2800" dirty="0"/>
              <a:t>related</a:t>
            </a:r>
          </a:p>
          <a:p>
            <a:pPr marL="285750" indent="-285750">
              <a:buFont typeface="Wingdings" panose="05000000000000000000" pitchFamily="2" charset="2"/>
              <a:buChar char="§"/>
            </a:pPr>
            <a:endParaRPr lang="en-US" sz="2800" dirty="0"/>
          </a:p>
          <a:p>
            <a:pPr marL="285750" indent="-285750">
              <a:buFont typeface="Wingdings" panose="05000000000000000000" pitchFamily="2" charset="2"/>
              <a:buChar char="§"/>
            </a:pPr>
            <a:endParaRPr lang="en-US" sz="2800" dirty="0"/>
          </a:p>
        </p:txBody>
      </p:sp>
      <p:sp>
        <p:nvSpPr>
          <p:cNvPr id="5" name="Title 4"/>
          <p:cNvSpPr>
            <a:spLocks noGrp="1"/>
          </p:cNvSpPr>
          <p:nvPr>
            <p:ph type="title"/>
          </p:nvPr>
        </p:nvSpPr>
        <p:spPr>
          <a:xfrm>
            <a:off x="37214" y="61687"/>
            <a:ext cx="9106786" cy="412021"/>
          </a:xfrm>
          <a:prstGeom prst="rect">
            <a:avLst/>
          </a:prstGeom>
        </p:spPr>
        <p:txBody>
          <a:bodyPr/>
          <a:lstStyle/>
          <a:p>
            <a:pPr algn="ctr"/>
            <a:r>
              <a:rPr lang="en-US" sz="3600" dirty="0"/>
              <a:t>Sleep in Adolescence</a:t>
            </a:r>
          </a:p>
        </p:txBody>
      </p:sp>
      <p:sp>
        <p:nvSpPr>
          <p:cNvPr id="4" name="Slide Number Placeholder 5"/>
          <p:cNvSpPr>
            <a:spLocks noGrp="1"/>
          </p:cNvSpPr>
          <p:nvPr>
            <p:ph type="sldNum" sz="quarter" idx="4294967295"/>
          </p:nvPr>
        </p:nvSpPr>
        <p:spPr>
          <a:xfrm>
            <a:off x="0" y="6583363"/>
            <a:ext cx="482600" cy="233362"/>
          </a:xfrm>
          <a:prstGeom prst="rect">
            <a:avLst/>
          </a:prstGeom>
        </p:spPr>
        <p:txBody>
          <a:bodyPr/>
          <a:lstStyle>
            <a:lvl1pPr algn="r">
              <a:defRPr sz="800">
                <a:solidFill>
                  <a:srgbClr val="666666"/>
                </a:solidFill>
              </a:defRPr>
            </a:lvl1pPr>
          </a:lstStyle>
          <a:p>
            <a:fld id="{7E993FB2-EC5E-684F-95B2-25F06CCD4945}" type="slidenum">
              <a:rPr lang="en-US" smtClean="0"/>
              <a:pPr/>
              <a:t>67</a:t>
            </a:fld>
            <a:r>
              <a:rPr lang="en-US" dirty="0">
                <a:solidFill>
                  <a:schemeClr val="accent1"/>
                </a:solidFill>
              </a:rPr>
              <a:t>  |</a:t>
            </a:r>
          </a:p>
        </p:txBody>
      </p:sp>
      <p:pic>
        <p:nvPicPr>
          <p:cNvPr id="11" name="Picture 2" descr="L:\Share2\COM\ChildMoodLab\Students\SM, Depression, Anxiety Lit Search\Graphics\adorable-animal-beautiful-5732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3001" y="4759325"/>
            <a:ext cx="2707835"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300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ctr"/>
            <a:r>
              <a:rPr lang="en-US" dirty="0"/>
              <a:t>Owens et al, Pediatrics, 2014</a:t>
            </a:r>
          </a:p>
        </p:txBody>
      </p:sp>
      <p:sp>
        <p:nvSpPr>
          <p:cNvPr id="3" name="Content Placeholder 2"/>
          <p:cNvSpPr>
            <a:spLocks noGrp="1"/>
          </p:cNvSpPr>
          <p:nvPr>
            <p:ph sz="quarter" idx="10"/>
          </p:nvPr>
        </p:nvSpPr>
        <p:spPr>
          <a:xfrm>
            <a:off x="116958" y="1729841"/>
            <a:ext cx="8979194" cy="4135911"/>
          </a:xfrm>
        </p:spPr>
        <p:txBody>
          <a:bodyPr/>
          <a:lstStyle/>
          <a:p>
            <a:pPr marL="285750" indent="-285750">
              <a:buFont typeface="Wingdings" panose="05000000000000000000" pitchFamily="2" charset="2"/>
              <a:buChar char="§"/>
            </a:pPr>
            <a:r>
              <a:rPr lang="en-US" sz="2800" dirty="0"/>
              <a:t>Electronic media*</a:t>
            </a:r>
          </a:p>
          <a:p>
            <a:pPr marL="285750" indent="-285750">
              <a:buFont typeface="Wingdings" panose="05000000000000000000" pitchFamily="2" charset="2"/>
              <a:buChar char="§"/>
            </a:pPr>
            <a:r>
              <a:rPr lang="en-US" sz="2800" dirty="0"/>
              <a:t>School start times</a:t>
            </a:r>
          </a:p>
          <a:p>
            <a:pPr marL="285750" indent="-285750">
              <a:buFont typeface="Wingdings" panose="05000000000000000000" pitchFamily="2" charset="2"/>
              <a:buChar char="§"/>
            </a:pPr>
            <a:r>
              <a:rPr lang="en-US" sz="2800" dirty="0"/>
              <a:t>Caffeine</a:t>
            </a:r>
          </a:p>
          <a:p>
            <a:pPr marL="285750" indent="-285750">
              <a:buFont typeface="Arial" panose="020B0604020202020204" pitchFamily="34" charset="0"/>
              <a:buChar char="•"/>
            </a:pPr>
            <a:r>
              <a:rPr lang="en-US" sz="2800" dirty="0"/>
              <a:t>Parental influence</a:t>
            </a:r>
          </a:p>
          <a:p>
            <a:pPr marL="285750" indent="-285750">
              <a:buFont typeface="Arial" panose="020B0604020202020204" pitchFamily="34" charset="0"/>
              <a:buChar char="•"/>
            </a:pPr>
            <a:r>
              <a:rPr lang="en-US" sz="2800" dirty="0"/>
              <a:t>Employment</a:t>
            </a:r>
          </a:p>
          <a:p>
            <a:pPr marL="285750" indent="-285750">
              <a:buFont typeface="Arial" panose="020B0604020202020204" pitchFamily="34" charset="0"/>
              <a:buChar char="•"/>
            </a:pPr>
            <a:r>
              <a:rPr lang="en-US" sz="2800" dirty="0"/>
              <a:t>Extracurricular activities</a:t>
            </a:r>
          </a:p>
          <a:p>
            <a:pPr marL="285750" indent="-285750">
              <a:buFont typeface="Arial" panose="020B0604020202020204" pitchFamily="34" charset="0"/>
              <a:buChar char="•"/>
            </a:pPr>
            <a:r>
              <a:rPr lang="en-US" sz="2800" dirty="0"/>
              <a:t>Insomnia/circadian rhythm disorders</a:t>
            </a:r>
          </a:p>
          <a:p>
            <a:pPr marL="285750" indent="-285750">
              <a:buFont typeface="Arial" panose="020B0604020202020204" pitchFamily="34" charset="0"/>
              <a:buChar char="•"/>
            </a:pPr>
            <a:r>
              <a:rPr lang="en-US" sz="2800" dirty="0"/>
              <a:t>Sleep disordered breathing</a:t>
            </a:r>
          </a:p>
          <a:p>
            <a:r>
              <a:rPr lang="en-US" sz="2800" dirty="0"/>
              <a:t>*Not sleeping if using AND blue light inhibits melatonin production, impairing sleep onset</a:t>
            </a:r>
          </a:p>
          <a:p>
            <a:endParaRPr lang="en-US" dirty="0"/>
          </a:p>
        </p:txBody>
      </p:sp>
      <p:sp>
        <p:nvSpPr>
          <p:cNvPr id="4" name="Title 3"/>
          <p:cNvSpPr>
            <a:spLocks noGrp="1"/>
          </p:cNvSpPr>
          <p:nvPr>
            <p:ph type="title"/>
          </p:nvPr>
        </p:nvSpPr>
        <p:spPr>
          <a:xfrm>
            <a:off x="42529" y="517934"/>
            <a:ext cx="9053623" cy="412021"/>
          </a:xfrm>
        </p:spPr>
        <p:txBody>
          <a:bodyPr/>
          <a:lstStyle/>
          <a:p>
            <a:pPr algn="ctr"/>
            <a:r>
              <a:rPr lang="en-US" sz="3600" dirty="0"/>
              <a:t>Causes of Decreased Sleep</a:t>
            </a:r>
          </a:p>
        </p:txBody>
      </p:sp>
      <p:pic>
        <p:nvPicPr>
          <p:cNvPr id="5" name="Picture 2" descr="L:\Share2\COM\ChildMoodLab\Students\SM, Depression, Anxiety Lit Search\Graphics\bear-business-computer-4614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4229" y="1584443"/>
            <a:ext cx="3894451" cy="259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435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43540" y="677218"/>
            <a:ext cx="9096153" cy="4135911"/>
          </a:xfrm>
        </p:spPr>
        <p:txBody>
          <a:bodyPr/>
          <a:lstStyle/>
          <a:p>
            <a:r>
              <a:rPr lang="en-US" dirty="0"/>
              <a:t>Keep a consistent sleep schedule. </a:t>
            </a:r>
          </a:p>
          <a:p>
            <a:r>
              <a:rPr lang="en-US" dirty="0"/>
              <a:t>Set a bedtime that is early enough for you to get at least 7 hours of sleep.</a:t>
            </a:r>
          </a:p>
          <a:p>
            <a:r>
              <a:rPr lang="en-US" dirty="0"/>
              <a:t>Don’t go to bed unless you are sleepy. </a:t>
            </a:r>
          </a:p>
          <a:p>
            <a:r>
              <a:rPr lang="en-US" dirty="0"/>
              <a:t>If you don’t fall asleep after 20 minutes, get out of bed. </a:t>
            </a:r>
          </a:p>
          <a:p>
            <a:r>
              <a:rPr lang="en-US" dirty="0"/>
              <a:t>Establish a relaxing bedtime routine. </a:t>
            </a:r>
          </a:p>
          <a:p>
            <a:r>
              <a:rPr lang="en-US" dirty="0"/>
              <a:t>Use your bed only for sleep (and sex). </a:t>
            </a:r>
          </a:p>
          <a:p>
            <a:r>
              <a:rPr lang="en-US" dirty="0"/>
              <a:t>Make your bedroom quiet and relaxing. </a:t>
            </a:r>
          </a:p>
          <a:p>
            <a:r>
              <a:rPr lang="en-US" dirty="0"/>
              <a:t>Keep the room at a comfortable, cool temperature. </a:t>
            </a:r>
          </a:p>
          <a:p>
            <a:r>
              <a:rPr lang="en-US" dirty="0"/>
              <a:t>Limit exposure to bright light in the evenings.</a:t>
            </a:r>
          </a:p>
          <a:p>
            <a:r>
              <a:rPr lang="en-US" b="1" i="1" u="sng" dirty="0"/>
              <a:t>Turn off electronic devices at least 30 minutes before bedtime.</a:t>
            </a:r>
          </a:p>
          <a:p>
            <a:r>
              <a:rPr lang="en-US" dirty="0"/>
              <a:t>Don’t eat a large meal before bedtime. If hungry at night, eat a light, healthy snack. </a:t>
            </a:r>
          </a:p>
          <a:p>
            <a:r>
              <a:rPr lang="en-US" dirty="0"/>
              <a:t>Exercise regularly and maintain a healthy diet. </a:t>
            </a:r>
          </a:p>
          <a:p>
            <a:r>
              <a:rPr lang="en-US" dirty="0"/>
              <a:t>Avoid consuming caffeine in the late afternoon or evening. </a:t>
            </a:r>
          </a:p>
          <a:p>
            <a:r>
              <a:rPr lang="en-US" dirty="0"/>
              <a:t>Avoid consuming alcohol before bedtime. </a:t>
            </a:r>
          </a:p>
          <a:p>
            <a:r>
              <a:rPr lang="en-US" dirty="0"/>
              <a:t>Reduce fluid intake before bedtime.</a:t>
            </a:r>
          </a:p>
          <a:p>
            <a:endParaRPr lang="en-US" dirty="0"/>
          </a:p>
        </p:txBody>
      </p:sp>
      <p:sp>
        <p:nvSpPr>
          <p:cNvPr id="4" name="Title 3"/>
          <p:cNvSpPr>
            <a:spLocks noGrp="1"/>
          </p:cNvSpPr>
          <p:nvPr>
            <p:ph type="title"/>
          </p:nvPr>
        </p:nvSpPr>
        <p:spPr>
          <a:xfrm>
            <a:off x="315251" y="161743"/>
            <a:ext cx="8192676" cy="412021"/>
          </a:xfrm>
        </p:spPr>
        <p:txBody>
          <a:bodyPr/>
          <a:lstStyle/>
          <a:p>
            <a:pPr algn="ctr"/>
            <a:r>
              <a:rPr lang="en-US" sz="3600" dirty="0"/>
              <a:t>Sleep Hygiene Strategies</a:t>
            </a:r>
          </a:p>
        </p:txBody>
      </p:sp>
    </p:spTree>
    <p:extLst>
      <p:ext uri="{BB962C8B-B14F-4D97-AF65-F5344CB8AC3E}">
        <p14:creationId xmlns:p14="http://schemas.microsoft.com/office/powerpoint/2010/main" val="3142036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ctr"/>
            <a:r>
              <a:rPr lang="en-US" dirty="0" err="1"/>
              <a:t>Motjabai</a:t>
            </a:r>
            <a:r>
              <a:rPr lang="en-US" dirty="0"/>
              <a:t> et al, Pediatrics, 2016</a:t>
            </a:r>
          </a:p>
        </p:txBody>
      </p:sp>
      <p:sp>
        <p:nvSpPr>
          <p:cNvPr id="3" name="Content Placeholder 2"/>
          <p:cNvSpPr>
            <a:spLocks noGrp="1"/>
          </p:cNvSpPr>
          <p:nvPr>
            <p:ph sz="quarter" idx="10"/>
          </p:nvPr>
        </p:nvSpPr>
        <p:spPr>
          <a:xfrm>
            <a:off x="21265" y="1523831"/>
            <a:ext cx="9170581" cy="4135911"/>
          </a:xfrm>
        </p:spPr>
        <p:txBody>
          <a:bodyPr/>
          <a:lstStyle/>
          <a:p>
            <a:r>
              <a:rPr lang="en-US" sz="2800" i="1" u="sng" dirty="0"/>
              <a:t>Adolescents	Young Adults</a:t>
            </a:r>
          </a:p>
          <a:p>
            <a:r>
              <a:rPr lang="en-US" sz="2800" b="1" dirty="0"/>
              <a:t>2005</a:t>
            </a:r>
            <a:r>
              <a:rPr lang="en-US" sz="2800" dirty="0"/>
              <a:t>: 8.7%			8.8%</a:t>
            </a:r>
          </a:p>
          <a:p>
            <a:r>
              <a:rPr lang="en-US" sz="2800" b="1" dirty="0"/>
              <a:t>2014</a:t>
            </a:r>
            <a:r>
              <a:rPr lang="en-US" sz="2800" dirty="0"/>
              <a:t>: 11.3% 		9.6%</a:t>
            </a:r>
          </a:p>
          <a:p>
            <a:pPr marL="457200" indent="-457200">
              <a:buFont typeface="Arial" panose="020B0604020202020204" pitchFamily="34" charset="0"/>
              <a:buChar char="•"/>
            </a:pPr>
            <a:r>
              <a:rPr lang="en-US" sz="2800" dirty="0"/>
              <a:t>Significant ↑ for 12-20 year olds, even after adjusting for substance use disorders and </a:t>
            </a:r>
            <a:r>
              <a:rPr lang="en-US" sz="2800" dirty="0" err="1"/>
              <a:t>sociodemographics</a:t>
            </a:r>
            <a:endParaRPr lang="en-US" sz="2800" dirty="0"/>
          </a:p>
          <a:p>
            <a:pPr marL="457200" indent="-457200">
              <a:buFont typeface="Arial" panose="020B0604020202020204" pitchFamily="34" charset="0"/>
              <a:buChar char="•"/>
            </a:pPr>
            <a:r>
              <a:rPr lang="en-US" sz="2800" dirty="0"/>
              <a:t>Mental health care contacts did not change overall</a:t>
            </a:r>
          </a:p>
          <a:p>
            <a:pPr marL="457200" indent="-457200">
              <a:buFont typeface="Arial" panose="020B0604020202020204" pitchFamily="34" charset="0"/>
              <a:buChar char="•"/>
            </a:pPr>
            <a:r>
              <a:rPr lang="en-US" sz="2800" dirty="0"/>
              <a:t>However, ↑ use of </a:t>
            </a:r>
          </a:p>
          <a:p>
            <a:pPr marL="914400" lvl="1" indent="-457200">
              <a:buFont typeface="Arial" panose="020B0604020202020204" pitchFamily="34" charset="0"/>
              <a:buChar char="•"/>
            </a:pPr>
            <a:r>
              <a:rPr lang="en-US" sz="2800" dirty="0"/>
              <a:t>specialty mental health providers (</a:t>
            </a:r>
            <a:r>
              <a:rPr lang="en-US" sz="2800" dirty="0" err="1"/>
              <a:t>Adol</a:t>
            </a:r>
            <a:r>
              <a:rPr lang="en-US" sz="2800" dirty="0"/>
              <a:t>, YA)</a:t>
            </a:r>
          </a:p>
          <a:p>
            <a:pPr marL="914400" lvl="1" indent="-457200">
              <a:buFont typeface="Arial" panose="020B0604020202020204" pitchFamily="34" charset="0"/>
              <a:buChar char="•"/>
            </a:pPr>
            <a:r>
              <a:rPr lang="en-US" sz="2800" dirty="0"/>
              <a:t>prescription medications (Adolescents)</a:t>
            </a:r>
          </a:p>
          <a:p>
            <a:pPr marL="914400" lvl="1" indent="-457200">
              <a:buFont typeface="Arial" panose="020B0604020202020204" pitchFamily="34" charset="0"/>
              <a:buChar char="•"/>
            </a:pPr>
            <a:r>
              <a:rPr lang="en-US" sz="2800" dirty="0"/>
              <a:t>inpatient hospitalizations (Adolescents) </a:t>
            </a:r>
          </a:p>
        </p:txBody>
      </p:sp>
      <p:sp>
        <p:nvSpPr>
          <p:cNvPr id="4" name="Title 3"/>
          <p:cNvSpPr>
            <a:spLocks noGrp="1"/>
          </p:cNvSpPr>
          <p:nvPr>
            <p:ph type="title"/>
          </p:nvPr>
        </p:nvSpPr>
        <p:spPr>
          <a:xfrm>
            <a:off x="66453" y="544837"/>
            <a:ext cx="9080204" cy="412021"/>
          </a:xfrm>
        </p:spPr>
        <p:txBody>
          <a:bodyPr/>
          <a:lstStyle/>
          <a:p>
            <a:pPr algn="ctr"/>
            <a:r>
              <a:rPr lang="en-US" sz="3200" dirty="0"/>
              <a:t>12-Month Prevalence of </a:t>
            </a:r>
            <a:br>
              <a:rPr lang="en-US" sz="3200" dirty="0"/>
            </a:br>
            <a:r>
              <a:rPr lang="en-US" sz="3200" dirty="0"/>
              <a:t>Major Depressive Episodes</a:t>
            </a:r>
          </a:p>
        </p:txBody>
      </p:sp>
    </p:spTree>
    <p:extLst>
      <p:ext uri="{BB962C8B-B14F-4D97-AF65-F5344CB8AC3E}">
        <p14:creationId xmlns:p14="http://schemas.microsoft.com/office/powerpoint/2010/main" val="1626201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6400" y="693522"/>
            <a:ext cx="8199494" cy="321469"/>
          </a:xfrm>
        </p:spPr>
        <p:txBody>
          <a:bodyPr/>
          <a:lstStyle/>
          <a:p>
            <a:r>
              <a:rPr lang="en-US" u="sng" dirty="0">
                <a:hlinkClick r:id="rId2" tooltip="Volume 116 "/>
              </a:rPr>
              <a:t>Khalid et al, 2016, British Journal of Nutrition, 116</a:t>
            </a:r>
            <a:r>
              <a:rPr lang="en-US" u="sng" dirty="0"/>
              <a:t>(</a:t>
            </a:r>
            <a:r>
              <a:rPr lang="en-US" u="sng" dirty="0">
                <a:hlinkClick r:id="rId3" tooltip="Issue 12 "/>
              </a:rPr>
              <a:t>12</a:t>
            </a:r>
            <a:r>
              <a:rPr lang="en-US" u="sng" dirty="0"/>
              <a:t>): 2097-2108</a:t>
            </a:r>
          </a:p>
          <a:p>
            <a:endParaRPr lang="en-US" dirty="0"/>
          </a:p>
        </p:txBody>
      </p:sp>
      <p:sp>
        <p:nvSpPr>
          <p:cNvPr id="3" name="Content Placeholder 2"/>
          <p:cNvSpPr>
            <a:spLocks noGrp="1"/>
          </p:cNvSpPr>
          <p:nvPr>
            <p:ph sz="quarter" idx="10"/>
          </p:nvPr>
        </p:nvSpPr>
        <p:spPr>
          <a:xfrm>
            <a:off x="54147" y="1549088"/>
            <a:ext cx="9144000" cy="4135911"/>
          </a:xfrm>
        </p:spPr>
        <p:txBody>
          <a:bodyPr/>
          <a:lstStyle/>
          <a:p>
            <a:pPr marL="285750" indent="-285750">
              <a:buFont typeface="Arial" panose="020B0604020202020204" pitchFamily="34" charset="0"/>
              <a:buChar char="•"/>
            </a:pPr>
            <a:r>
              <a:rPr lang="en-US" sz="2800" dirty="0"/>
              <a:t>Systematic review of 20 studies</a:t>
            </a:r>
          </a:p>
          <a:p>
            <a:pPr marL="285750" indent="-285750">
              <a:buFont typeface="Arial" panose="020B0604020202020204" pitchFamily="34" charset="0"/>
              <a:buChar char="•"/>
            </a:pPr>
            <a:r>
              <a:rPr lang="en-US" sz="2800" dirty="0"/>
              <a:t>overall support for</a:t>
            </a:r>
          </a:p>
          <a:p>
            <a:pPr marL="742950" lvl="1" indent="-285750">
              <a:buFont typeface="Arial" panose="020B0604020202020204" pitchFamily="34" charset="0"/>
              <a:buChar char="•"/>
            </a:pPr>
            <a:r>
              <a:rPr lang="en-US" sz="2800" dirty="0"/>
              <a:t>healthy dietary patterns and ↓depression and ↑ mental health</a:t>
            </a:r>
          </a:p>
          <a:p>
            <a:pPr marL="742950" lvl="1" indent="-285750">
              <a:buFont typeface="Arial" panose="020B0604020202020204" pitchFamily="34" charset="0"/>
              <a:buChar char="•"/>
            </a:pPr>
            <a:r>
              <a:rPr lang="en-US" sz="2800" dirty="0"/>
              <a:t>unhealthy diet and ↑ depression or ↓ mental health</a:t>
            </a:r>
          </a:p>
          <a:p>
            <a:pPr marL="285750" indent="-285750">
              <a:buFont typeface="Arial" panose="020B0604020202020204" pitchFamily="34" charset="0"/>
              <a:buChar char="•"/>
            </a:pPr>
            <a:r>
              <a:rPr lang="en-US" sz="2800" dirty="0"/>
              <a:t>Effect sizes were small</a:t>
            </a:r>
          </a:p>
          <a:p>
            <a:pPr marL="285750" indent="-285750">
              <a:buFont typeface="Arial" panose="020B0604020202020204" pitchFamily="34" charset="0"/>
              <a:buChar char="•"/>
            </a:pPr>
            <a:r>
              <a:rPr lang="en-US" sz="2800" dirty="0"/>
              <a:t>Future research should use more clearly</a:t>
            </a:r>
            <a:br>
              <a:rPr lang="en-US" sz="2800" dirty="0"/>
            </a:br>
            <a:r>
              <a:rPr lang="en-US" sz="2800" dirty="0"/>
              <a:t>defined constructs to define diet and </a:t>
            </a:r>
            <a:br>
              <a:rPr lang="en-US" sz="2800" dirty="0"/>
            </a:br>
            <a:r>
              <a:rPr lang="en-US" sz="2800" dirty="0"/>
              <a:t>include or control for important confounders</a:t>
            </a:r>
          </a:p>
          <a:p>
            <a:endParaRPr lang="en-US" dirty="0"/>
          </a:p>
        </p:txBody>
      </p:sp>
      <p:sp>
        <p:nvSpPr>
          <p:cNvPr id="4" name="Title 3"/>
          <p:cNvSpPr>
            <a:spLocks noGrp="1"/>
          </p:cNvSpPr>
          <p:nvPr>
            <p:ph type="title"/>
          </p:nvPr>
        </p:nvSpPr>
        <p:spPr>
          <a:xfrm>
            <a:off x="489186" y="209590"/>
            <a:ext cx="8192676" cy="412021"/>
          </a:xfrm>
        </p:spPr>
        <p:txBody>
          <a:bodyPr/>
          <a:lstStyle/>
          <a:p>
            <a:pPr algn="ctr"/>
            <a:r>
              <a:rPr lang="en-US" sz="3600" dirty="0"/>
              <a:t>Diet and Mental Health in Youth</a:t>
            </a:r>
          </a:p>
        </p:txBody>
      </p:sp>
      <p:pic>
        <p:nvPicPr>
          <p:cNvPr id="5" name="Picture 4"/>
          <p:cNvPicPr>
            <a:picLocks noChangeAspect="1"/>
          </p:cNvPicPr>
          <p:nvPr/>
        </p:nvPicPr>
        <p:blipFill>
          <a:blip r:embed="rId4"/>
          <a:stretch>
            <a:fillRect/>
          </a:stretch>
        </p:blipFill>
        <p:spPr>
          <a:xfrm>
            <a:off x="7302920" y="3834591"/>
            <a:ext cx="1750703" cy="3023409"/>
          </a:xfrm>
          <a:prstGeom prst="rect">
            <a:avLst/>
          </a:prstGeom>
        </p:spPr>
      </p:pic>
    </p:spTree>
    <p:extLst>
      <p:ext uri="{BB962C8B-B14F-4D97-AF65-F5344CB8AC3E}">
        <p14:creationId xmlns:p14="http://schemas.microsoft.com/office/powerpoint/2010/main" val="3219716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26400" y="693522"/>
            <a:ext cx="8199494" cy="321469"/>
          </a:xfrm>
        </p:spPr>
        <p:txBody>
          <a:bodyPr/>
          <a:lstStyle/>
          <a:p>
            <a:r>
              <a:rPr lang="en-US" u="sng" dirty="0" err="1"/>
              <a:t>Lassale</a:t>
            </a:r>
            <a:r>
              <a:rPr lang="en-US" u="sng" dirty="0"/>
              <a:t> et al, 2018, Molecular Psychiatry, on-line, 9-26-18</a:t>
            </a:r>
            <a:endParaRPr lang="en-US" dirty="0"/>
          </a:p>
        </p:txBody>
      </p:sp>
      <p:sp>
        <p:nvSpPr>
          <p:cNvPr id="3" name="Content Placeholder 2"/>
          <p:cNvSpPr>
            <a:spLocks noGrp="1"/>
          </p:cNvSpPr>
          <p:nvPr>
            <p:ph sz="quarter" idx="10"/>
          </p:nvPr>
        </p:nvSpPr>
        <p:spPr>
          <a:xfrm>
            <a:off x="54147" y="1549088"/>
            <a:ext cx="9144000" cy="4135911"/>
          </a:xfrm>
        </p:spPr>
        <p:txBody>
          <a:bodyPr/>
          <a:lstStyle/>
          <a:p>
            <a:pPr marL="285750" indent="-285750">
              <a:buFont typeface="Arial" panose="020B0604020202020204" pitchFamily="34" charset="0"/>
              <a:buChar char="•"/>
            </a:pPr>
            <a:r>
              <a:rPr lang="en-US" sz="2800" dirty="0"/>
              <a:t>Systematic review of 20 longitudinal and 21 cross-sectional studies</a:t>
            </a:r>
          </a:p>
          <a:p>
            <a:pPr marL="285750" indent="-285750">
              <a:buFont typeface="Arial" panose="020B0604020202020204" pitchFamily="34" charset="0"/>
              <a:buChar char="•"/>
            </a:pPr>
            <a:r>
              <a:rPr lang="en-US" sz="2800" dirty="0"/>
              <a:t>Mediterranean Diet: relative risk 0.67 (comparing highest to lowest adherence in 4 </a:t>
            </a:r>
            <a:r>
              <a:rPr lang="en-US" sz="2800" dirty="0" err="1"/>
              <a:t>long’l</a:t>
            </a:r>
            <a:r>
              <a:rPr lang="en-US" sz="2800" dirty="0"/>
              <a:t> studies) </a:t>
            </a:r>
          </a:p>
          <a:p>
            <a:pPr marL="285750" indent="-285750">
              <a:buFont typeface="Arial" panose="020B0604020202020204" pitchFamily="34" charset="0"/>
              <a:buChar char="•"/>
            </a:pPr>
            <a:r>
              <a:rPr lang="en-US" sz="2800" dirty="0"/>
              <a:t>Dietary Inflammatory Index RR=0.76 (4 </a:t>
            </a:r>
            <a:r>
              <a:rPr lang="en-US" sz="2800" dirty="0" err="1"/>
              <a:t>long’l</a:t>
            </a:r>
            <a:r>
              <a:rPr lang="en-US" sz="2800" dirty="0"/>
              <a:t> studies)</a:t>
            </a:r>
          </a:p>
          <a:p>
            <a:pPr marL="285750" indent="-285750">
              <a:buFont typeface="Arial" panose="020B0604020202020204" pitchFamily="34" charset="0"/>
              <a:buChar char="•"/>
            </a:pPr>
            <a:r>
              <a:rPr lang="en-US" sz="2800" dirty="0"/>
              <a:t>Healthy Eating Index RR=0.65 (fewer studies)</a:t>
            </a:r>
          </a:p>
          <a:p>
            <a:pPr marL="285750" indent="-285750">
              <a:buFont typeface="Arial" panose="020B0604020202020204" pitchFamily="34" charset="0"/>
              <a:buChar char="•"/>
            </a:pPr>
            <a:r>
              <a:rPr lang="en-US" sz="2800" dirty="0"/>
              <a:t>↑ anti-inflammatory and ↓ pro-inflammatory</a:t>
            </a:r>
            <a:br>
              <a:rPr lang="en-US" sz="2800" dirty="0"/>
            </a:br>
            <a:r>
              <a:rPr lang="en-US" sz="2800" dirty="0"/>
              <a:t>diet confers protection against depression</a:t>
            </a:r>
          </a:p>
          <a:p>
            <a:endParaRPr lang="en-US" dirty="0"/>
          </a:p>
        </p:txBody>
      </p:sp>
      <p:sp>
        <p:nvSpPr>
          <p:cNvPr id="4" name="Title 3"/>
          <p:cNvSpPr>
            <a:spLocks noGrp="1"/>
          </p:cNvSpPr>
          <p:nvPr>
            <p:ph type="title"/>
          </p:nvPr>
        </p:nvSpPr>
        <p:spPr>
          <a:xfrm>
            <a:off x="489186" y="209590"/>
            <a:ext cx="8192676" cy="412021"/>
          </a:xfrm>
        </p:spPr>
        <p:txBody>
          <a:bodyPr/>
          <a:lstStyle/>
          <a:p>
            <a:pPr algn="ctr"/>
            <a:r>
              <a:rPr lang="en-US" sz="3600" dirty="0"/>
              <a:t>Diet and Mental Health in Youth</a:t>
            </a:r>
          </a:p>
        </p:txBody>
      </p:sp>
      <p:pic>
        <p:nvPicPr>
          <p:cNvPr id="5" name="Picture 4"/>
          <p:cNvPicPr>
            <a:picLocks noChangeAspect="1"/>
          </p:cNvPicPr>
          <p:nvPr/>
        </p:nvPicPr>
        <p:blipFill>
          <a:blip r:embed="rId3"/>
          <a:stretch>
            <a:fillRect/>
          </a:stretch>
        </p:blipFill>
        <p:spPr>
          <a:xfrm>
            <a:off x="7302920" y="4365523"/>
            <a:ext cx="1750703" cy="2492477"/>
          </a:xfrm>
          <a:prstGeom prst="rect">
            <a:avLst/>
          </a:prstGeom>
        </p:spPr>
      </p:pic>
    </p:spTree>
    <p:extLst>
      <p:ext uri="{BB962C8B-B14F-4D97-AF65-F5344CB8AC3E}">
        <p14:creationId xmlns:p14="http://schemas.microsoft.com/office/powerpoint/2010/main" val="6546387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109075" cy="792162"/>
          </a:xfrm>
        </p:spPr>
        <p:txBody>
          <a:bodyPr/>
          <a:lstStyle/>
          <a:p>
            <a:r>
              <a:rPr lang="en-US" b="1" dirty="0"/>
              <a:t>Dietary recommendations for the prevention of depression </a:t>
            </a:r>
            <a:r>
              <a:rPr lang="en-US" sz="2800" i="1" dirty="0"/>
              <a:t>Opie…</a:t>
            </a:r>
            <a:r>
              <a:rPr lang="en-US" sz="2800" i="1" dirty="0" err="1"/>
              <a:t>Jacka</a:t>
            </a:r>
            <a:r>
              <a:rPr lang="en-US" sz="2800" i="1" dirty="0"/>
              <a:t>, </a:t>
            </a:r>
            <a:r>
              <a:rPr lang="it-IT" sz="2800" i="1" dirty="0"/>
              <a:t>Nutr Neurosci. 2017 Apr;20(3):161-171</a:t>
            </a:r>
            <a:br>
              <a:rPr lang="en-US" b="1" dirty="0"/>
            </a:br>
            <a:endParaRPr lang="en-US" dirty="0"/>
          </a:p>
        </p:txBody>
      </p:sp>
      <p:sp>
        <p:nvSpPr>
          <p:cNvPr id="3" name="Content Placeholder 2"/>
          <p:cNvSpPr>
            <a:spLocks noGrp="1"/>
          </p:cNvSpPr>
          <p:nvPr>
            <p:ph type="body" sz="quarter" idx="11"/>
          </p:nvPr>
        </p:nvSpPr>
        <p:spPr>
          <a:xfrm>
            <a:off x="34925" y="1250950"/>
            <a:ext cx="9032875" cy="4330700"/>
          </a:xfrm>
        </p:spPr>
        <p:txBody>
          <a:bodyPr/>
          <a:lstStyle/>
          <a:p>
            <a:pPr marL="0" indent="0">
              <a:buNone/>
            </a:pPr>
            <a:r>
              <a:rPr lang="en-US" dirty="0"/>
              <a:t>*Converging evidence from lab, population research, and clinical trials suggests dietary patterns/ factors may influence depression risk.</a:t>
            </a:r>
            <a:r>
              <a:rPr lang="en-US" dirty="0">
                <a:sym typeface="Wingdings" panose="05000000000000000000" pitchFamily="2" charset="2"/>
              </a:rPr>
              <a:t></a:t>
            </a:r>
            <a:r>
              <a:rPr lang="en-US" dirty="0"/>
              <a:t> 5 dietary recommendations: </a:t>
            </a:r>
          </a:p>
          <a:p>
            <a:pPr marL="514350" indent="-514350">
              <a:buAutoNum type="arabicParenR"/>
            </a:pPr>
            <a:r>
              <a:rPr lang="en-US" dirty="0"/>
              <a:t>follow 'traditional' dietary patterns, such as the Mediterranean, Norwegian, or Japanese diet;</a:t>
            </a:r>
          </a:p>
          <a:p>
            <a:pPr marL="514350" indent="-514350">
              <a:buAutoNum type="arabicParenR"/>
            </a:pPr>
            <a:r>
              <a:rPr lang="en-US" dirty="0"/>
              <a:t>increase consumption of fruits, vegetables, legumes, wholegrain cereals, nuts, and seeds; </a:t>
            </a:r>
          </a:p>
          <a:p>
            <a:pPr marL="514350" indent="-514350">
              <a:buAutoNum type="arabicParenR"/>
            </a:pPr>
            <a:r>
              <a:rPr lang="en-US" dirty="0"/>
              <a:t>include a high consumption of foods rich in omega-3 polyunsaturated fatty acids; </a:t>
            </a:r>
          </a:p>
          <a:p>
            <a:pPr marL="514350" indent="-514350">
              <a:buAutoNum type="arabicParenR"/>
            </a:pPr>
            <a:r>
              <a:rPr lang="en-US" dirty="0"/>
              <a:t>replace unhealthy foods with wholesome nutritious foods</a:t>
            </a:r>
          </a:p>
          <a:p>
            <a:pPr marL="514350" indent="-514350">
              <a:buAutoNum type="arabicParenR"/>
            </a:pPr>
            <a:r>
              <a:rPr lang="en-US" dirty="0"/>
              <a:t>limit intake of processed-foods, 'fast' foods, commercial bakery goods, and sweets.</a:t>
            </a:r>
            <a:br>
              <a:rPr lang="en-US" dirty="0"/>
            </a:br>
            <a:endParaRPr lang="en-US" dirty="0"/>
          </a:p>
        </p:txBody>
      </p:sp>
      <p:sp>
        <p:nvSpPr>
          <p:cNvPr id="4" name="Slide Number Placeholder 3"/>
          <p:cNvSpPr>
            <a:spLocks noGrp="1"/>
          </p:cNvSpPr>
          <p:nvPr>
            <p:ph type="sldNum" sz="quarter" idx="12"/>
          </p:nvPr>
        </p:nvSpPr>
        <p:spPr/>
        <p:txBody>
          <a:bodyPr/>
          <a:lstStyle/>
          <a:p>
            <a:fld id="{E3655499-DE96-4A88-B0AA-28CBABF391E8}" type="slidenum">
              <a:rPr/>
              <a:pPr/>
              <a:t>72</a:t>
            </a:fld>
            <a:endParaRPr/>
          </a:p>
        </p:txBody>
      </p:sp>
    </p:spTree>
    <p:extLst>
      <p:ext uri="{BB962C8B-B14F-4D97-AF65-F5344CB8AC3E}">
        <p14:creationId xmlns:p14="http://schemas.microsoft.com/office/powerpoint/2010/main" val="2206367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633" y="581314"/>
            <a:ext cx="9117419" cy="321469"/>
          </a:xfrm>
        </p:spPr>
        <p:txBody>
          <a:bodyPr/>
          <a:lstStyle/>
          <a:p>
            <a:r>
              <a:rPr lang="en-US" dirty="0"/>
              <a:t>Foster et al, Br J Sports Med, 2018; </a:t>
            </a:r>
            <a:r>
              <a:rPr lang="en-US" dirty="0" err="1"/>
              <a:t>Suetani</a:t>
            </a:r>
            <a:r>
              <a:rPr lang="en-US" dirty="0"/>
              <a:t> et al, J </a:t>
            </a:r>
            <a:r>
              <a:rPr lang="en-US" dirty="0" err="1"/>
              <a:t>Psychiatr</a:t>
            </a:r>
            <a:r>
              <a:rPr lang="en-US" dirty="0"/>
              <a:t> Res, 2017; </a:t>
            </a:r>
            <a:r>
              <a:rPr lang="en-US" dirty="0" err="1"/>
              <a:t>Radovic</a:t>
            </a:r>
            <a:r>
              <a:rPr lang="en-US" dirty="0"/>
              <a:t> et al, J </a:t>
            </a:r>
            <a:r>
              <a:rPr lang="en-US" dirty="0" err="1"/>
              <a:t>Paediatric</a:t>
            </a:r>
            <a:r>
              <a:rPr lang="en-US" dirty="0"/>
              <a:t> Child Health, 2017 </a:t>
            </a:r>
          </a:p>
        </p:txBody>
      </p:sp>
      <p:sp>
        <p:nvSpPr>
          <p:cNvPr id="3" name="Content Placeholder 2"/>
          <p:cNvSpPr>
            <a:spLocks noGrp="1"/>
          </p:cNvSpPr>
          <p:nvPr>
            <p:ph sz="quarter" idx="10"/>
          </p:nvPr>
        </p:nvSpPr>
        <p:spPr>
          <a:xfrm>
            <a:off x="42530" y="1729841"/>
            <a:ext cx="9016410" cy="4135911"/>
          </a:xfrm>
        </p:spPr>
        <p:txBody>
          <a:bodyPr/>
          <a:lstStyle/>
          <a:p>
            <a:pPr marL="457200" indent="-457200">
              <a:buFont typeface="Arial" panose="020B0604020202020204" pitchFamily="34" charset="0"/>
              <a:buChar char="•"/>
            </a:pPr>
            <a:r>
              <a:rPr lang="en-US" sz="2800" dirty="0"/>
              <a:t>Insufficient exercise is a global problem; the WHO has launched a Global Action Plan to ↑ physical activity</a:t>
            </a:r>
            <a:r>
              <a:rPr lang="en-US" sz="2800" dirty="0">
                <a:sym typeface="Wingdings" panose="05000000000000000000" pitchFamily="2" charset="2"/>
              </a:rPr>
              <a:t></a:t>
            </a:r>
            <a:r>
              <a:rPr lang="en-US" sz="2800" dirty="0"/>
              <a:t> ↓ non-communicable diseases worldwide</a:t>
            </a:r>
            <a:br>
              <a:rPr lang="en-US" sz="2800" dirty="0"/>
            </a:br>
            <a:endParaRPr lang="en-US" sz="2800" dirty="0"/>
          </a:p>
          <a:p>
            <a:pPr marL="457200" indent="-457200">
              <a:buFont typeface="Arial" panose="020B0604020202020204" pitchFamily="34" charset="0"/>
              <a:buChar char="•"/>
            </a:pPr>
            <a:r>
              <a:rPr lang="en-US" sz="2800" dirty="0"/>
              <a:t>Lack of physical activity at age 14 is associated with increased likelihood of affective disorders at age 21</a:t>
            </a:r>
            <a:br>
              <a:rPr lang="en-US" sz="2800" dirty="0"/>
            </a:br>
            <a:endParaRPr lang="en-US" sz="2800" dirty="0"/>
          </a:p>
          <a:p>
            <a:pPr marL="457200" indent="-457200">
              <a:buFont typeface="Arial" panose="020B0604020202020204" pitchFamily="34" charset="0"/>
              <a:buChar char="•"/>
            </a:pPr>
            <a:r>
              <a:rPr lang="en-US" sz="2800" dirty="0"/>
              <a:t>Exercise </a:t>
            </a:r>
            <a:r>
              <a:rPr lang="en-US" sz="2800" dirty="0">
                <a:sym typeface="Wingdings" panose="05000000000000000000" pitchFamily="2" charset="2"/>
              </a:rPr>
              <a:t></a:t>
            </a:r>
            <a:r>
              <a:rPr lang="en-US" sz="2800" dirty="0"/>
              <a:t>moderate reductions </a:t>
            </a:r>
            <a:br>
              <a:rPr lang="en-US" sz="2800" dirty="0"/>
            </a:br>
            <a:r>
              <a:rPr lang="en-US" sz="2800" dirty="0"/>
              <a:t>in depressive symptoms among </a:t>
            </a:r>
            <a:br>
              <a:rPr lang="en-US" sz="2800" dirty="0"/>
            </a:br>
            <a:r>
              <a:rPr lang="en-US" sz="2800" dirty="0"/>
              <a:t>adolescents with clinical levels </a:t>
            </a:r>
            <a:br>
              <a:rPr lang="en-US" sz="2800" dirty="0"/>
            </a:br>
            <a:r>
              <a:rPr lang="en-US" sz="2800" dirty="0"/>
              <a:t>of depression (meta-analysis)</a:t>
            </a:r>
          </a:p>
          <a:p>
            <a:endParaRPr lang="en-US" sz="2800" dirty="0"/>
          </a:p>
        </p:txBody>
      </p:sp>
      <p:sp>
        <p:nvSpPr>
          <p:cNvPr id="4" name="Title 3"/>
          <p:cNvSpPr>
            <a:spLocks noGrp="1"/>
          </p:cNvSpPr>
          <p:nvPr>
            <p:ph type="title"/>
          </p:nvPr>
        </p:nvSpPr>
        <p:spPr>
          <a:xfrm>
            <a:off x="-10633" y="169293"/>
            <a:ext cx="9154633" cy="412021"/>
          </a:xfrm>
        </p:spPr>
        <p:txBody>
          <a:bodyPr/>
          <a:lstStyle/>
          <a:p>
            <a:pPr algn="ctr"/>
            <a:r>
              <a:rPr lang="en-US" sz="3600" dirty="0"/>
              <a:t>Importance of Physical Activity</a:t>
            </a:r>
          </a:p>
        </p:txBody>
      </p:sp>
      <p:pic>
        <p:nvPicPr>
          <p:cNvPr id="2050" name="Picture 2" descr="L:\Share2\COM\ChildMoodLab\Students\SM, Depression, Anxiety Lit Search\Graphics\backlit-beach-children-9397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433" y="4625710"/>
            <a:ext cx="3146507" cy="235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4338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 y="956858"/>
            <a:ext cx="9096153" cy="321469"/>
          </a:xfrm>
        </p:spPr>
        <p:txBody>
          <a:bodyPr/>
          <a:lstStyle/>
          <a:p>
            <a:r>
              <a:rPr lang="en-US" dirty="0"/>
              <a:t>Mind-Body Therapies in Children and Youth. Pediatrics, 2016. 138(3); </a:t>
            </a:r>
            <a:r>
              <a:rPr lang="en-US" dirty="0" err="1"/>
              <a:t>Kallapiran</a:t>
            </a:r>
            <a:r>
              <a:rPr lang="en-US" dirty="0"/>
              <a:t> et al, Child and Adolescent Mental Health, 2015. 20(4): p. 182-194; Ong et al, Sleep, 2014. 37(9): p. 1553-63.</a:t>
            </a:r>
          </a:p>
          <a:p>
            <a:endParaRPr lang="en-US" dirty="0"/>
          </a:p>
        </p:txBody>
      </p:sp>
      <p:sp>
        <p:nvSpPr>
          <p:cNvPr id="4" name="Title 3"/>
          <p:cNvSpPr>
            <a:spLocks noGrp="1"/>
          </p:cNvSpPr>
          <p:nvPr>
            <p:ph type="title"/>
          </p:nvPr>
        </p:nvSpPr>
        <p:spPr/>
        <p:txBody>
          <a:bodyPr/>
          <a:lstStyle/>
          <a:p>
            <a:pPr algn="ctr"/>
            <a:r>
              <a:rPr lang="en-US" dirty="0"/>
              <a:t>Mindfulness/Meditation/Prayer</a:t>
            </a:r>
          </a:p>
        </p:txBody>
      </p:sp>
      <p:sp>
        <p:nvSpPr>
          <p:cNvPr id="5" name="Rectangle 1"/>
          <p:cNvSpPr>
            <a:spLocks noGrp="1" noChangeArrowheads="1"/>
          </p:cNvSpPr>
          <p:nvPr>
            <p:ph sz="quarter" idx="10"/>
          </p:nvPr>
        </p:nvSpPr>
        <p:spPr bwMode="auto">
          <a:xfrm>
            <a:off x="0" y="1812638"/>
            <a:ext cx="868868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Meditation</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mental health symptoms and ↑ coping and self-regulatory processes in youth</a:t>
            </a:r>
            <a:b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solidFill>
                  <a:schemeClr val="tx1"/>
                </a:solidFill>
                <a:latin typeface="Arial" panose="020B0604020202020204" pitchFamily="34" charset="0"/>
                <a:ea typeface="Calibri" panose="020F0502020204030204" pitchFamily="34" charset="0"/>
                <a:cs typeface="Arial" panose="020B0604020202020204" pitchFamily="34" charset="0"/>
              </a:rPr>
              <a:t>M</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eta-analysis of 11 studies with 1,454 participants:  mindfulness-based interventions</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symptoms of anxiety and depression in youth (need large, high-quality studies</a:t>
            </a:r>
            <a:b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Mindfulness meditation</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↓insomnia in adults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4258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693" y="723079"/>
            <a:ext cx="9109444" cy="321469"/>
          </a:xfrm>
        </p:spPr>
        <p:txBody>
          <a:bodyPr/>
          <a:lstStyle/>
          <a:p>
            <a:r>
              <a:rPr lang="en-US" dirty="0" err="1"/>
              <a:t>Bao</a:t>
            </a:r>
            <a:r>
              <a:rPr lang="en-US" dirty="0"/>
              <a:t> &amp; </a:t>
            </a:r>
            <a:r>
              <a:rPr lang="en-US" dirty="0" err="1"/>
              <a:t>Jin</a:t>
            </a:r>
            <a:r>
              <a:rPr lang="en-US" dirty="0"/>
              <a:t>, Int’l J </a:t>
            </a:r>
            <a:r>
              <a:rPr lang="en-US" dirty="0" err="1"/>
              <a:t>Psychol</a:t>
            </a:r>
            <a:r>
              <a:rPr lang="en-US" dirty="0"/>
              <a:t>, 2015. 50(2):101-105; Caldwell et al, Nat </a:t>
            </a:r>
            <a:r>
              <a:rPr lang="en-US" dirty="0" err="1"/>
              <a:t>Sci</a:t>
            </a:r>
            <a:r>
              <a:rPr lang="en-US" dirty="0"/>
              <a:t> Sleep, 2016, 8:305-314</a:t>
            </a:r>
          </a:p>
        </p:txBody>
      </p:sp>
      <p:sp>
        <p:nvSpPr>
          <p:cNvPr id="3" name="Content Placeholder 2"/>
          <p:cNvSpPr>
            <a:spLocks noGrp="1"/>
          </p:cNvSpPr>
          <p:nvPr>
            <p:ph sz="quarter" idx="10"/>
          </p:nvPr>
        </p:nvSpPr>
        <p:spPr>
          <a:xfrm>
            <a:off x="0" y="1729841"/>
            <a:ext cx="9074888" cy="4135911"/>
          </a:xfrm>
        </p:spPr>
        <p:txBody>
          <a:bodyPr/>
          <a:lstStyle/>
          <a:p>
            <a:pPr marL="457200" indent="-457200">
              <a:buFont typeface="Arial" panose="020B0604020202020204" pitchFamily="34" charset="0"/>
              <a:buChar char="•"/>
            </a:pPr>
            <a:r>
              <a:rPr lang="en-US" sz="2800" dirty="0"/>
              <a:t>160 13-16 yr olds, daily 1-hr </a:t>
            </a:r>
            <a:r>
              <a:rPr lang="en-US" sz="2800" dirty="0" err="1"/>
              <a:t>TaiChi</a:t>
            </a:r>
            <a:r>
              <a:rPr lang="en-US" sz="2800" dirty="0"/>
              <a:t> for 1 school yr</a:t>
            </a:r>
            <a:r>
              <a:rPr lang="en-US" sz="2800" dirty="0">
                <a:sym typeface="Wingdings" panose="05000000000000000000" pitchFamily="2" charset="2"/>
              </a:rPr>
              <a:t> ↑ self-esteem compared to gymnastics control group</a:t>
            </a:r>
          </a:p>
          <a:p>
            <a:pPr marL="457200" indent="-457200">
              <a:buFont typeface="Arial" panose="020B0604020202020204" pitchFamily="34" charset="0"/>
              <a:buChar char="•"/>
            </a:pPr>
            <a:r>
              <a:rPr lang="en-US" sz="2800" dirty="0"/>
              <a:t>75 young adults, twice-weekly for 10-wks TC class, TC taught via DVD, or a control group. TC</a:t>
            </a:r>
            <a:r>
              <a:rPr lang="en-US" sz="2800" dirty="0">
                <a:sym typeface="Wingdings" panose="05000000000000000000" pitchFamily="2" charset="2"/>
              </a:rPr>
              <a:t> ↑ </a:t>
            </a:r>
            <a:r>
              <a:rPr lang="en-US" sz="2800" dirty="0"/>
              <a:t>sleep and ↓ anxiety</a:t>
            </a:r>
            <a:endParaRPr lang="en-US" sz="2800" dirty="0">
              <a:sym typeface="Wingdings" panose="05000000000000000000" pitchFamily="2" charset="2"/>
            </a:endParaRPr>
          </a:p>
          <a:p>
            <a:pPr marL="457200" indent="-457200">
              <a:buFont typeface="Arial" panose="020B0604020202020204" pitchFamily="34" charset="0"/>
              <a:buChar char="•"/>
            </a:pPr>
            <a:endParaRPr lang="en-US" sz="2800" dirty="0"/>
          </a:p>
        </p:txBody>
      </p:sp>
      <p:sp>
        <p:nvSpPr>
          <p:cNvPr id="4" name="Title 3"/>
          <p:cNvSpPr>
            <a:spLocks noGrp="1"/>
          </p:cNvSpPr>
          <p:nvPr>
            <p:ph type="title"/>
          </p:nvPr>
        </p:nvSpPr>
        <p:spPr>
          <a:xfrm>
            <a:off x="130249" y="136404"/>
            <a:ext cx="9074888" cy="412021"/>
          </a:xfrm>
        </p:spPr>
        <p:txBody>
          <a:bodyPr/>
          <a:lstStyle/>
          <a:p>
            <a:pPr algn="ctr"/>
            <a:r>
              <a:rPr lang="en-US" sz="3200" dirty="0"/>
              <a:t>Mindful Movement (Yoga, Tai Chi, Pilates)</a:t>
            </a:r>
          </a:p>
        </p:txBody>
      </p:sp>
      <p:pic>
        <p:nvPicPr>
          <p:cNvPr id="3074" name="Picture 2" descr="C:\Users\kais25\Downloads\backlit-clouds-dawn-4153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2570" y="3898760"/>
            <a:ext cx="4438860" cy="295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5463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494503"/>
            <a:ext cx="8688680" cy="4371249"/>
          </a:xfrm>
        </p:spPr>
        <p:txBody>
          <a:bodyPr/>
          <a:lstStyle/>
          <a:p>
            <a:pPr marL="285750" indent="-285750">
              <a:buFont typeface="Arial" panose="020B0604020202020204" pitchFamily="34" charset="0"/>
              <a:buChar char="•"/>
            </a:pPr>
            <a:r>
              <a:rPr lang="en-US" sz="4000" b="1" i="1" u="sng" dirty="0"/>
              <a:t>Home</a:t>
            </a:r>
          </a:p>
          <a:p>
            <a:pPr marL="742950" lvl="1" indent="-285750">
              <a:buFont typeface="Arial" panose="020B0604020202020204" pitchFamily="34" charset="0"/>
              <a:buChar char="•"/>
            </a:pPr>
            <a:r>
              <a:rPr lang="en-US" sz="4000" dirty="0"/>
              <a:t>Family dinners</a:t>
            </a:r>
          </a:p>
          <a:p>
            <a:pPr marL="742950" lvl="1" indent="-285750">
              <a:buFont typeface="Arial" panose="020B0604020202020204" pitchFamily="34" charset="0"/>
              <a:buChar char="•"/>
            </a:pPr>
            <a:r>
              <a:rPr lang="en-US" sz="4000" dirty="0"/>
              <a:t>Maximize commuting time</a:t>
            </a:r>
          </a:p>
          <a:p>
            <a:pPr marL="285750" indent="-285750">
              <a:buFont typeface="Arial" panose="020B0604020202020204" pitchFamily="34" charset="0"/>
              <a:buChar char="•"/>
            </a:pPr>
            <a:r>
              <a:rPr lang="en-US" sz="4000" b="1" i="1" u="sng" dirty="0"/>
              <a:t>School/Work</a:t>
            </a:r>
          </a:p>
          <a:p>
            <a:pPr marL="742950" lvl="1" indent="-285750">
              <a:buFont typeface="Arial" panose="020B0604020202020204" pitchFamily="34" charset="0"/>
              <a:buChar char="•"/>
            </a:pPr>
            <a:r>
              <a:rPr lang="en-US" sz="4000" dirty="0"/>
              <a:t>Co-curricular activities</a:t>
            </a:r>
          </a:p>
          <a:p>
            <a:pPr marL="742950" lvl="1" indent="-285750">
              <a:buFont typeface="Arial" panose="020B0604020202020204" pitchFamily="34" charset="0"/>
              <a:buChar char="•"/>
            </a:pPr>
            <a:r>
              <a:rPr lang="en-US" sz="4000" dirty="0"/>
              <a:t>Volunteer activities</a:t>
            </a:r>
          </a:p>
          <a:p>
            <a:pPr marL="285750" indent="-285750">
              <a:buFont typeface="Arial" panose="020B0604020202020204" pitchFamily="34" charset="0"/>
              <a:buChar char="•"/>
            </a:pPr>
            <a:r>
              <a:rPr lang="en-US" sz="4000" b="1" i="1" u="sng" dirty="0"/>
              <a:t>Peers</a:t>
            </a:r>
          </a:p>
          <a:p>
            <a:pPr marL="742950" lvl="1" indent="-285750">
              <a:buFont typeface="Arial" panose="020B0604020202020204" pitchFamily="34" charset="0"/>
              <a:buChar char="•"/>
            </a:pPr>
            <a:r>
              <a:rPr lang="en-US" sz="4000" dirty="0"/>
              <a:t>Plan </a:t>
            </a:r>
            <a:r>
              <a:rPr lang="en-US" sz="4000" dirty="0" err="1"/>
              <a:t>FtF</a:t>
            </a:r>
            <a:r>
              <a:rPr lang="en-US" sz="4000" dirty="0"/>
              <a:t> activities</a:t>
            </a:r>
          </a:p>
          <a:p>
            <a:pPr marL="742950" lvl="1" indent="-285750">
              <a:buFont typeface="Arial" panose="020B0604020202020204" pitchFamily="34" charset="0"/>
              <a:buChar char="•"/>
            </a:pPr>
            <a:r>
              <a:rPr lang="en-US" sz="4000" dirty="0"/>
              <a:t>Phones off, friends on</a:t>
            </a:r>
          </a:p>
          <a:p>
            <a:pPr marL="742950" lvl="1" indent="-285750">
              <a:buFont typeface="Arial" panose="020B0604020202020204" pitchFamily="34" charset="0"/>
              <a:buChar char="•"/>
            </a:pPr>
            <a:endParaRPr lang="en-US" sz="4000" dirty="0"/>
          </a:p>
        </p:txBody>
      </p:sp>
      <p:sp>
        <p:nvSpPr>
          <p:cNvPr id="4" name="Title 3"/>
          <p:cNvSpPr>
            <a:spLocks noGrp="1"/>
          </p:cNvSpPr>
          <p:nvPr>
            <p:ph type="title"/>
          </p:nvPr>
        </p:nvSpPr>
        <p:spPr/>
        <p:txBody>
          <a:bodyPr/>
          <a:lstStyle/>
          <a:p>
            <a:pPr algn="ctr"/>
            <a:r>
              <a:rPr lang="en-US" sz="4400" dirty="0"/>
              <a:t>Increase Face-to-Face Time</a:t>
            </a:r>
          </a:p>
        </p:txBody>
      </p:sp>
    </p:spTree>
    <p:extLst>
      <p:ext uri="{BB962C8B-B14F-4D97-AF65-F5344CB8AC3E}">
        <p14:creationId xmlns:p14="http://schemas.microsoft.com/office/powerpoint/2010/main" val="1227005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729841"/>
            <a:ext cx="9144000" cy="4135911"/>
          </a:xfrm>
        </p:spPr>
        <p:txBody>
          <a:bodyPr/>
          <a:lstStyle/>
          <a:p>
            <a:pPr marL="457200" indent="-457200">
              <a:buFont typeface="Arial" panose="020B0604020202020204" pitchFamily="34" charset="0"/>
              <a:buChar char="•"/>
            </a:pPr>
            <a:r>
              <a:rPr lang="en-US" sz="2800" dirty="0"/>
              <a:t>Use good CBT principles</a:t>
            </a:r>
          </a:p>
          <a:p>
            <a:pPr marL="914400" lvl="1" indent="-457200">
              <a:buFont typeface="Arial" panose="020B0604020202020204" pitchFamily="34" charset="0"/>
              <a:buChar char="•"/>
            </a:pPr>
            <a:r>
              <a:rPr lang="en-US" sz="2800" dirty="0"/>
              <a:t>Increase self-awareness by monitoring</a:t>
            </a:r>
          </a:p>
          <a:p>
            <a:pPr marL="914400" lvl="1" indent="-457200">
              <a:buFont typeface="Arial" panose="020B0604020202020204" pitchFamily="34" charset="0"/>
              <a:buChar char="•"/>
            </a:pPr>
            <a:r>
              <a:rPr lang="en-US" sz="2800" dirty="0"/>
              <a:t>Use Socratic questioning to increase insight</a:t>
            </a:r>
          </a:p>
          <a:p>
            <a:pPr marL="914400" lvl="1" indent="-457200">
              <a:buFont typeface="Arial" panose="020B0604020202020204" pitchFamily="34" charset="0"/>
              <a:buChar char="•"/>
            </a:pPr>
            <a:r>
              <a:rPr lang="en-US" sz="2800" dirty="0"/>
              <a:t>Emphasize behavioral activation to increase </a:t>
            </a:r>
          </a:p>
          <a:p>
            <a:pPr marL="1600200" lvl="2" indent="-457200"/>
            <a:r>
              <a:rPr lang="en-US" sz="2800" dirty="0" err="1"/>
              <a:t>FtF</a:t>
            </a:r>
            <a:r>
              <a:rPr lang="en-US" sz="2800" dirty="0"/>
              <a:t> time</a:t>
            </a:r>
          </a:p>
          <a:p>
            <a:pPr marL="1600200" lvl="2" indent="-457200"/>
            <a:r>
              <a:rPr lang="en-US" sz="2800" dirty="0"/>
              <a:t>Exercise</a:t>
            </a:r>
          </a:p>
          <a:p>
            <a:pPr marL="1600200" lvl="2" indent="-457200"/>
            <a:r>
              <a:rPr lang="en-US" sz="2800" dirty="0"/>
              <a:t>Healthful meal planning</a:t>
            </a:r>
          </a:p>
          <a:p>
            <a:pPr marL="914400" lvl="1" indent="-457200">
              <a:buFont typeface="Arial" panose="020B0604020202020204" pitchFamily="34" charset="0"/>
              <a:buChar char="•"/>
            </a:pPr>
            <a:r>
              <a:rPr lang="en-US" sz="2800" dirty="0"/>
              <a:t>CBT-I as needed</a:t>
            </a:r>
          </a:p>
          <a:p>
            <a:pPr marL="914400" lvl="1" indent="-457200">
              <a:buFont typeface="Arial" panose="020B0604020202020204" pitchFamily="34" charset="0"/>
              <a:buChar char="•"/>
            </a:pPr>
            <a:endParaRPr lang="en-US" sz="2800" dirty="0"/>
          </a:p>
        </p:txBody>
      </p:sp>
      <p:sp>
        <p:nvSpPr>
          <p:cNvPr id="4" name="Title 3"/>
          <p:cNvSpPr>
            <a:spLocks noGrp="1"/>
          </p:cNvSpPr>
          <p:nvPr>
            <p:ph type="title"/>
          </p:nvPr>
        </p:nvSpPr>
        <p:spPr/>
        <p:txBody>
          <a:bodyPr/>
          <a:lstStyle/>
          <a:p>
            <a:pPr algn="ctr"/>
            <a:r>
              <a:rPr lang="en-US" sz="3600" dirty="0"/>
              <a:t>Therapeutic Recommendations</a:t>
            </a:r>
          </a:p>
        </p:txBody>
      </p:sp>
    </p:spTree>
    <p:extLst>
      <p:ext uri="{BB962C8B-B14F-4D97-AF65-F5344CB8AC3E}">
        <p14:creationId xmlns:p14="http://schemas.microsoft.com/office/powerpoint/2010/main" val="3404047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1898" y="723944"/>
            <a:ext cx="9144000" cy="4135911"/>
          </a:xfrm>
        </p:spPr>
        <p:txBody>
          <a:bodyPr/>
          <a:lstStyle/>
          <a:p>
            <a:pPr marL="285750" indent="-285750">
              <a:buFont typeface="Arial" panose="020B0604020202020204" pitchFamily="34" charset="0"/>
              <a:buChar char="•"/>
            </a:pPr>
            <a:r>
              <a:rPr lang="en-US" sz="2800" dirty="0"/>
              <a:t>Social media isn’t “good” or “bad”, it depends on how it </a:t>
            </a:r>
            <a:r>
              <a:rPr lang="en-US" sz="2800"/>
              <a:t>is used</a:t>
            </a:r>
            <a:endParaRPr lang="en-US" sz="2800" dirty="0"/>
          </a:p>
          <a:p>
            <a:pPr marL="285750" indent="-285750">
              <a:buFont typeface="Arial" panose="020B0604020202020204" pitchFamily="34" charset="0"/>
              <a:buChar char="•"/>
            </a:pPr>
            <a:r>
              <a:rPr lang="en-US" sz="2800" dirty="0"/>
              <a:t>Rates of anxiety/depression have risen dramatically, especially for girls</a:t>
            </a:r>
          </a:p>
          <a:p>
            <a:pPr marL="285750" indent="-285750">
              <a:buFont typeface="Arial" panose="020B0604020202020204" pitchFamily="34" charset="0"/>
              <a:buChar char="•"/>
            </a:pPr>
            <a:r>
              <a:rPr lang="en-US" sz="2800" dirty="0"/>
              <a:t>This rise coincides with increased smart phone use</a:t>
            </a:r>
          </a:p>
          <a:p>
            <a:pPr marL="285750" indent="-285750">
              <a:buFont typeface="Arial" panose="020B0604020202020204" pitchFamily="34" charset="0"/>
              <a:buChar char="•"/>
            </a:pPr>
            <a:r>
              <a:rPr lang="en-US" sz="2800" dirty="0"/>
              <a:t>Strategies to improve health include</a:t>
            </a:r>
          </a:p>
          <a:p>
            <a:pPr marL="742950" lvl="1" indent="-285750">
              <a:buFont typeface="Arial" panose="020B0604020202020204" pitchFamily="34" charset="0"/>
              <a:buChar char="•"/>
            </a:pPr>
            <a:r>
              <a:rPr lang="en-US" sz="2800" dirty="0"/>
              <a:t>Maintain face-to-face contact</a:t>
            </a:r>
          </a:p>
          <a:p>
            <a:pPr marL="742950" lvl="1" indent="-285750">
              <a:buFont typeface="Arial" panose="020B0604020202020204" pitchFamily="34" charset="0"/>
              <a:buChar char="•"/>
            </a:pPr>
            <a:r>
              <a:rPr lang="en-US" sz="2800" dirty="0"/>
              <a:t>Use social media to enhance social contacts, not to be the primary contact</a:t>
            </a:r>
          </a:p>
          <a:p>
            <a:pPr marL="742950" lvl="1" indent="-285750">
              <a:buFont typeface="Arial" panose="020B0604020202020204" pitchFamily="34" charset="0"/>
              <a:buChar char="•"/>
            </a:pPr>
            <a:r>
              <a:rPr lang="en-US" sz="2800" dirty="0"/>
              <a:t>Parents: monitor and discuss with your children</a:t>
            </a:r>
          </a:p>
          <a:p>
            <a:pPr marL="742950" lvl="1" indent="-285750">
              <a:buFont typeface="Arial" panose="020B0604020202020204" pitchFamily="34" charset="0"/>
              <a:buChar char="•"/>
            </a:pPr>
            <a:r>
              <a:rPr lang="en-US" sz="2800" dirty="0"/>
              <a:t>Maintain healthy habits</a:t>
            </a:r>
          </a:p>
          <a:p>
            <a:pPr marL="1428750" lvl="2" indent="-285750"/>
            <a:r>
              <a:rPr lang="en-US" sz="2800" dirty="0"/>
              <a:t>Sleep	*Eating</a:t>
            </a:r>
          </a:p>
          <a:p>
            <a:pPr marL="1428750" lvl="2" indent="-285750"/>
            <a:r>
              <a:rPr lang="en-US" sz="2800" dirty="0"/>
              <a:t>Exercise</a:t>
            </a:r>
          </a:p>
          <a:p>
            <a:pPr marL="1428750" lvl="2" indent="-285750"/>
            <a:r>
              <a:rPr lang="en-US" sz="2800" dirty="0"/>
              <a:t>Mindfulness/meditation/prayer</a:t>
            </a:r>
          </a:p>
        </p:txBody>
      </p:sp>
      <p:sp>
        <p:nvSpPr>
          <p:cNvPr id="4" name="Title 3"/>
          <p:cNvSpPr>
            <a:spLocks noGrp="1"/>
          </p:cNvSpPr>
          <p:nvPr>
            <p:ph type="title"/>
          </p:nvPr>
        </p:nvSpPr>
        <p:spPr>
          <a:xfrm>
            <a:off x="507560" y="311923"/>
            <a:ext cx="8192676" cy="412021"/>
          </a:xfrm>
        </p:spPr>
        <p:txBody>
          <a:bodyPr/>
          <a:lstStyle/>
          <a:p>
            <a:pPr algn="ctr"/>
            <a:r>
              <a:rPr lang="en-US" sz="4400" dirty="0"/>
              <a:t>Summary</a:t>
            </a:r>
          </a:p>
        </p:txBody>
      </p:sp>
    </p:spTree>
    <p:extLst>
      <p:ext uri="{BB962C8B-B14F-4D97-AF65-F5344CB8AC3E}">
        <p14:creationId xmlns:p14="http://schemas.microsoft.com/office/powerpoint/2010/main" val="727151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Questions?</a:t>
            </a:r>
          </a:p>
        </p:txBody>
      </p:sp>
    </p:spTree>
    <p:extLst>
      <p:ext uri="{BB962C8B-B14F-4D97-AF65-F5344CB8AC3E}">
        <p14:creationId xmlns:p14="http://schemas.microsoft.com/office/powerpoint/2010/main" val="141537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Share2\COM\ChildMoodLab\Students\SM, Depression, Anxiety Lit Search\Graphics\adult-alone-coffee-9800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655" y="3569110"/>
            <a:ext cx="2905345" cy="31894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1"/>
          <p:cNvSpPr>
            <a:spLocks noGrp="1"/>
          </p:cNvSpPr>
          <p:nvPr>
            <p:ph type="subTitle" idx="1"/>
          </p:nvPr>
        </p:nvSpPr>
        <p:spPr>
          <a:xfrm>
            <a:off x="2435" y="591185"/>
            <a:ext cx="9144000" cy="321469"/>
          </a:xfrm>
        </p:spPr>
        <p:txBody>
          <a:bodyPr/>
          <a:lstStyle/>
          <a:p>
            <a:r>
              <a:rPr lang="en-US" dirty="0"/>
              <a:t>Holt-</a:t>
            </a:r>
            <a:r>
              <a:rPr lang="en-US" dirty="0" err="1"/>
              <a:t>Lunstad</a:t>
            </a:r>
            <a:r>
              <a:rPr lang="en-US" dirty="0"/>
              <a:t> et al, PLOS, 2010; Rodriguez et al, Psychosomatic Med, 2008;  </a:t>
            </a:r>
            <a:r>
              <a:rPr lang="en-US" dirty="0" err="1"/>
              <a:t>Hinzey</a:t>
            </a:r>
            <a:r>
              <a:rPr lang="en-US" dirty="0"/>
              <a:t> et al, Breast Cancer Research, 2016; </a:t>
            </a:r>
            <a:r>
              <a:rPr lang="en-US" dirty="0" err="1"/>
              <a:t>Hostinar</a:t>
            </a:r>
            <a:r>
              <a:rPr lang="en-US" dirty="0"/>
              <a:t> et al, Psych Bull, 2014; </a:t>
            </a:r>
            <a:r>
              <a:rPr lang="en-US" dirty="0" err="1"/>
              <a:t>Klinenberg</a:t>
            </a:r>
            <a:r>
              <a:rPr lang="en-US" dirty="0"/>
              <a:t>, New York Times, 2018</a:t>
            </a:r>
          </a:p>
        </p:txBody>
      </p:sp>
      <p:sp>
        <p:nvSpPr>
          <p:cNvPr id="4" name="Title 3"/>
          <p:cNvSpPr>
            <a:spLocks noGrp="1"/>
          </p:cNvSpPr>
          <p:nvPr>
            <p:ph type="title"/>
          </p:nvPr>
        </p:nvSpPr>
        <p:spPr>
          <a:xfrm>
            <a:off x="474256" y="222659"/>
            <a:ext cx="8192676" cy="412021"/>
          </a:xfrm>
        </p:spPr>
        <p:txBody>
          <a:bodyPr/>
          <a:lstStyle/>
          <a:p>
            <a:pPr algn="ctr"/>
            <a:r>
              <a:rPr lang="en-US" sz="3200" dirty="0"/>
              <a:t>Loneliness in Adolescence</a:t>
            </a:r>
          </a:p>
        </p:txBody>
      </p:sp>
      <p:sp>
        <p:nvSpPr>
          <p:cNvPr id="6" name="Content Placeholder 3"/>
          <p:cNvSpPr txBox="1">
            <a:spLocks/>
          </p:cNvSpPr>
          <p:nvPr/>
        </p:nvSpPr>
        <p:spPr>
          <a:xfrm>
            <a:off x="50282" y="1415551"/>
            <a:ext cx="9040624" cy="4307117"/>
          </a:xfrm>
          <a:prstGeom prst="rect">
            <a:avLst/>
          </a:prstGeom>
        </p:spPr>
        <p:txBody>
          <a:bodyPr numCol="1"/>
          <a:lstStyle>
            <a:lvl1pPr marL="290513" indent="-290513" algn="l" rtl="0" eaLnBrk="0" fontAlgn="base" hangingPunct="0">
              <a:lnSpc>
                <a:spcPct val="85000"/>
              </a:lnSpc>
              <a:spcBef>
                <a:spcPts val="1200"/>
              </a:spcBef>
              <a:spcAft>
                <a:spcPct val="0"/>
              </a:spcAft>
              <a:buClr>
                <a:srgbClr val="B2B2B2"/>
              </a:buClr>
              <a:buFont typeface="Wingdings" pitchFamily="2" charset="2"/>
              <a:buChar char="§"/>
              <a:defRPr sz="2400" kern="1200">
                <a:solidFill>
                  <a:schemeClr val="tx2"/>
                </a:solidFill>
                <a:latin typeface="+mn-lt"/>
                <a:ea typeface="+mn-ea"/>
                <a:cs typeface="+mn-cs"/>
              </a:defRPr>
            </a:lvl1pPr>
            <a:lvl2pPr marL="742950" indent="-28575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2pPr>
            <a:lvl3pPr marL="1143000" indent="-228600" algn="l" rtl="0" eaLnBrk="0" fontAlgn="base" hangingPunct="0">
              <a:lnSpc>
                <a:spcPct val="85000"/>
              </a:lnSpc>
              <a:spcBef>
                <a:spcPts val="600"/>
              </a:spcBef>
              <a:spcAft>
                <a:spcPct val="0"/>
              </a:spcAft>
              <a:buClr>
                <a:srgbClr val="B2B2B2"/>
              </a:buClr>
              <a:buFont typeface="Wingdings" pitchFamily="2" charset="2"/>
              <a:buChar char="§"/>
              <a:defRPr sz="2200" kern="1200">
                <a:solidFill>
                  <a:schemeClr val="tx2"/>
                </a:solidFill>
                <a:latin typeface="+mn-lt"/>
                <a:ea typeface="+mn-ea"/>
                <a:cs typeface="+mn-cs"/>
              </a:defRPr>
            </a:lvl3pPr>
            <a:lvl4pPr marL="16002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4pPr>
            <a:lvl5pPr marL="2057400" indent="-228600" algn="l" rtl="0" eaLnBrk="0" fontAlgn="base" hangingPunct="0">
              <a:lnSpc>
                <a:spcPct val="85000"/>
              </a:lnSpc>
              <a:spcBef>
                <a:spcPct val="35000"/>
              </a:spcBef>
              <a:spcAft>
                <a:spcPct val="0"/>
              </a:spcAft>
              <a:buClr>
                <a:srgbClr val="B2B2B2"/>
              </a:buClr>
              <a:buFont typeface="Wingdings" pitchFamily="2" charset="2"/>
              <a:buChar char="§"/>
              <a:defRPr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Loneliness: “the magnitude of this effect is comparable to…smoking and it exceeds many well-known risk factors for mortality (e.g., obesity, physical inactivity).”</a:t>
            </a:r>
            <a:r>
              <a:rPr lang="en-US" sz="2800" baseline="30000" dirty="0"/>
              <a:t> </a:t>
            </a:r>
          </a:p>
          <a:p>
            <a:r>
              <a:rPr lang="en-US" sz="2800" dirty="0"/>
              <a:t>Social support affects a wide range of health conditions, including blood pressure </a:t>
            </a:r>
            <a:br>
              <a:rPr lang="en-US" sz="2800" dirty="0"/>
            </a:br>
            <a:r>
              <a:rPr lang="en-US" sz="2800" dirty="0"/>
              <a:t>and cardiovascular health</a:t>
            </a:r>
          </a:p>
          <a:p>
            <a:r>
              <a:rPr lang="en-US" sz="2800" dirty="0"/>
              <a:t>Social environment can change</a:t>
            </a:r>
            <a:br>
              <a:rPr lang="en-US" sz="2800" dirty="0"/>
            </a:br>
            <a:r>
              <a:rPr lang="en-US" sz="2800" dirty="0"/>
              <a:t>basic physiology</a:t>
            </a:r>
            <a:r>
              <a:rPr lang="en-US" sz="2800" dirty="0">
                <a:sym typeface="Wingdings" panose="05000000000000000000" pitchFamily="2" charset="2"/>
              </a:rPr>
              <a:t> ∆ physical health</a:t>
            </a:r>
          </a:p>
          <a:p>
            <a:r>
              <a:rPr lang="en-US" sz="2800" dirty="0"/>
              <a:t>little is known about stress-buffering </a:t>
            </a:r>
            <a:br>
              <a:rPr lang="en-US" sz="2800" dirty="0"/>
            </a:br>
            <a:r>
              <a:rPr lang="en-US" sz="2800" dirty="0"/>
              <a:t>effect of social support in teens</a:t>
            </a:r>
          </a:p>
          <a:p>
            <a:r>
              <a:rPr lang="en-US" sz="2800" b="1" i="1" dirty="0"/>
              <a:t>Loneliness is more prominent </a:t>
            </a:r>
            <a:br>
              <a:rPr lang="en-US" sz="2800" b="1" i="1" dirty="0"/>
            </a:br>
            <a:r>
              <a:rPr lang="en-US" sz="2800" b="1" i="1" dirty="0"/>
              <a:t>in younger generations </a:t>
            </a:r>
          </a:p>
        </p:txBody>
      </p:sp>
    </p:spTree>
    <p:extLst>
      <p:ext uri="{BB962C8B-B14F-4D97-AF65-F5344CB8AC3E}">
        <p14:creationId xmlns:p14="http://schemas.microsoft.com/office/powerpoint/2010/main" val="3186733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9113" y="3329608"/>
            <a:ext cx="8904766" cy="321469"/>
          </a:xfrm>
        </p:spPr>
        <p:txBody>
          <a:bodyPr/>
          <a:lstStyle/>
          <a:p>
            <a:r>
              <a:rPr lang="en-US" sz="2800" dirty="0"/>
              <a:t>Mary A. Fristad, PhD, ABPP</a:t>
            </a:r>
          </a:p>
          <a:p>
            <a:r>
              <a:rPr lang="en-US" sz="2800" dirty="0"/>
              <a:t>Mary.Fristad@osumc.edu</a:t>
            </a:r>
          </a:p>
        </p:txBody>
      </p:sp>
      <p:sp>
        <p:nvSpPr>
          <p:cNvPr id="3" name="Title 2"/>
          <p:cNvSpPr>
            <a:spLocks noGrp="1"/>
          </p:cNvSpPr>
          <p:nvPr>
            <p:ph type="title"/>
          </p:nvPr>
        </p:nvSpPr>
        <p:spPr/>
        <p:txBody>
          <a:bodyPr/>
          <a:lstStyle/>
          <a:p>
            <a:r>
              <a:rPr lang="en-US" sz="4400" dirty="0"/>
              <a:t>Thank You*</a:t>
            </a:r>
          </a:p>
        </p:txBody>
      </p:sp>
      <p:sp>
        <p:nvSpPr>
          <p:cNvPr id="4" name="TextBox 3"/>
          <p:cNvSpPr txBox="1"/>
          <p:nvPr/>
        </p:nvSpPr>
        <p:spPr>
          <a:xfrm>
            <a:off x="648929" y="4477051"/>
            <a:ext cx="7905136" cy="1815882"/>
          </a:xfrm>
          <a:prstGeom prst="rect">
            <a:avLst/>
          </a:prstGeom>
          <a:noFill/>
        </p:spPr>
        <p:txBody>
          <a:bodyPr wrap="square" rtlCol="0">
            <a:spAutoFit/>
          </a:bodyPr>
          <a:lstStyle/>
          <a:p>
            <a:r>
              <a:rPr lang="en-US" sz="2800" dirty="0"/>
              <a:t>*Taban Salem, PhD</a:t>
            </a:r>
          </a:p>
          <a:p>
            <a:r>
              <a:rPr lang="en-US" sz="2800" dirty="0"/>
              <a:t>*Casey Kaiser</a:t>
            </a:r>
          </a:p>
          <a:p>
            <a:r>
              <a:rPr lang="en-US" sz="2800" dirty="0"/>
              <a:t>*Casey Kaiser, Lindsay </a:t>
            </a:r>
            <a:r>
              <a:rPr lang="en-US" sz="2800" dirty="0" err="1"/>
              <a:t>Gillikin</a:t>
            </a:r>
            <a:r>
              <a:rPr lang="en-US" sz="2800" dirty="0"/>
              <a:t>, Ethan McIntyre, McKenzie Slone</a:t>
            </a:r>
          </a:p>
        </p:txBody>
      </p:sp>
    </p:spTree>
    <p:extLst>
      <p:ext uri="{BB962C8B-B14F-4D97-AF65-F5344CB8AC3E}">
        <p14:creationId xmlns:p14="http://schemas.microsoft.com/office/powerpoint/2010/main" val="513776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1295" y="1729841"/>
            <a:ext cx="9102705" cy="4135911"/>
          </a:xfrm>
        </p:spPr>
        <p:txBody>
          <a:bodyPr/>
          <a:lstStyle/>
          <a:p>
            <a:pPr marL="285750" indent="-285750">
              <a:buFont typeface="Arial" panose="020B0604020202020204" pitchFamily="34" charset="0"/>
              <a:buChar char="•"/>
            </a:pPr>
            <a:r>
              <a:rPr lang="en-US" sz="3600" dirty="0"/>
              <a:t>Current rates of anxiety and depression in adolescents</a:t>
            </a:r>
          </a:p>
          <a:p>
            <a:pPr marL="285750" indent="-285750">
              <a:buFont typeface="Arial" panose="020B0604020202020204" pitchFamily="34" charset="0"/>
              <a:buChar char="•"/>
            </a:pPr>
            <a:r>
              <a:rPr lang="en-US" sz="3600" b="1" i="1" u="sng" dirty="0"/>
              <a:t>Normative adolescent development</a:t>
            </a:r>
          </a:p>
          <a:p>
            <a:pPr marL="285750" indent="-285750">
              <a:buFont typeface="Arial" panose="020B0604020202020204" pitchFamily="34" charset="0"/>
              <a:buChar char="•"/>
            </a:pPr>
            <a:r>
              <a:rPr lang="en-US" sz="3600" dirty="0"/>
              <a:t>Characteristics of social media</a:t>
            </a:r>
          </a:p>
          <a:p>
            <a:pPr marL="285750" indent="-285750">
              <a:buFont typeface="Arial" panose="020B0604020202020204" pitchFamily="34" charset="0"/>
              <a:buChar char="•"/>
            </a:pPr>
            <a:r>
              <a:rPr lang="en-US" sz="3600" dirty="0"/>
              <a:t>Current use of social media by adolescents</a:t>
            </a:r>
          </a:p>
          <a:p>
            <a:pPr marL="285750" indent="-285750">
              <a:buFont typeface="Arial" panose="020B0604020202020204" pitchFamily="34" charset="0"/>
              <a:buChar char="•"/>
            </a:pPr>
            <a:r>
              <a:rPr lang="en-US" sz="3600" dirty="0"/>
              <a:t>Research findings on the impact of social media on adolescent mental health</a:t>
            </a:r>
          </a:p>
          <a:p>
            <a:pPr marL="285750" indent="-285750">
              <a:buFont typeface="Arial" panose="020B0604020202020204" pitchFamily="34" charset="0"/>
              <a:buChar char="•"/>
            </a:pPr>
            <a:r>
              <a:rPr lang="en-US" sz="3600" dirty="0"/>
              <a:t>Prevention strategies</a:t>
            </a:r>
          </a:p>
        </p:txBody>
      </p:sp>
      <p:sp>
        <p:nvSpPr>
          <p:cNvPr id="4" name="Title 3"/>
          <p:cNvSpPr>
            <a:spLocks noGrp="1"/>
          </p:cNvSpPr>
          <p:nvPr>
            <p:ph type="title"/>
          </p:nvPr>
        </p:nvSpPr>
        <p:spPr/>
        <p:txBody>
          <a:bodyPr/>
          <a:lstStyle/>
          <a:p>
            <a:pPr algn="ctr"/>
            <a:r>
              <a:rPr lang="en-US" sz="4000" dirty="0"/>
              <a:t>Overview</a:t>
            </a:r>
          </a:p>
        </p:txBody>
      </p:sp>
    </p:spTree>
    <p:extLst>
      <p:ext uri="{BB962C8B-B14F-4D97-AF65-F5344CB8AC3E}">
        <p14:creationId xmlns:p14="http://schemas.microsoft.com/office/powerpoint/2010/main" val="42168491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1757&quot;&gt;&lt;property id=&quot;20148&quot; value=&quot;5&quot;/&gt;&lt;property id=&quot;20300&quot; value=&quot;Slide 1 - &amp;quot;The Ohio State University&amp;#x0D;&amp;#x0A;College of Medicine&amp;quot;&quot;/&gt;&lt;property id=&quot;20307&quot; value=&quot;256&quot;/&gt;&lt;/object&gt;&lt;object type=&quot;3&quot; unique_id=&quot;11758&quot;&gt;&lt;property id=&quot;20148&quot; value=&quot;5&quot;/&gt;&lt;property id=&quot;20300&quot; value=&quot;Slide 2 - &amp;quot;Outline&amp;quot;&quot;/&gt;&lt;property id=&quot;20307&quot; value=&quot;257&quot;/&gt;&lt;/object&gt;&lt;object type=&quot;3&quot; unique_id=&quot;11759&quot;&gt;&lt;property id=&quot;20148&quot; value=&quot;5&quot;/&gt;&lt;property id=&quot;20300&quot; value=&quot;Slide 3 - &amp;quot;College of Medicine&amp;quot;&quot;/&gt;&lt;property id=&quot;20307&quot; value=&quot;258&quot;/&gt;&lt;/object&gt;&lt;object type=&quot;3&quot; unique_id=&quot;11760&quot;&gt;&lt;property id=&quot;20148&quot; value=&quot;5&quot;/&gt;&lt;property id=&quot;20300&quot; value=&quot;Slide 4 - &amp;quot;College of Medicine&amp;quot;&quot;/&gt;&lt;property id=&quot;20307&quot; value=&quot;259&quot;/&gt;&lt;/object&gt;&lt;object type=&quot;3&quot; unique_id=&quot;11761&quot;&gt;&lt;property id=&quot;20148&quot; value=&quot;5&quot;/&gt;&lt;property id=&quot;20300&quot; value=&quot;Slide 5 - &amp;quot;Curricular Components&amp;quot;&quot;/&gt;&lt;property id=&quot;20307&quot; value=&quot;260&quot;/&gt;&lt;/object&gt;&lt;object type=&quot;3&quot; unique_id=&quot;11762&quot;&gt;&lt;property id=&quot;20148&quot; value=&quot;5&quot;/&gt;&lt;property id=&quot;20300&quot; value=&quot;Slide 6 - &amp;quot;Anatomy&amp;quot;&quot;/&gt;&lt;property id=&quot;20307&quot; value=&quot;261&quot;/&gt;&lt;/object&gt;&lt;object type=&quot;3&quot; unique_id=&quot;11763&quot;&gt;&lt;property id=&quot;20148&quot; value=&quot;5&quot;/&gt;&lt;property id=&quot;20300&quot; value=&quot;Slide 7 - &amp;quot;Integrated Pathway&amp;quot;&quot;/&gt;&lt;property id=&quot;20307&quot; value=&quot;262&quot;/&gt;&lt;/object&gt;&lt;object type=&quot;3&quot; unique_id=&quot;11764&quot;&gt;&lt;property id=&quot;20148&quot; value=&quot;5&quot;/&gt;&lt;property id=&quot;20300&quot; value=&quot;Slide 8 - &amp;quot;Independent Study Pathway&amp;quot;&quot;/&gt;&lt;property id=&quot;20307&quot; value=&quot;263&quot;/&gt;&lt;/object&gt;&lt;object type=&quot;3&quot; unique_id=&quot;11765&quot;&gt;&lt;property id=&quot;20148&quot; value=&quot;5&quot;/&gt;&lt;property id=&quot;20300&quot; value=&quot;Slide 9 - &amp;quot;Clinical Assessment &amp;amp; Problem Solving  (CAPS)&amp;quot;&quot;/&gt;&lt;property id=&quot;20307&quot; value=&quot;264&quot;/&gt;&lt;/object&gt;&lt;object type=&quot;3&quot; unique_id=&quot;11766&quot;&gt;&lt;property id=&quot;20148&quot; value=&quot;5&quot;/&gt;&lt;property id=&quot;20300&quot; value=&quot;Slide 10 - &amp;quot;CAPS continued&amp;quot;&quot;/&gt;&lt;property id=&quot;20307&quot; value=&quot;265&quot;/&gt;&lt;/object&gt;&lt;object type=&quot;3&quot; unique_id=&quot;11767&quot;&gt;&lt;property id=&quot;20148&quot; value=&quot;5&quot;/&gt;&lt;property id=&quot;20300&quot; value=&quot;Slide 11 - &amp;quot;Service Learning&amp;quot;&quot;/&gt;&lt;property id=&quot;20307&quot; value=&quot;266&quot;/&gt;&lt;/object&gt;&lt;object type=&quot;3&quot; unique_id=&quot;11768&quot;&gt;&lt;property id=&quot;20148&quot; value=&quot;5&quot;/&gt;&lt;property id=&quot;20300&quot; value=&quot;Slide 12 - &amp;quot;Opportunities&amp;quot;&quot;/&gt;&lt;property id=&quot;20307&quot; value=&quot;267&quot;/&gt;&lt;/object&gt;&lt;object type=&quot;3&quot; unique_id=&quot;11769&quot;&gt;&lt;property id=&quot;20148&quot; value=&quot;5&quot;/&gt;&lt;property id=&quot;20300&quot; value=&quot;Slide 13 - &amp;quot;Student Wellness&amp;quot;&quot;/&gt;&lt;property id=&quot;20307&quot; value=&quot;268&quot;/&gt;&lt;/object&gt;&lt;object type=&quot;3&quot; unique_id=&quot;11770&quot;&gt;&lt;property id=&quot;20148&quot; value=&quot;5&quot;/&gt;&lt;property id=&quot;20300&quot; value=&quot;Slide 14 - &amp;quot;Med 3 Year&amp;quot;&quot;/&gt;&lt;property id=&quot;20307&quot; value=&quot;269&quot;/&gt;&lt;/object&gt;&lt;object type=&quot;3&quot; unique_id=&quot;11771&quot;&gt;&lt;property id=&quot;20148&quot; value=&quot;5&quot;/&gt;&lt;property id=&quot;20300&quot; value=&quot;Slide 15 - &amp;quot;Hospital Locations&amp;quot;&quot;/&gt;&lt;property id=&quot;20307&quot; value=&quot;270&quot;/&gt;&lt;/object&gt;&lt;object type=&quot;3&quot; unique_id=&quot;11772&quot;&gt;&lt;property id=&quot;20148&quot; value=&quot;5&quot;/&gt;&lt;property id=&quot;20300&quot; value=&quot;Slide 16&quot;/&gt;&lt;property id=&quot;20307&quot; value=&quot;271&quot;/&gt;&lt;/object&gt;&lt;object type=&quot;3&quot; unique_id=&quot;11773&quot;&gt;&lt;property id=&quot;20148&quot; value=&quot;5&quot;/&gt;&lt;property id=&quot;20300&quot; value=&quot;Slide 17&quot;/&gt;&lt;property id=&quot;20307&quot; value=&quot;272&quot;/&gt;&lt;/object&gt;&lt;object type=&quot;3&quot; unique_id=&quot;11775&quot;&gt;&lt;property id=&quot;20148&quot; value=&quot;5&quot;/&gt;&lt;property id=&quot;20300&quot; value=&quot;Slide 19 - &amp;quot;Med&amp;#x0D;&amp;#x0A;4 Year&amp;quot;&quot;/&gt;&lt;property id=&quot;20307&quot; value=&quot;274&quot;/&gt;&lt;/object&gt;&lt;object type=&quot;3&quot; unique_id=&quot;11776&quot;&gt;&lt;property id=&quot;20148&quot; value=&quot;5&quot;/&gt;&lt;property id=&quot;20300&quot; value=&quot;Slide 20 - &amp;quot;2009 Residency MATCH&amp;quot;&quot;/&gt;&lt;property id=&quot;20307&quot; value=&quot;275&quot;/&gt;&lt;/object&gt;&lt;object type=&quot;3&quot; unique_id=&quot;11777&quot;&gt;&lt;property id=&quot;20148&quot; value=&quot;5&quot;/&gt;&lt;property id=&quot;20300&quot; value=&quot;Slide 21 - &amp;quot;2009 PGY-1 Specialty Distribution&amp;quot;&quot;/&gt;&lt;property id=&quot;20307&quot; value=&quot;276&quot;/&gt;&lt;/object&gt;&lt;object type=&quot;3&quot; unique_id=&quot;11778&quot;&gt;&lt;property id=&quot;20148&quot; value=&quot;5&quot;/&gt;&lt;property id=&quot;20300&quot; value=&quot;Slide 22 - &amp;quot;USMLE&amp;quot;&quot;/&gt;&lt;property id=&quot;20307&quot; value=&quot;277&quot;/&gt;&lt;/object&gt;&lt;object type=&quot;3&quot; unique_id=&quot;11779&quot;&gt;&lt;property id=&quot;20148&quot; value=&quot;5&quot;/&gt;&lt;property id=&quot;20300&quot; value=&quot;Slide 23 - &amp;quot;Key Initiatives&amp;quot;&quot;/&gt;&lt;property id=&quot;20307&quot; value=&quot;278&quot;/&gt;&lt;/object&gt;&lt;object type=&quot;3&quot; unique_id=&quot;11780&quot;&gt;&lt;property id=&quot;20148&quot; value=&quot;5&quot;/&gt;&lt;property id=&quot;20300&quot; value=&quot;Slide 24 - &amp;quot;Signature Programs&amp;quot;&quot;/&gt;&lt;property id=&quot;20307&quot; value=&quot;279&quot;/&gt;&lt;/object&gt;&lt;object type=&quot;3&quot; unique_id=&quot;11781&quot;&gt;&lt;property id=&quot;20148&quot; value=&quot;5&quot;/&gt;&lt;property id=&quot;20300&quot; value=&quot;Slide 25 - &amp;quot;The Ohio State University&amp;quot;&quot;/&gt;&lt;property id=&quot;20307&quot; value=&quot;280&quot;/&gt;&lt;/object&gt;&lt;object type=&quot;3&quot; unique_id=&quot;11782&quot;&gt;&lt;property id=&quot;20148&quot; value=&quot;5&quot;/&gt;&lt;property id=&quot;20300&quot; value=&quot;Slide 26 - &amp;quot;Columbus, Ohio&amp;quot;&quot;/&gt;&lt;property id=&quot;20307&quot; value=&quot;281&quot;/&gt;&lt;/object&gt;&lt;object type=&quot;3&quot; unique_id=&quot;11783&quot;&gt;&lt;property id=&quot;20148&quot; value=&quot;5&quot;/&gt;&lt;property id=&quot;20300&quot; value=&quot;Slide 27 - &amp;quot;http://medicine.osu.edu&amp;quot;&quot;/&gt;&lt;property id=&quot;20307&quot; value=&quot;282&quot;/&gt;&lt;/object&gt;&lt;object type=&quot;3&quot; unique_id=&quot;11784&quot;&gt;&lt;property id=&quot;20148&quot; value=&quot;5&quot;/&gt;&lt;property id=&quot;20300&quot; value=&quot;Slide 28&quot;/&gt;&lt;property id=&quot;20307&quot; value=&quot;283&quot;/&gt;&lt;/object&gt;&lt;object type=&quot;3&quot; unique_id=&quot;12607&quot;&gt;&lt;property id=&quot;20148&quot; value=&quot;5&quot;/&gt;&lt;property id=&quot;20300&quot; value=&quot;Slide 18 - &amp;quot;ProjectONE: Creating the Future of Medicine&amp;quot;&quot;/&gt;&lt;property id=&quot;20307&quot; value=&quot;284&quot;/&gt;&lt;/object&gt;&lt;/object&gt;&lt;/object&gt;&lt;/database&gt;"/>
  <p:tag name="SECTOMILLISECCONVERTED" val="1"/>
</p:tagLst>
</file>

<file path=ppt/theme/theme1.xml><?xml version="1.0" encoding="utf-8"?>
<a:theme xmlns:a="http://schemas.openxmlformats.org/drawingml/2006/main" name="2016 OSUWMC Template">
  <a:themeElements>
    <a:clrScheme name="OSUWMC Sept 2013">
      <a:dk1>
        <a:srgbClr val="000000"/>
      </a:dk1>
      <a:lt1>
        <a:srgbClr val="FFFFFF"/>
      </a:lt1>
      <a:dk2>
        <a:srgbClr val="666666"/>
      </a:dk2>
      <a:lt2>
        <a:srgbClr val="F2F2F2"/>
      </a:lt2>
      <a:accent1>
        <a:srgbClr val="BB0000"/>
      </a:accent1>
      <a:accent2>
        <a:srgbClr val="D25F15"/>
      </a:accent2>
      <a:accent3>
        <a:srgbClr val="7DA1C4"/>
      </a:accent3>
      <a:accent4>
        <a:srgbClr val="880063"/>
      </a:accent4>
      <a:accent5>
        <a:srgbClr val="999500"/>
      </a:accent5>
      <a:accent6>
        <a:srgbClr val="65513C"/>
      </a:accent6>
      <a:hlink>
        <a:srgbClr val="4B79A5"/>
      </a:hlink>
      <a:folHlink>
        <a:srgbClr val="A3A3A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3 OSUWMC Template">
  <a:themeElements>
    <a:clrScheme name="OSUWMC Sept 2013">
      <a:dk1>
        <a:srgbClr val="000000"/>
      </a:dk1>
      <a:lt1>
        <a:srgbClr val="FFFFFF"/>
      </a:lt1>
      <a:dk2>
        <a:srgbClr val="666666"/>
      </a:dk2>
      <a:lt2>
        <a:srgbClr val="F2F2F2"/>
      </a:lt2>
      <a:accent1>
        <a:srgbClr val="BB0000"/>
      </a:accent1>
      <a:accent2>
        <a:srgbClr val="D25F15"/>
      </a:accent2>
      <a:accent3>
        <a:srgbClr val="7DA1C4"/>
      </a:accent3>
      <a:accent4>
        <a:srgbClr val="880063"/>
      </a:accent4>
      <a:accent5>
        <a:srgbClr val="999500"/>
      </a:accent5>
      <a:accent6>
        <a:srgbClr val="65513C"/>
      </a:accent6>
      <a:hlink>
        <a:srgbClr val="4B79A5"/>
      </a:hlink>
      <a:folHlink>
        <a:srgbClr val="A3A3A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2016 OSUWMC Template">
  <a:themeElements>
    <a:clrScheme name="OSUWMC Sept 2013">
      <a:dk1>
        <a:srgbClr val="000000"/>
      </a:dk1>
      <a:lt1>
        <a:srgbClr val="FFFFFF"/>
      </a:lt1>
      <a:dk2>
        <a:srgbClr val="666666"/>
      </a:dk2>
      <a:lt2>
        <a:srgbClr val="F2F2F2"/>
      </a:lt2>
      <a:accent1>
        <a:srgbClr val="BB0000"/>
      </a:accent1>
      <a:accent2>
        <a:srgbClr val="D25F15"/>
      </a:accent2>
      <a:accent3>
        <a:srgbClr val="7DA1C4"/>
      </a:accent3>
      <a:accent4>
        <a:srgbClr val="880063"/>
      </a:accent4>
      <a:accent5>
        <a:srgbClr val="999500"/>
      </a:accent5>
      <a:accent6>
        <a:srgbClr val="65513C"/>
      </a:accent6>
      <a:hlink>
        <a:srgbClr val="4B79A5"/>
      </a:hlink>
      <a:folHlink>
        <a:srgbClr val="A3A3A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377B0"/>
      </a:accent1>
      <a:accent2>
        <a:srgbClr val="F1673B"/>
      </a:accent2>
      <a:accent3>
        <a:srgbClr val="A5A5A5"/>
      </a:accent3>
      <a:accent4>
        <a:srgbClr val="5BC18C"/>
      </a:accent4>
      <a:accent5>
        <a:srgbClr val="F46083"/>
      </a:accent5>
      <a:accent6>
        <a:srgbClr val="7F7F7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eview xmlns="2789d12c-9c7d-485e-80e7-093e7df1ec59">
      <Url xsi:nil="true"/>
      <Description xsi:nil="true"/>
    </Preview>
    <Data_x0020_Classification xmlns="2789d12c-9c7d-485e-80e7-093e7df1ec59">Public</Data_x0020_Classification>
    <Thumbnail xmlns="2789d12c-9c7d-485e-80e7-093e7df1ec59">
      <Url xsi:nil="true"/>
      <Description xsi:nil="true"/>
    </Thumbnail>
    <Security_x0020_Disclaimer xmlns="2789d12c-9c7d-485e-80e7-093e7df1ec59">Yes</Security_x0020_Disclaime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B9990401DE874BA94FAA5CA5B76D50" ma:contentTypeVersion="4" ma:contentTypeDescription="Create a new document." ma:contentTypeScope="" ma:versionID="16da7db7a4546f8497b2d46606256eb6">
  <xsd:schema xmlns:xsd="http://www.w3.org/2001/XMLSchema" xmlns:xs="http://www.w3.org/2001/XMLSchema" xmlns:p="http://schemas.microsoft.com/office/2006/metadata/properties" xmlns:ns2="2789d12c-9c7d-485e-80e7-093e7df1ec59" targetNamespace="http://schemas.microsoft.com/office/2006/metadata/properties" ma:root="true" ma:fieldsID="6c94f50a99228b69898bdc9cd9e52dd1" ns2:_="">
    <xsd:import namespace="2789d12c-9c7d-485e-80e7-093e7df1ec59"/>
    <xsd:element name="properties">
      <xsd:complexType>
        <xsd:sequence>
          <xsd:element name="documentManagement">
            <xsd:complexType>
              <xsd:all>
                <xsd:element ref="ns2:Thumbnail" minOccurs="0"/>
                <xsd:element ref="ns2:Preview" minOccurs="0"/>
                <xsd:element ref="ns2:Data_x0020_Classification"/>
                <xsd:element ref="ns2:Security_x0020_Disclaimer"/>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9d12c-9c7d-485e-80e7-093e7df1ec59" elementFormDefault="qualified">
    <xsd:import namespace="http://schemas.microsoft.com/office/2006/documentManagement/types"/>
    <xsd:import namespace="http://schemas.microsoft.com/office/infopath/2007/PartnerControls"/>
    <xsd:element name="Thumbnail" ma:index="8"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Preview" ma:index="9" nillable="true" ma:displayName="Preview" ma:format="Hyperlink"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Data_x0020_Classification" ma:index="10" ma:displayName="Data Classification" ma:default="Limited Access" ma:format="Dropdown" ma:internalName="Data_x0020_Classification">
      <xsd:simpleType>
        <xsd:restriction base="dms:Choice">
          <xsd:enumeration value="Public"/>
          <xsd:enumeration value="Limited Access"/>
        </xsd:restriction>
      </xsd:simpleType>
    </xsd:element>
    <xsd:element name="Security_x0020_Disclaimer" ma:index="11" ma:displayName="Security Disclaimer" ma:description="This document does not contain Personal Health Information (PHI) or other restricted data." ma:format="Dropdown" ma:internalName="Security_x0020_Disclaimer">
      <xsd:simpleType>
        <xsd:restriction base="dms:Choice">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FF59D0-4948-462B-8291-A055A7F784F1}">
  <ds:schemaRefs>
    <ds:schemaRef ds:uri="http://schemas.microsoft.com/sharepoint/v3/contenttype/forms"/>
  </ds:schemaRefs>
</ds:datastoreItem>
</file>

<file path=customXml/itemProps2.xml><?xml version="1.0" encoding="utf-8"?>
<ds:datastoreItem xmlns:ds="http://schemas.openxmlformats.org/officeDocument/2006/customXml" ds:itemID="{848654AF-24B5-4AB3-A05E-0EE021F1D4E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2789d12c-9c7d-485e-80e7-093e7df1ec59"/>
    <ds:schemaRef ds:uri="http://www.w3.org/XML/1998/namespace"/>
    <ds:schemaRef ds:uri="http://purl.org/dc/dcmitype/"/>
  </ds:schemaRefs>
</ds:datastoreItem>
</file>

<file path=customXml/itemProps3.xml><?xml version="1.0" encoding="utf-8"?>
<ds:datastoreItem xmlns:ds="http://schemas.openxmlformats.org/officeDocument/2006/customXml" ds:itemID="{BB289A96-5061-42C3-8E16-A1B06F4A5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9d12c-9c7d-485e-80e7-093e7df1e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43252</TotalTime>
  <Words>4314</Words>
  <Application>Microsoft Office PowerPoint</Application>
  <PresentationFormat>On-screen Show (4:3)</PresentationFormat>
  <Paragraphs>603</Paragraphs>
  <Slides>80</Slides>
  <Notes>21</Notes>
  <HiddenSlides>2</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80</vt:i4>
      </vt:variant>
    </vt:vector>
  </HeadingPairs>
  <TitlesOfParts>
    <vt:vector size="90" baseType="lpstr">
      <vt:lpstr>Arial</vt:lpstr>
      <vt:lpstr>Calibri</vt:lpstr>
      <vt:lpstr>Calibri Light</vt:lpstr>
      <vt:lpstr>Cambria</vt:lpstr>
      <vt:lpstr>Times New Roman</vt:lpstr>
      <vt:lpstr>Wingdings</vt:lpstr>
      <vt:lpstr>2016 OSUWMC Template</vt:lpstr>
      <vt:lpstr>2013 OSUWMC Template</vt:lpstr>
      <vt:lpstr>1_2016 OSUWMC Template</vt:lpstr>
      <vt:lpstr>Office Theme</vt:lpstr>
      <vt:lpstr>Source Citation for this Presentation</vt:lpstr>
      <vt:lpstr>Conflicts of Interest</vt:lpstr>
      <vt:lpstr>Learning Objectives</vt:lpstr>
      <vt:lpstr>PowerPoint Presentation</vt:lpstr>
      <vt:lpstr>Overview</vt:lpstr>
      <vt:lpstr>Rates of Anxiety in Adolescence</vt:lpstr>
      <vt:lpstr>12-Month Prevalence of  Major Depressive Episodes</vt:lpstr>
      <vt:lpstr>Loneliness in Adolescence</vt:lpstr>
      <vt:lpstr>Overview</vt:lpstr>
      <vt:lpstr>Social Tasks of Adolescence</vt:lpstr>
      <vt:lpstr>Normative Aspects of  Adolescent Development</vt:lpstr>
      <vt:lpstr>Overview</vt:lpstr>
      <vt:lpstr>Social Media Transforms Teen Peer Relations</vt:lpstr>
      <vt:lpstr>Characteristics of Social Media </vt:lpstr>
      <vt:lpstr>More Characteristics of Social Media</vt:lpstr>
      <vt:lpstr>More Characteristics of Social Media</vt:lpstr>
      <vt:lpstr>Overview</vt:lpstr>
      <vt:lpstr>Common Sense Media Survey </vt:lpstr>
      <vt:lpstr>PowerPoint Presentation</vt:lpstr>
      <vt:lpstr>PowerPoint Presentation</vt:lpstr>
      <vt:lpstr>PowerPoint Presentation</vt:lpstr>
      <vt:lpstr>PowerPoint Presentation</vt:lpstr>
      <vt:lpstr>PowerPoint Presentation</vt:lpstr>
      <vt:lpstr>Concerns about Social Media</vt:lpstr>
      <vt:lpstr>PowerPoint Presentation</vt:lpstr>
      <vt:lpstr>PowerPoint Presentation</vt:lpstr>
      <vt:lpstr>PowerPoint Presentation</vt:lpstr>
      <vt:lpstr>PowerPoint Presentation</vt:lpstr>
      <vt:lpstr>Do Teens Think Parents Should Worry?</vt:lpstr>
      <vt:lpstr>PowerPoint Presentation</vt:lpstr>
      <vt:lpstr>PowerPoint Presentation</vt:lpstr>
      <vt:lpstr>PowerPoint Presentation</vt:lpstr>
      <vt:lpstr>Social-Emotional Well-Being (SEWB) of Participants</vt:lpstr>
      <vt:lpstr>PowerPoint Presentation</vt:lpstr>
      <vt:lpstr>PowerPoint Presentation</vt:lpstr>
      <vt:lpstr>PowerPoint Presentation</vt:lpstr>
      <vt:lpstr>PowerPoint Presentation</vt:lpstr>
      <vt:lpstr>Social Media as Creative Expression</vt:lpstr>
      <vt:lpstr>Overview</vt:lpstr>
      <vt:lpstr>Social Media and Adolescents</vt:lpstr>
      <vt:lpstr>The Good, the Bad, &amp; Problem Behaviors</vt:lpstr>
      <vt:lpstr>How Does Social Media Impact Adolescents?</vt:lpstr>
      <vt:lpstr>Association between Social Media &amp; Depression</vt:lpstr>
      <vt:lpstr>Screen Time Linked to Decreased Mental Health</vt:lpstr>
      <vt:lpstr>Screen Time &amp; Mental Health:  Changes from 2010-2015…</vt:lpstr>
      <vt:lpstr>Suicide Risk Increases with Increased E-Device Use</vt:lpstr>
      <vt:lpstr>Screen Time &amp; Mental Health (Cont’d)</vt:lpstr>
      <vt:lpstr>Screen Time &amp; Mental Health (Cont’d)</vt:lpstr>
      <vt:lpstr>Screen Time Diminishes Social Skills</vt:lpstr>
      <vt:lpstr>Social Media Use Increases  Depression &amp; Loneliness</vt:lpstr>
      <vt:lpstr>Internet Addiction in Adolescents</vt:lpstr>
      <vt:lpstr>European Problematic Use of the Internet (EU-PUI) Research Network</vt:lpstr>
      <vt:lpstr>Selfies – How Filters are Changing Self-Image</vt:lpstr>
      <vt:lpstr>Body Dysmorphic Disorder (BDD)</vt:lpstr>
      <vt:lpstr>“Snapchat Dysmorphia”</vt:lpstr>
      <vt:lpstr>Appearance-Related Social Media Consciousness Choukas-Bradley et al, 2018, Psychology of Popular Media Culture</vt:lpstr>
      <vt:lpstr>Appearance-Related Social Media Consciousness Choukas-Bradley et al, 2018, Psychology of Popular Media Culture</vt:lpstr>
      <vt:lpstr>Appearance-Related Social Media Consciousness Choukas-Bradley et al, 2018, Psychology of Popular Media Culture</vt:lpstr>
      <vt:lpstr>Facebook Surveillance, Depression &amp; Envy Scherr et al, 2018, Journal of Media Psychology</vt:lpstr>
      <vt:lpstr>Focus Group-Observations  about Social Media</vt:lpstr>
      <vt:lpstr>Overview</vt:lpstr>
      <vt:lpstr>Focus Group- Recommendations</vt:lpstr>
      <vt:lpstr>What Can Parents (and Therapists) Do?</vt:lpstr>
      <vt:lpstr>Parental Control Over Social Media Use in Pre-Teens</vt:lpstr>
      <vt:lpstr>PowerPoint Presentation</vt:lpstr>
      <vt:lpstr>PowerPoint Presentation</vt:lpstr>
      <vt:lpstr>Sleep in Adolescence</vt:lpstr>
      <vt:lpstr>Causes of Decreased Sleep</vt:lpstr>
      <vt:lpstr>Sleep Hygiene Strategies</vt:lpstr>
      <vt:lpstr>Diet and Mental Health in Youth</vt:lpstr>
      <vt:lpstr>Diet and Mental Health in Youth</vt:lpstr>
      <vt:lpstr>Dietary recommendations for the prevention of depression Opie…Jacka, Nutr Neurosci. 2017 Apr;20(3):161-171 </vt:lpstr>
      <vt:lpstr>Importance of Physical Activity</vt:lpstr>
      <vt:lpstr>Mindfulness/Meditation/Prayer</vt:lpstr>
      <vt:lpstr>Mindful Movement (Yoga, Tai Chi, Pilates)</vt:lpstr>
      <vt:lpstr>Increase Face-to-Face Time</vt:lpstr>
      <vt:lpstr>Therapeutic Recommendations</vt:lpstr>
      <vt:lpstr>Summary</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2018_OSUWMC STANDARD Presentation Template</dc:title>
  <dc:creator>ClarityPresentations</dc:creator>
  <cp:lastModifiedBy> </cp:lastModifiedBy>
  <cp:revision>1140</cp:revision>
  <dcterms:created xsi:type="dcterms:W3CDTF">2010-06-18T15:19:42Z</dcterms:created>
  <dcterms:modified xsi:type="dcterms:W3CDTF">2019-02-05T16:01:19Z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0x01010009B9990401DE874BA94FAA5CA5B76D50</vt:lpwstr>
  </property>
</Properties>
</file>